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0"/>
  </p:notesMasterIdLst>
  <p:sldIdLst>
    <p:sldId id="256" r:id="rId2"/>
    <p:sldId id="266" r:id="rId3"/>
    <p:sldId id="301" r:id="rId4"/>
    <p:sldId id="277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2" r:id="rId14"/>
    <p:sldId id="310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11" r:id="rId28"/>
    <p:sldId id="325" r:id="rId2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eur" initials="A" lastIdx="1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618" autoAdjust="0"/>
  </p:normalViewPr>
  <p:slideViewPr>
    <p:cSldViewPr>
      <p:cViewPr varScale="1">
        <p:scale>
          <a:sx n="58" d="100"/>
          <a:sy n="58" d="100"/>
        </p:scale>
        <p:origin x="126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D00C8-0FAC-437B-9C52-F0E07C54B20D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BA5F-905E-4F1C-8876-4E8EA05D0A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91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Zandmotor ten zuiden van Den Haag.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9491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Groeirichting Randstad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1658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Bevolkingsgroei in de vier grote steden, 2007 – 2025.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3088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7707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Aandeel van de beroepsbevolking per gemeente dat werkzaam is in Amsterdam, 2014.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9688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Spreiding stedelijke netwerken.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8727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2757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Amsterdam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0474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5905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70107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7157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 De Randstad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53035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06725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0346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37199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Metropoolregio’s in Europa.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4973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Brp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van Europese metropolen, × € 1 miljard, 2012 – 2015.</a:t>
            </a:r>
          </a:p>
          <a:p>
            <a:r>
              <a:rPr lang="nl-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Randstad tussen Europese metropolen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► De Randstad concurreert met andere stedelijke gebieden in Europa.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economieën van Londen en Parijs steken met kop en schouders boven die van de andere steden uit.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concurrentie van Frankfurt (financiële functie, luchtvaart), Milaan (mode) en Madrid met de Randstad blijft groot.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</a:t>
            </a:r>
            <a:r>
              <a:rPr lang="nl-NL" sz="1200" kern="1400" spc="-2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Brexit</a:t>
            </a:r>
            <a:r>
              <a:rPr lang="nl-NL" sz="12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beïnvloedt de concurrentiepositie ten opzichte van Londen.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● De relatieve positie van de metropoolregio Amsterdam verbeterde.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● De economische betekenis van de Randstad voor Nederland is groot.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● Hoe ontwikkelt de bankensector in Londen zich na de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Brexit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74524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Indexcijfers investeringen R&amp;D in Europa, 1995 - 2012.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07094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Bedreiging van het Groene Hart langs de A2.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5292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Veranderend ruimtegebrek in de Randstad (in ha), 2010-2014.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49397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5485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 De Randstad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5742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Binnenhof, Den Haag.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0474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Bevolkingsomvang stadsgewesten Randstad, 2015.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3469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Nieuwkoop(se plassen): bebouwing en veengebieden in het Groene Hart.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2570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5587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4599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Nemo in Amsterdam (</a:t>
            </a:r>
            <a:r>
              <a:rPr lang="nl-NL" dirty="0" err="1"/>
              <a:t>lb</a:t>
            </a:r>
            <a:r>
              <a:rPr lang="nl-NL" dirty="0"/>
              <a:t>). Universiteitscampus de Uithof in Utrecht (</a:t>
            </a:r>
            <a:r>
              <a:rPr lang="nl-NL" dirty="0" err="1"/>
              <a:t>rb</a:t>
            </a:r>
            <a:r>
              <a:rPr lang="nl-NL" dirty="0"/>
              <a:t>). De Rotterdam en de Erasmusbrug in Rotterdam (lo). Het </a:t>
            </a:r>
            <a:r>
              <a:rPr lang="nl-NL" dirty="0" err="1"/>
              <a:t>vredespaleis</a:t>
            </a:r>
            <a:r>
              <a:rPr lang="nl-NL" dirty="0"/>
              <a:t> in Den Haag (</a:t>
            </a:r>
            <a:r>
              <a:rPr lang="nl-NL" dirty="0" err="1"/>
              <a:t>ro</a:t>
            </a:r>
            <a:r>
              <a:rPr lang="nl-NL" dirty="0"/>
              <a:t>).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476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65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64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429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62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93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88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50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08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19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35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78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60EE-7FC9-489C-9A72-8C3774490951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31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7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Randstad of Randsteden?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4579144" cy="5506917"/>
          </a:xfrm>
        </p:spPr>
        <p:txBody>
          <a:bodyPr lIns="360000" tIns="46800" bIns="46800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Groeirichtingen</a:t>
            </a: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Het verstedelijkte platteland in de Noordvleugel staat onder grote druk: </a:t>
            </a:r>
            <a:b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Randstad groeit naar Noord-Holland en Zuid-Flevoland en langs de A1 naar het oosten. Vanuit het stadsgewest Utrecht groeit de Randstad naar het zuidoosten.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Zuidvleugel groeit vooral richting België langs belangrijke verkeerswegen naar het Europese achterland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93D2A3CA-741C-4360-953E-F383668613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10829"/>
            <a:ext cx="4358640" cy="52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1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Randstad of Randsteden?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Grootstedelijke functies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Alle centrale steden van de Randstad hebben grootstedelijke functies. De verzorgingsgebieden daarvan zijn groot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 descr="Afbeelding met schermafbeelding&#10;&#10;Beschrijving is gegenereerd met hoge betrouwbaarheid">
            <a:extLst>
              <a:ext uri="{FF2B5EF4-FFF2-40B4-BE49-F238E27FC236}">
                <a16:creationId xmlns:a16="http://schemas.microsoft.com/office/drawing/2014/main" id="{A5610AB6-528A-4F31-991C-14BE2FEAD7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7" y="3003678"/>
            <a:ext cx="5269581" cy="354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6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Randstad of Randsteden?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31641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Regionale samenhang?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Het gebruik van centrale voorzieningen zorgt voor ruimtelijke samenhang binnen het stadsgewest. De Randstad als geheel kent minder samenhang. Dat blijkt vooral uit enkele punten: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Arbeidsmarkten strekken zich niet uit over de hele Randstad, maar er zijn meerdere arbeidsmarkten, die min of meer samenvallen met de stadsgewesten van grote steden.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 voor de arbeidsmarkt geldt, geldt ook voor de woningmarkt.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organisatie van het openbaar vervoer gebeurt door meerdere vervoerregio’s onder de verantwoordelijkheid van verschillende provinciebesturen.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174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Randstad of Randsteden?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4427984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Regionale samenhang?</a:t>
            </a:r>
          </a:p>
          <a:p>
            <a:pPr marL="0" lv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4F960E24-587F-4303-BB86-DD455E239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20" y="1897432"/>
            <a:ext cx="4077224" cy="4689485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44D414C-D096-4C6C-BF89-58C8985CF704}"/>
              </a:ext>
            </a:extLst>
          </p:cNvPr>
          <p:cNvSpPr/>
          <p:nvPr/>
        </p:nvSpPr>
        <p:spPr>
          <a:xfrm>
            <a:off x="526276" y="5879013"/>
            <a:ext cx="2538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>
                <a:latin typeface="Calibri" panose="020F0502020204030204" pitchFamily="34" charset="0"/>
                <a:cs typeface="Calibri" panose="020F0502020204030204" pitchFamily="34" charset="0"/>
              </a:rPr>
              <a:t>Aandeel van de beroepsbevolking per gemeente dat werkzaam is in Amsterdam, 2014.</a:t>
            </a:r>
          </a:p>
        </p:txBody>
      </p:sp>
    </p:spTree>
    <p:extLst>
      <p:ext uri="{BB962C8B-B14F-4D97-AF65-F5344CB8AC3E}">
        <p14:creationId xmlns:p14="http://schemas.microsoft.com/office/powerpoint/2010/main" val="3748328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Randstad of Randsteden?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493204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Stedelijk netwerk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Een stedelijk netwerk (een groep samenwerkende steden met een gezamenlijke ruimtelijke visie) </a:t>
            </a:r>
            <a:r>
              <a:rPr lang="nl-NL" sz="20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Randstad economisch sterker.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regio Amsterdam ontwikkelt zich wel relatief sterk en lijkt meer een echte metropool.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C53235CF-8E1A-435B-AF68-93CB4CC18E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207218"/>
            <a:ext cx="3297936" cy="5276088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2CAB0BEE-63BA-478B-9E03-276D9DA58AD9}"/>
              </a:ext>
            </a:extLst>
          </p:cNvPr>
          <p:cNvSpPr/>
          <p:nvPr/>
        </p:nvSpPr>
        <p:spPr>
          <a:xfrm>
            <a:off x="3586876" y="6021288"/>
            <a:ext cx="2137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200" dirty="0">
                <a:latin typeface="Calibri" panose="020F0502020204030204" pitchFamily="34" charset="0"/>
                <a:cs typeface="Calibri" panose="020F0502020204030204" pitchFamily="34" charset="0"/>
              </a:rPr>
              <a:t>Spreiding stedelijke netwerken.</a:t>
            </a:r>
          </a:p>
        </p:txBody>
      </p:sp>
    </p:spTree>
    <p:extLst>
      <p:ext uri="{BB962C8B-B14F-4D97-AF65-F5344CB8AC3E}">
        <p14:creationId xmlns:p14="http://schemas.microsoft.com/office/powerpoint/2010/main" val="787658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Randstad of Randsteden?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Bestuurlijke versnippering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Bestuurlijk is de regio versnipperd over meerdere provincies en veel gemeenten. </a:t>
            </a:r>
            <a:b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het verleden zijn er plannen gemaakt om de bestuurlijke versnippering te verminderen. Dat was meestal tevergeefs. </a:t>
            </a:r>
            <a:b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Voorbeeld: een superprovincie van Noord-Holland, Flevoland en Utrecht.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Binnen de Randstad komen wel allerlei bestuurlijke netwerken voor.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352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Metropool in een groenblauwe delta?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Deelvraag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Welk beleid wil men uitvoeren zodat (delen van) de Randstad concurrerend en toekomstbestendig is op nationaal en internationaal gebied?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Welke gevolgen hebben de veranderingen voor de inrichting van de Randstad en het Groene Hart?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 descr="Afbeelding met persoon, buiten, gebouw, boom&#10;&#10;Beschrijving is gegenereerd met zeer hoge betrouwbaarheid">
            <a:extLst>
              <a:ext uri="{FF2B5EF4-FFF2-40B4-BE49-F238E27FC236}">
                <a16:creationId xmlns:a16="http://schemas.microsoft.com/office/drawing/2014/main" id="{11A77B55-34F4-4FB0-8E06-5C1CEEFD0B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77072"/>
            <a:ext cx="9144000" cy="532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36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Metropool in een groenblauwe delta?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Ommezwaai ruimtelijk beleid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laatste decennia veranderden de ideeën over de beste manier waarop je Nederland kunt inrichten.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overheid stimuleerde aanvankelijk een zo gelijkmatig mogelijke verdeling van de bevolking en bedrijvigheid over het hele land. Een rechtvaardige verdeling van werk en inkomen stond centraal.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 wil de overheid investeringen meer concentreren, met name in de Randstad. Daarbij hoort ook meer vrije vestigingsplaatskeuze voor bedrijven.</a:t>
            </a: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Meer dan 45% van het totale inkomen van Nederland wordt verdiend in de Randstad.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293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Metropool in een groenblauwe delta?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Metropoolvorming</a:t>
            </a: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Beter vestigingsklimaat in de Randstad </a:t>
            </a:r>
            <a:r>
              <a:rPr lang="nl-NL" sz="20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meer internationale bedrijven. </a:t>
            </a:r>
            <a:b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Een metropool is een stad die op het wereldtoneel economisch, politiek en cultureel een grote rol speelt (Londen,  Parijs). </a:t>
            </a:r>
            <a:b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Groot-Amsterdam komt metropoolvorming in Nederland het beste op gang.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Aantrekkingskracht metropool: 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harde vestigingsfactoren: universiteiten, onderzoeksinstellingen, uitwisseling van kennis (clusters), afzetmogelijkheden producten.  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zachte vestigingsfactoren: goede woonomgeving voor hoogopgeleid personeel.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069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Metropool in een groenblauwe delta?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Randstad 2040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i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Randstad 2040</a:t>
            </a: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is een structuurvisie voor de toekomstige ontwikkeling en inrichting van de Randstad.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500.000 nieuwe woningen, vooral door verdichting van bestaande stedelijke gebieden en benutten van oudere fabrieksterreinen in oude wijken.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Noordvleugel grote groei van het aantal huishoudens. Schaalsprong naar Almere nodig, ook positie van Schiphol versterken.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Druk op de ruimte is in de Zuidvleugel minder. In Rotterdam verwacht Randstad 2040 lichte daling van aantal huishoudens.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Stadsvernieuwing op oude haventerreinen. 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mainport Rotterdam: ombouw naar meer duurzame energie.</a:t>
            </a:r>
          </a:p>
          <a:p>
            <a:pPr marL="0" lv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554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4. De Randstad: toekomstige topregio?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820472" cy="5506917"/>
          </a:xfrm>
        </p:spPr>
        <p:txBody>
          <a:bodyPr lIns="360000" tIns="46800" bIns="46800"/>
          <a:lstStyle/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 descr="Afbeelding met stad, gebouw&#10;&#10;Beschrijving is gegenereerd met hoge betrouwbaarheid">
            <a:extLst>
              <a:ext uri="{FF2B5EF4-FFF2-40B4-BE49-F238E27FC236}">
                <a16:creationId xmlns:a16="http://schemas.microsoft.com/office/drawing/2014/main" id="{8BCD66BD-9433-4A06-98EB-592D9CF8B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89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Metropool in een groenblauwe delta?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Randstad 2040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Het Groene Hart wordt onderdeel van de groenblauwe delta; een veilig gebied met gevarieerde duurzaam ingerichte landschappen met (</a:t>
            </a:r>
            <a:r>
              <a:rPr lang="nl-NL" sz="2400" kern="1400" spc="-2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metropolitane</a:t>
            </a: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parken aan de rand. Dit kan via sectorbeleid.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‒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62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Metropool in een groenblauwe delta?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Randstad 2040</a:t>
            </a:r>
          </a:p>
          <a:p>
            <a:pPr marL="0" lv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264B7A5-01E8-4D41-A611-DC1A9D571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679"/>
          <a:stretch/>
        </p:blipFill>
        <p:spPr>
          <a:xfrm>
            <a:off x="1434878" y="1756800"/>
            <a:ext cx="6274243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53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Metropool in een groenblauwe delta?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Randstad 2040</a:t>
            </a:r>
          </a:p>
          <a:p>
            <a:pPr marL="0" lv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9EC8626-FE7D-4601-827C-281B25FB1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995"/>
          <a:stretch/>
        </p:blipFill>
        <p:spPr>
          <a:xfrm>
            <a:off x="1434878" y="1756066"/>
            <a:ext cx="6274243" cy="472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1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Metropool in een groenblauwe delta?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Randstad tussen Europese metropolen</a:t>
            </a:r>
          </a:p>
          <a:p>
            <a:pPr>
              <a:buFont typeface="Arial" panose="020B0604020202020204" pitchFamily="34" charset="0"/>
              <a:buChar char="►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Randstad concurreert met andere stedelijke gebieden in Europa.</a:t>
            </a: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De relatieve positie van de metropoolregio Amsterdam verbeterde.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De economische betekenis van de Randstad voor Nederland is groot.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‒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D96B7431-14C7-4CFA-BEBE-9BD7AD2114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933056"/>
            <a:ext cx="2991320" cy="282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22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Metropool in een groenblauwe delta?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Randstad tussen Europese metropolen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‒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9AFE168-F90C-48BF-963A-A2CE7513F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4864"/>
            <a:ext cx="9144000" cy="381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94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Metropool in een groenblauwe delta?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820472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Zwakten van de Randstad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Relatief kleinere arbeidsproductiviteit en het achterblijven van de uitgaven voor research en development (R&amp;D).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Relatief kleine bevolkingsomvang: minder agglomeratievoordelen.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bereikbaarheid verbeterde, in Noordvleugel het gunstigst.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Internationale bereikbaarheid per spoor (HSL) blijft slecht. 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‒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7A5EC9E-7FF6-49A6-8720-9E30868B35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972" y="4221087"/>
            <a:ext cx="3076938" cy="239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29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Metropool in een groenblauwe delta?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Druk op het Groene Hart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het Groene Hart is door de metropoolvorming de vraag naar ruimte groot. Dat dreigt ten koste te gaan van het landschap (versnippering, verstening).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‒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 descr="Afbeelding met buiten, gras, lucht, weg&#10;&#10;Beschrijving is gegenereerd met zeer hoge betrouwbaarheid">
            <a:extLst>
              <a:ext uri="{FF2B5EF4-FFF2-40B4-BE49-F238E27FC236}">
                <a16:creationId xmlns:a16="http://schemas.microsoft.com/office/drawing/2014/main" id="{2C9797A7-0F75-464B-8BDD-EDBD40568D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429000"/>
            <a:ext cx="4337300" cy="291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61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Metropool in een groenblauwe delta?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Druk op het Groene Hart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beschikbare ruimte blijft vrij beperkt. Daarom moeten veel belangen tegen elkaar worden afgewogen.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‒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422AFE2-05FE-45F5-AEAD-237F89608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96" y="3183099"/>
            <a:ext cx="4176464" cy="340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49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Metropool in een groenblauwe delta?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Sleutelprojecten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Keuze projecten uit structuurvisie Randstad 2040: </a:t>
            </a:r>
            <a:r>
              <a:rPr lang="nl-NL" sz="2400" i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sleutelprojecten</a:t>
            </a: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de Noordvleugel is de </a:t>
            </a:r>
            <a:r>
              <a:rPr lang="nl-NL" sz="2400" kern="1400" spc="-2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Zuidas</a:t>
            </a: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bij Amsterdam een bekend voorbeeld van een bijna voltooid sleutelproject.</a:t>
            </a: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Voorbeelden in de Zuidvleugel zijn de Tweede Maasvlakte en de snelweg A4 tussen Delft en Schiedam.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‒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898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4. De Randstad: toekomstige topregio?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820472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Hoofdvraag</a:t>
            </a:r>
            <a:endParaRPr lang="nl-NL" sz="24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Hoe kan de Randstad in 2040 een duurzame en concurrerende topregio in Europa worden en wat zijn de gevolgen daarvan voor het gebied?</a:t>
            </a: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 descr="Afbeelding met stad, gebouw&#10;&#10;Beschrijving is gegenereerd met hoge betrouwbaarheid">
            <a:extLst>
              <a:ext uri="{FF2B5EF4-FFF2-40B4-BE49-F238E27FC236}">
                <a16:creationId xmlns:a16="http://schemas.microsoft.com/office/drawing/2014/main" id="{870C6739-E775-45BB-9141-990443DF65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09" y="3009827"/>
            <a:ext cx="9262609" cy="694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08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Randstad of Randsteden?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Deelvraag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 de Randstad één samenhangend stedelijk gebied of is er sprake van meerdere afzonderlijke steden?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 descr="Afbeelding met lucht, buiten, water, gebouw&#10;&#10;Beschrijving is gegenereerd met zeer hoge betrouwbaarheid">
            <a:extLst>
              <a:ext uri="{FF2B5EF4-FFF2-40B4-BE49-F238E27FC236}">
                <a16:creationId xmlns:a16="http://schemas.microsoft.com/office/drawing/2014/main" id="{BAF8D581-6AAB-44BD-AD78-AB1B3A014F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960"/>
            <a:ext cx="9144000" cy="60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4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Randstad of Randsteden?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Randstad en het Groene Hart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Een groot deel van de Nederlandse bevolking woont in de Randstad. Over de begrenzing verschillen de meningen.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Binnen de Randstad liggen acht grotere stadsgewesten. 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7A591AD-A92D-4C99-820B-C53B865CC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988" y="3325886"/>
            <a:ext cx="4980024" cy="326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92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Randstad of Randsteden?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Randstad en het Groene Hart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Groene Hart: verstedelijkt platteland, maakt deel uit van een van de omliggende grote stadsgewesten. Het open karakter is bijzonder, maar steeds meer bebouwing en versnippering.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 descr="Afbeelding met gras, buiten, natuur, veld&#10;&#10;Beschrijving is gegenereerd met zeer hoge betrouwbaarheid">
            <a:extLst>
              <a:ext uri="{FF2B5EF4-FFF2-40B4-BE49-F238E27FC236}">
                <a16:creationId xmlns:a16="http://schemas.microsoft.com/office/drawing/2014/main" id="{75E51BED-2F84-404C-B92D-08C6FDC18C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80" y="3321341"/>
            <a:ext cx="4932040" cy="326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55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Randstad of Randsteden?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Tweedeling Randstad: Noordvleugel 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Ruimtelijke ontwikkeling </a:t>
            </a:r>
            <a:r>
              <a:rPr lang="nl-NL" sz="20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tweedeling tussen de Noordvleugel en de Zuidvleugel. De Noordvleugel is het meest dynamisch.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i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Groot-Amsterdam</a:t>
            </a: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hoofdkantoren van internationale ondernemingen, financiële dienstverlening, creatieve ICT-bedrijven, toeristische sector, culturele en educatieve instellingen, en veel (</a:t>
            </a:r>
            <a:r>
              <a:rPr lang="nl-NL" sz="2400" kern="1400" spc="-2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</a:t>
            </a: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)nationale tentoonstellingen en congressen.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i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Schiphol</a:t>
            </a: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is mainport. </a:t>
            </a:r>
            <a:r>
              <a:rPr lang="nl-NL" sz="2400" i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Noordzeekanaal</a:t>
            </a: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nl-NL" sz="2400" i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Aalsmeer</a:t>
            </a: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en </a:t>
            </a:r>
            <a:r>
              <a:rPr lang="nl-NL" sz="2400" i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Zaanstad</a:t>
            </a: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van grote economische betekenis.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i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Groot-Utrecht</a:t>
            </a: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verkeersknooppunt (tussen Randstad, rest van Nederland en Europese achterland van de twee Nederlandse mainports). Congrescentra, universiteit en creatieve sector.</a:t>
            </a:r>
          </a:p>
        </p:txBody>
      </p:sp>
    </p:spTree>
    <p:extLst>
      <p:ext uri="{BB962C8B-B14F-4D97-AF65-F5344CB8AC3E}">
        <p14:creationId xmlns:p14="http://schemas.microsoft.com/office/powerpoint/2010/main" val="132891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Randstad of Randsteden?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Tweedeling Randstad: Zuidvleugel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Zuidvleugel is minder dynamisch en heeft een ander karakter.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Enorme logistieke draaischijf van het internationale goederenvervoer, gigantische concentratie van (</a:t>
            </a:r>
            <a:r>
              <a:rPr lang="nl-NL" sz="2400" kern="1400" spc="-2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petro</a:t>
            </a: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)chemische industrie. </a:t>
            </a:r>
            <a:b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Rotterdam is nu minder eenzijdig dan in het verleden door bekendheid als architectuurstad.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Groot-Den Haag is het nationale politieke centrum. Internationaal is Den Haag van belang: 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─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Internationaal Gerechtshof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─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het Joegoslaviëtribunaal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─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het Internationaal Strafhof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─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Europol.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821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Randstad of Randsteden? 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Tweedeling Randstad</a:t>
            </a:r>
          </a:p>
        </p:txBody>
      </p:sp>
      <p:pic>
        <p:nvPicPr>
          <p:cNvPr id="3" name="Afbeelding 2" descr="Afbeelding met lucht, water, buiten, boot&#10;&#10;Beschrijving is gegenereerd met zeer hoge betrouwbaarheid">
            <a:extLst>
              <a:ext uri="{FF2B5EF4-FFF2-40B4-BE49-F238E27FC236}">
                <a16:creationId xmlns:a16="http://schemas.microsoft.com/office/drawing/2014/main" id="{C5B69114-8493-455B-8079-42204C0368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4824"/>
            <a:ext cx="3456384" cy="2304256"/>
          </a:xfrm>
          <a:prstGeom prst="rect">
            <a:avLst/>
          </a:prstGeom>
        </p:spPr>
      </p:pic>
      <p:pic>
        <p:nvPicPr>
          <p:cNvPr id="6" name="Afbeelding 5" descr="Afbeelding met lucht, buiten, gebouw, weg&#10;&#10;Beschrijving is gegenereerd met zeer hoge betrouwbaarheid">
            <a:extLst>
              <a:ext uri="{FF2B5EF4-FFF2-40B4-BE49-F238E27FC236}">
                <a16:creationId xmlns:a16="http://schemas.microsoft.com/office/drawing/2014/main" id="{0CE2BA33-AE0D-4A00-9B05-DF54B32201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44824"/>
            <a:ext cx="3514371" cy="2304256"/>
          </a:xfrm>
          <a:prstGeom prst="rect">
            <a:avLst/>
          </a:prstGeom>
        </p:spPr>
      </p:pic>
      <p:pic>
        <p:nvPicPr>
          <p:cNvPr id="8" name="Afbeelding 7" descr="Afbeelding met lucht, buiten, water, gebouw&#10;&#10;Beschrijving is gegenereerd met zeer hoge betrouwbaarheid">
            <a:extLst>
              <a:ext uri="{FF2B5EF4-FFF2-40B4-BE49-F238E27FC236}">
                <a16:creationId xmlns:a16="http://schemas.microsoft.com/office/drawing/2014/main" id="{580AA60F-B7C9-496D-95FB-719A070E45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4293096"/>
            <a:ext cx="3456384" cy="2448272"/>
          </a:xfrm>
          <a:prstGeom prst="rect">
            <a:avLst/>
          </a:prstGeom>
        </p:spPr>
      </p:pic>
      <p:pic>
        <p:nvPicPr>
          <p:cNvPr id="10" name="Afbeelding 9" descr="Afbeelding met lucht, buiten, boom, gebouw&#10;&#10;Beschrijving is gegenereerd met zeer hoge betrouwbaarheid">
            <a:extLst>
              <a:ext uri="{FF2B5EF4-FFF2-40B4-BE49-F238E27FC236}">
                <a16:creationId xmlns:a16="http://schemas.microsoft.com/office/drawing/2014/main" id="{179514FC-8D6D-4340-A305-64C5CA1E32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293096"/>
            <a:ext cx="3514371" cy="243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4786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1572</Words>
  <Application>Microsoft Office PowerPoint</Application>
  <PresentationFormat>Diavoorstelling (4:3)</PresentationFormat>
  <Paragraphs>409</Paragraphs>
  <Slides>28</Slides>
  <Notes>28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 New Roman</vt:lpstr>
      <vt:lpstr>Wingdings</vt:lpstr>
      <vt:lpstr>Kantoorthema</vt:lpstr>
      <vt:lpstr>PowerPoint-presentatie</vt:lpstr>
      <vt:lpstr>4. De Randstad: toekomstige topregio?</vt:lpstr>
      <vt:lpstr>4. De Randstad: toekomstige topregio?</vt:lpstr>
      <vt:lpstr>§4.1 Randstad of Randsteden? </vt:lpstr>
      <vt:lpstr>§4.1 Randstad of Randsteden? </vt:lpstr>
      <vt:lpstr>§4.1 Randstad of Randsteden? </vt:lpstr>
      <vt:lpstr>§4.1 Randstad of Randsteden? </vt:lpstr>
      <vt:lpstr>§4.1 Randstad of Randsteden? </vt:lpstr>
      <vt:lpstr>§4.1 Randstad of Randsteden? </vt:lpstr>
      <vt:lpstr>§4.1 Randstad of Randsteden? </vt:lpstr>
      <vt:lpstr>§4.1 Randstad of Randsteden? </vt:lpstr>
      <vt:lpstr>§4.1 Randstad of Randsteden? </vt:lpstr>
      <vt:lpstr>§4.1 Randstad of Randsteden? </vt:lpstr>
      <vt:lpstr>§4.1 Randstad of Randsteden? </vt:lpstr>
      <vt:lpstr>§4.1 Randstad of Randsteden? </vt:lpstr>
      <vt:lpstr>§4.2 Metropool in een groenblauwe delta? </vt:lpstr>
      <vt:lpstr>§4.2 Metropool in een groenblauwe delta? </vt:lpstr>
      <vt:lpstr>§4.2 Metropool in een groenblauwe delta? </vt:lpstr>
      <vt:lpstr>§4.2 Metropool in een groenblauwe delta? </vt:lpstr>
      <vt:lpstr>§4.2 Metropool in een groenblauwe delta? </vt:lpstr>
      <vt:lpstr>§4.2 Metropool in een groenblauwe delta? </vt:lpstr>
      <vt:lpstr>§4.2 Metropool in een groenblauwe delta? </vt:lpstr>
      <vt:lpstr>§4.2 Metropool in een groenblauwe delta? </vt:lpstr>
      <vt:lpstr>§4.2 Metropool in een groenblauwe delta? </vt:lpstr>
      <vt:lpstr>§4.2 Metropool in een groenblauwe delta? </vt:lpstr>
      <vt:lpstr>§4.2 Metropool in een groenblauwe delta? </vt:lpstr>
      <vt:lpstr>§4.2 Metropool in een groenblauwe delta? </vt:lpstr>
      <vt:lpstr>§4.2 Metropool in een groenblauwe delta?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2018-02-27T08:39:20Z</dcterms:created>
  <dcterms:modified xsi:type="dcterms:W3CDTF">2020-11-02T10:43:00Z</dcterms:modified>
</cp:coreProperties>
</file>