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1"/>
    <p:sldMasterId id="2147483666" r:id="rId2"/>
  </p:sldMasterIdLst>
  <p:notesMasterIdLst>
    <p:notesMasterId r:id="rId31"/>
  </p:notesMasterIdLst>
  <p:sldIdLst>
    <p:sldId id="326" r:id="rId3"/>
    <p:sldId id="327" r:id="rId4"/>
    <p:sldId id="328" r:id="rId5"/>
    <p:sldId id="317" r:id="rId6"/>
    <p:sldId id="318" r:id="rId7"/>
    <p:sldId id="319" r:id="rId8"/>
    <p:sldId id="320" r:id="rId9"/>
    <p:sldId id="321" r:id="rId10"/>
    <p:sldId id="322" r:id="rId11"/>
    <p:sldId id="323" r:id="rId12"/>
    <p:sldId id="324" r:id="rId13"/>
    <p:sldId id="325" r:id="rId14"/>
    <p:sldId id="306" r:id="rId15"/>
    <p:sldId id="307" r:id="rId16"/>
    <p:sldId id="308" r:id="rId17"/>
    <p:sldId id="309" r:id="rId18"/>
    <p:sldId id="310" r:id="rId19"/>
    <p:sldId id="311" r:id="rId20"/>
    <p:sldId id="312" r:id="rId21"/>
    <p:sldId id="313" r:id="rId22"/>
    <p:sldId id="314" r:id="rId23"/>
    <p:sldId id="315" r:id="rId24"/>
    <p:sldId id="316" r:id="rId25"/>
    <p:sldId id="301" r:id="rId26"/>
    <p:sldId id="277" r:id="rId27"/>
    <p:sldId id="302" r:id="rId28"/>
    <p:sldId id="304" r:id="rId29"/>
    <p:sldId id="305" r:id="rId3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8164" autoAdjust="0"/>
  </p:normalViewPr>
  <p:slideViewPr>
    <p:cSldViewPr>
      <p:cViewPr varScale="1">
        <p:scale>
          <a:sx n="101" d="100"/>
          <a:sy n="101" d="100"/>
        </p:scale>
        <p:origin x="1896"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18-4-2019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Afbeelding: </a:t>
            </a:r>
            <a:r>
              <a:rPr lang="nl-NL" sz="1200" b="0" i="0" u="none" strike="noStrike" kern="1200" baseline="0" dirty="0" err="1">
                <a:solidFill>
                  <a:schemeClr val="tx1"/>
                </a:solidFill>
                <a:latin typeface="+mn-lt"/>
                <a:ea typeface="+mn-ea"/>
                <a:cs typeface="+mn-cs"/>
              </a:rPr>
              <a:t>BlueCity</a:t>
            </a:r>
            <a:r>
              <a:rPr lang="nl-NL" sz="1200" b="0" i="0" u="none" strike="noStrike" kern="1200" baseline="0" dirty="0">
                <a:solidFill>
                  <a:schemeClr val="tx1"/>
                </a:solidFill>
                <a:latin typeface="+mn-lt"/>
                <a:ea typeface="+mn-ea"/>
                <a:cs typeface="+mn-cs"/>
              </a:rPr>
              <a:t> een zwembad vol mogelijkheden</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0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Bevolkingsontwikkeling per gemeente, 2010 - 2040.</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255204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Aantal huishoudens en bevolking Nederland, 2000 - 2016.</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421654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err="1">
                <a:solidFill>
                  <a:schemeClr val="tx1"/>
                </a:solidFill>
                <a:latin typeface="+mn-lt"/>
                <a:ea typeface="+mn-ea"/>
                <a:cs typeface="+mn-cs"/>
              </a:rPr>
              <a:t>BlueCity</a:t>
            </a:r>
            <a:r>
              <a:rPr lang="nl-NL" sz="1200" b="0" i="0" u="none" strike="noStrike" kern="1200" baseline="0" dirty="0">
                <a:solidFill>
                  <a:schemeClr val="tx1"/>
                </a:solidFill>
                <a:latin typeface="+mn-lt"/>
                <a:ea typeface="+mn-ea"/>
                <a:cs typeface="+mn-cs"/>
              </a:rPr>
              <a:t> een zwembad vol mogelijkheden.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62094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Old buildings, new </a:t>
            </a:r>
            <a:r>
              <a:rPr lang="nl-NL" dirty="0" err="1"/>
              <a:t>ideas</a:t>
            </a:r>
            <a:r>
              <a:rPr lang="nl-NL" dirty="0"/>
              <a: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16018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wijk </a:t>
            </a:r>
            <a:r>
              <a:rPr lang="nl-NL" dirty="0" err="1"/>
              <a:t>Brandevoort</a:t>
            </a:r>
            <a:r>
              <a:rPr lang="nl-NL" dirty="0"/>
              <a:t> in Helmond is slechts tien jaar oud.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13868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Factoren die de aantrekkelijkheid van de Nederlandse stad bepalen.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302901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470342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Hoogopgeleiden per gemeente, 2015</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1173383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3356558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In de voormalige keramiekfabriek in Maastricht zijn nu een theater en een café gevestigd (boven).; In ruil voor een gratis werkplek bij Seats2meet moet je bereid zijn jouw kennis te delen met de mensen die daar zitten te werken..(beneden).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a:p>
        </p:txBody>
      </p:sp>
    </p:spTree>
    <p:extLst>
      <p:ext uri="{BB962C8B-B14F-4D97-AF65-F5344CB8AC3E}">
        <p14:creationId xmlns:p14="http://schemas.microsoft.com/office/powerpoint/2010/main" val="372826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Bakker </a:t>
            </a:r>
            <a:r>
              <a:rPr lang="nl-NL" dirty="0" err="1"/>
              <a:t>Struiksma</a:t>
            </a:r>
            <a:r>
              <a:rPr lang="nl-NL" dirty="0"/>
              <a:t> in Tzummarum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3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a:p>
        </p:txBody>
      </p:sp>
    </p:spTree>
    <p:extLst>
      <p:ext uri="{BB962C8B-B14F-4D97-AF65-F5344CB8AC3E}">
        <p14:creationId xmlns:p14="http://schemas.microsoft.com/office/powerpoint/2010/main" val="178620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a:p>
        </p:txBody>
      </p:sp>
    </p:spTree>
    <p:extLst>
      <p:ext uri="{BB962C8B-B14F-4D97-AF65-F5344CB8AC3E}">
        <p14:creationId xmlns:p14="http://schemas.microsoft.com/office/powerpoint/2010/main" val="412483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a:p>
        </p:txBody>
      </p:sp>
    </p:spTree>
    <p:extLst>
      <p:ext uri="{BB962C8B-B14F-4D97-AF65-F5344CB8AC3E}">
        <p14:creationId xmlns:p14="http://schemas.microsoft.com/office/powerpoint/2010/main" val="125720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Afbeelding: </a:t>
            </a:r>
            <a:r>
              <a:rPr lang="nl-NL" sz="1200" b="0" i="0" u="none" strike="noStrike" kern="1200" baseline="0" dirty="0" err="1">
                <a:solidFill>
                  <a:schemeClr val="tx1"/>
                </a:solidFill>
                <a:latin typeface="+mn-lt"/>
                <a:ea typeface="+mn-ea"/>
                <a:cs typeface="+mn-cs"/>
              </a:rPr>
              <a:t>BlueCity</a:t>
            </a:r>
            <a:r>
              <a:rPr lang="nl-NL" sz="1200" b="0" i="0" u="none" strike="noStrike" kern="1200" baseline="0" dirty="0">
                <a:solidFill>
                  <a:schemeClr val="tx1"/>
                </a:solidFill>
                <a:latin typeface="+mn-lt"/>
                <a:ea typeface="+mn-ea"/>
                <a:cs typeface="+mn-cs"/>
              </a:rPr>
              <a:t> een zwembad vol mogelijkheden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Smombies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a:p>
        </p:txBody>
      </p:sp>
    </p:spTree>
    <p:extLst>
      <p:ext uri="{BB962C8B-B14F-4D97-AF65-F5344CB8AC3E}">
        <p14:creationId xmlns:p14="http://schemas.microsoft.com/office/powerpoint/2010/main" val="3006536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a:p>
        </p:txBody>
      </p:sp>
    </p:spTree>
    <p:extLst>
      <p:ext uri="{BB962C8B-B14F-4D97-AF65-F5344CB8AC3E}">
        <p14:creationId xmlns:p14="http://schemas.microsoft.com/office/powerpoint/2010/main" val="3931268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van links naar rechts:</a:t>
            </a:r>
          </a:p>
          <a:p>
            <a:pPr marL="228600" indent="-228600">
              <a:buAutoNum type="arabicPeriod"/>
            </a:pPr>
            <a:r>
              <a:rPr lang="nl-NL" sz="1200" b="0" i="0" u="none" strike="noStrike" kern="1200" baseline="0" dirty="0">
                <a:solidFill>
                  <a:schemeClr val="tx1"/>
                </a:solidFill>
                <a:latin typeface="+mn-lt"/>
                <a:ea typeface="+mn-ea"/>
                <a:cs typeface="+mn-cs"/>
              </a:rPr>
              <a:t>Met de </a:t>
            </a:r>
            <a:r>
              <a:rPr lang="nl-NL" sz="1200" b="0" i="0" u="none" strike="noStrike" kern="1200" baseline="0" dirty="0" err="1">
                <a:solidFill>
                  <a:schemeClr val="tx1"/>
                </a:solidFill>
                <a:latin typeface="+mn-lt"/>
                <a:ea typeface="+mn-ea"/>
                <a:cs typeface="+mn-cs"/>
              </a:rPr>
              <a:t>BuitenBeter</a:t>
            </a:r>
            <a:r>
              <a:rPr lang="nl-NL" sz="1200" b="0" i="0" u="none" strike="noStrike" kern="1200" baseline="0" dirty="0">
                <a:solidFill>
                  <a:schemeClr val="tx1"/>
                </a:solidFill>
                <a:latin typeface="+mn-lt"/>
                <a:ea typeface="+mn-ea"/>
                <a:cs typeface="+mn-cs"/>
              </a:rPr>
              <a:t>-app kunnen de inwoners van Rucphen bijvoorbeeld losliggende stoeptegels, gedumpte vuilniszakken of defecte lantaarnpalen direct melden aan de gemeente.</a:t>
            </a:r>
          </a:p>
          <a:p>
            <a:pPr marL="228600" indent="-228600">
              <a:buFont typeface="+mj-lt"/>
              <a:buAutoNum type="arabicPeriod"/>
            </a:pPr>
            <a:r>
              <a:rPr lang="nl-NL" sz="1200" b="0" i="0" u="none" strike="noStrike" kern="1200" baseline="0" dirty="0">
                <a:solidFill>
                  <a:schemeClr val="tx1"/>
                </a:solidFill>
                <a:latin typeface="+mn-lt"/>
                <a:ea typeface="+mn-ea"/>
                <a:cs typeface="+mn-cs"/>
              </a:rPr>
              <a:t>De </a:t>
            </a:r>
            <a:r>
              <a:rPr lang="nl-NL" sz="1200" b="0" i="0" u="none" strike="noStrike" kern="1200" baseline="0" dirty="0" err="1">
                <a:solidFill>
                  <a:schemeClr val="tx1"/>
                </a:solidFill>
                <a:latin typeface="+mn-lt"/>
                <a:ea typeface="+mn-ea"/>
                <a:cs typeface="+mn-cs"/>
              </a:rPr>
              <a:t>BuurtApp</a:t>
            </a:r>
            <a:r>
              <a:rPr lang="nl-NL" sz="1200" b="0" i="0" u="none" strike="noStrike" kern="1200" baseline="0" dirty="0">
                <a:solidFill>
                  <a:schemeClr val="tx1"/>
                </a:solidFill>
                <a:latin typeface="+mn-lt"/>
                <a:ea typeface="+mn-ea"/>
                <a:cs typeface="+mn-cs"/>
              </a:rPr>
              <a:t> kun je gebruiken om een buur een handje te helpen, om iets te lenen, maar ook voor buurtpreventie en om samen de buurt veiliger te maken.</a:t>
            </a:r>
          </a:p>
          <a:p>
            <a:pPr marL="228600" indent="-228600">
              <a:buFont typeface="+mj-lt"/>
              <a:buAutoNum type="arabicPeriod"/>
            </a:pPr>
            <a:r>
              <a:rPr lang="nl-NL" sz="1200" b="0" i="0" u="none" strike="noStrike" kern="1200" baseline="0" dirty="0">
                <a:solidFill>
                  <a:schemeClr val="tx1"/>
                </a:solidFill>
                <a:latin typeface="+mn-lt"/>
                <a:ea typeface="+mn-ea"/>
                <a:cs typeface="+mn-cs"/>
              </a:rPr>
              <a:t>Het huren van andermans auto of een bakfiets is onderdeel van het buurtmobiliteitsproject.</a:t>
            </a:r>
          </a:p>
          <a:p>
            <a:pPr marL="228600" indent="-228600">
              <a:buFont typeface="+mj-lt"/>
              <a:buAutoNum type="arabicPeriod"/>
            </a:pPr>
            <a:r>
              <a:rPr lang="nl-NL" sz="1200" b="0" i="0" u="none" strike="noStrike" kern="1200" baseline="0" dirty="0">
                <a:solidFill>
                  <a:schemeClr val="tx1"/>
                </a:solidFill>
                <a:latin typeface="+mn-lt"/>
                <a:ea typeface="+mn-ea"/>
                <a:cs typeface="+mn-cs"/>
              </a:rPr>
              <a:t>Het door Daan Roosegaarde ontworpen fietspad bestaat uit duizenden lichtgevende steentjes en is geïnspireerd op het beroemde schilderij ‘De sterrennacht’ van Vincent van Gogh.</a:t>
            </a:r>
          </a:p>
          <a:p>
            <a:pPr marL="228600" indent="-228600">
              <a:buFont typeface="+mj-lt"/>
              <a:buAutoNum type="arabicPeriod"/>
            </a:pPr>
            <a:r>
              <a:rPr lang="nl-NL" sz="1200" b="0" i="0" u="none" strike="noStrike" kern="1200" baseline="0" dirty="0">
                <a:solidFill>
                  <a:schemeClr val="tx1"/>
                </a:solidFill>
                <a:latin typeface="+mn-lt"/>
                <a:ea typeface="+mn-ea"/>
                <a:cs typeface="+mn-cs"/>
              </a:rPr>
              <a:t>Als de regensensor met laserstralen wordt onderbroken, krijgen fietsers bij neerslag vaker groen licht.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a:p>
        </p:txBody>
      </p:sp>
    </p:spTree>
    <p:extLst>
      <p:ext uri="{BB962C8B-B14F-4D97-AF65-F5344CB8AC3E}">
        <p14:creationId xmlns:p14="http://schemas.microsoft.com/office/powerpoint/2010/main" val="244418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Bodemgebruik in Nederland, 2012.</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57251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18161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Stedelijke gebieden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413174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Bevolkingsgroei en migratiestromen per landsdeel, 2006 - 2010.</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30795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Deze woningen in Musselkanaal in Groningen worden afgebroken om leegstand te voorkomen.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399276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245925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In de beweegtuin staan toestellen waarop de oudere wijkbewoners oefeningen kunnen doen.</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323275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26FAEB-EEDC-4376-806C-7A04BAA2332B}" type="slidenum">
              <a:rPr lang="en-US" altLang="nl-NL">
                <a:solidFill>
                  <a:srgbClr val="000000"/>
                </a:solidFill>
              </a:rPr>
              <a:pPr/>
              <a:t>‹nr.›</a:t>
            </a:fld>
            <a:endParaRPr lang="en-US" altLang="nl-NL">
              <a:solidFill>
                <a:srgbClr val="000000"/>
              </a:solidFill>
            </a:endParaRPr>
          </a:p>
        </p:txBody>
      </p:sp>
    </p:spTree>
    <p:extLst>
      <p:ext uri="{BB962C8B-B14F-4D97-AF65-F5344CB8AC3E}">
        <p14:creationId xmlns:p14="http://schemas.microsoft.com/office/powerpoint/2010/main" val="154887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18-4-2019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52306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5403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026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24113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10307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80042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18-4-2019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25522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18-4-2019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60640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18-4-2019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49283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18-4-2019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993298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18-4-2019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980100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D376ECA-0E6F-46B7-BCE9-CB89F09907F8}" type="slidenum">
              <a:rPr lang="en-US" altLang="nl-NL">
                <a:solidFill>
                  <a:srgbClr val="000000"/>
                </a:solidFill>
              </a:rPr>
              <a:pPr eaLnBrk="0" fontAlgn="base" hangingPunct="0">
                <a:spcBef>
                  <a:spcPct val="0"/>
                </a:spcBef>
                <a:spcAft>
                  <a:spcPct val="0"/>
                </a:spcAft>
              </a:pPr>
              <a:t>‹nr.›</a:t>
            </a:fld>
            <a:endParaRPr lang="en-US" altLang="nl-NL">
              <a:solidFill>
                <a:srgbClr val="000000"/>
              </a:solidFill>
            </a:endParaRPr>
          </a:p>
        </p:txBody>
      </p:sp>
    </p:spTree>
    <p:extLst>
      <p:ext uri="{BB962C8B-B14F-4D97-AF65-F5344CB8AC3E}">
        <p14:creationId xmlns:p14="http://schemas.microsoft.com/office/powerpoint/2010/main" val="3274025181"/>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18-4-2019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25376115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jpg"/><Relationship Id="rId7"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Verschillend beleid</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Verschillen in bevolkingssamenstelling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verschillend beleid.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Door bevolkingskrimp moeten gebieden worden heringericht.</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Door de migratie naar de stad/ meer alleenstaanden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verhoogde vraag naar woningen.</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Gezinnen  willen ruimer huis met een tuin.</a:t>
            </a:r>
          </a:p>
        </p:txBody>
      </p:sp>
      <p:sp>
        <p:nvSpPr>
          <p:cNvPr id="5" name="Tijdelijke aanduiding voor inhoud 1">
            <a:extLst>
              <a:ext uri="{FF2B5EF4-FFF2-40B4-BE49-F238E27FC236}">
                <a16:creationId xmlns:a16="http://schemas.microsoft.com/office/drawing/2014/main" id="{389FA1D6-D528-473D-98DF-ED00856C3F3D}"/>
              </a:ext>
            </a:extLst>
          </p:cNvPr>
          <p:cNvSpPr txBox="1">
            <a:spLocks/>
          </p:cNvSpPr>
          <p:nvPr/>
        </p:nvSpPr>
        <p:spPr bwMode="auto">
          <a:xfrm>
            <a:off x="-6166" y="3933056"/>
            <a:ext cx="465017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indent="0">
              <a:buFontTx/>
              <a:buNone/>
            </a:pPr>
            <a:r>
              <a:rPr lang="nl-NL" sz="2400" kern="0" dirty="0">
                <a:latin typeface="Calibri" panose="020F0502020204030204" pitchFamily="34" charset="0"/>
                <a:cs typeface="Calibri" panose="020F0502020204030204" pitchFamily="34" charset="0"/>
              </a:rPr>
              <a:t>Gezin van hoogopgeleide dertigers naar kleinere dorpen in de buurt</a:t>
            </a:r>
            <a:r>
              <a:rPr lang="nl-NL" sz="2000" kern="0"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nl-NL" sz="2400" kern="0" dirty="0">
                <a:latin typeface="Calibri" panose="020F0502020204030204" pitchFamily="34" charset="0"/>
                <a:cs typeface="Calibri" panose="020F0502020204030204" pitchFamily="34" charset="0"/>
              </a:rPr>
              <a:t> veel mensen met hoog inkomen in kleinere steden bij de stad.</a:t>
            </a:r>
          </a:p>
        </p:txBody>
      </p:sp>
      <p:pic>
        <p:nvPicPr>
          <p:cNvPr id="3" name="Afbeelding 2">
            <a:extLst>
              <a:ext uri="{FF2B5EF4-FFF2-40B4-BE49-F238E27FC236}">
                <a16:creationId xmlns:a16="http://schemas.microsoft.com/office/drawing/2014/main" id="{BEFD36A5-A196-4869-B676-41B15B396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981230"/>
            <a:ext cx="3635896" cy="2423931"/>
          </a:xfrm>
          <a:prstGeom prst="rect">
            <a:avLst/>
          </a:prstGeom>
        </p:spPr>
      </p:pic>
      <p:sp>
        <p:nvSpPr>
          <p:cNvPr id="6" name="Rechthoek 5">
            <a:extLst>
              <a:ext uri="{FF2B5EF4-FFF2-40B4-BE49-F238E27FC236}">
                <a16:creationId xmlns:a16="http://schemas.microsoft.com/office/drawing/2014/main" id="{70E2DD04-9B1F-4141-AF0B-4B7777B5C02E}"/>
              </a:ext>
            </a:extLst>
          </p:cNvPr>
          <p:cNvSpPr/>
          <p:nvPr/>
        </p:nvSpPr>
        <p:spPr>
          <a:xfrm>
            <a:off x="6012160" y="6405161"/>
            <a:ext cx="1800200" cy="276999"/>
          </a:xfrm>
          <a:prstGeom prst="rect">
            <a:avLst/>
          </a:prstGeom>
        </p:spPr>
        <p:txBody>
          <a:bodyPr wrap="square">
            <a:spAutoFit/>
          </a:bodyPr>
          <a:lstStyle/>
          <a:p>
            <a:r>
              <a:rPr lang="nl-NL" sz="1200" dirty="0">
                <a:latin typeface="Calibri" panose="020F0502020204030204" pitchFamily="34" charset="0"/>
                <a:cs typeface="Calibri" panose="020F0502020204030204" pitchFamily="34" charset="0"/>
              </a:rPr>
              <a:t>Beweegtuin voor ouderen</a:t>
            </a:r>
          </a:p>
        </p:txBody>
      </p:sp>
    </p:spTree>
    <p:extLst>
      <p:ext uri="{BB962C8B-B14F-4D97-AF65-F5344CB8AC3E}">
        <p14:creationId xmlns:p14="http://schemas.microsoft.com/office/powerpoint/2010/main" val="245468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399593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Verschillend beleid</a:t>
            </a: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marL="0" indent="0">
              <a:buNone/>
            </a:pPr>
            <a:r>
              <a:rPr lang="nl-NL" sz="2400" dirty="0">
                <a:latin typeface="Calibri" panose="020F0502020204030204" pitchFamily="34" charset="0"/>
                <a:cs typeface="Calibri" panose="020F0502020204030204" pitchFamily="34" charset="0"/>
              </a:rPr>
              <a:t>Bevolkingsontwikkeling per gemeente, 2010 – 2040.</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BE1F69E3-5527-4B84-964F-F5586F40E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180116"/>
            <a:ext cx="4343896" cy="5647620"/>
          </a:xfrm>
          <a:prstGeom prst="rect">
            <a:avLst/>
          </a:prstGeom>
        </p:spPr>
      </p:pic>
    </p:spTree>
    <p:extLst>
      <p:ext uri="{BB962C8B-B14F-4D97-AF65-F5344CB8AC3E}">
        <p14:creationId xmlns:p14="http://schemas.microsoft.com/office/powerpoint/2010/main" val="311027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1"/>
          <p:cNvSpPr>
            <a:spLocks noGrp="1"/>
          </p:cNvSpPr>
          <p:nvPr>
            <p:ph idx="1"/>
          </p:nvPr>
        </p:nvSpPr>
        <p:spPr>
          <a:xfrm>
            <a:off x="0" y="1080001"/>
            <a:ext cx="8820472" cy="1412896"/>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Meer huishoudens</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Door de bevolkingsgroei is het aantal huishoudens flink toegenomen.</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In de afgelopen dertig jaar is vooral het aantal alleenstaanden sterk gegroeid door de toename van het aantal echtscheidingen,</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2BA9696-AD86-45FC-B30D-61512F8F5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3501008"/>
            <a:ext cx="3154680" cy="2959608"/>
          </a:xfrm>
          <a:prstGeom prst="rect">
            <a:avLst/>
          </a:prstGeom>
        </p:spPr>
      </p:pic>
      <p:sp>
        <p:nvSpPr>
          <p:cNvPr id="6" name="Tijdelijke aanduiding voor inhoud 1">
            <a:extLst>
              <a:ext uri="{FF2B5EF4-FFF2-40B4-BE49-F238E27FC236}">
                <a16:creationId xmlns:a16="http://schemas.microsoft.com/office/drawing/2014/main" id="{D09B30D5-8B53-4D97-BD3E-AC1527F1400F}"/>
              </a:ext>
            </a:extLst>
          </p:cNvPr>
          <p:cNvSpPr txBox="1">
            <a:spLocks/>
          </p:cNvSpPr>
          <p:nvPr/>
        </p:nvSpPr>
        <p:spPr bwMode="auto">
          <a:xfrm>
            <a:off x="-36512" y="3212976"/>
            <a:ext cx="5004048"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indent="0">
              <a:buNone/>
            </a:pPr>
            <a:r>
              <a:rPr lang="nl-NL" sz="2400" kern="0" dirty="0">
                <a:latin typeface="Calibri" panose="020F0502020204030204" pitchFamily="34" charset="0"/>
                <a:cs typeface="Calibri" panose="020F0502020204030204" pitchFamily="34" charset="0"/>
              </a:rPr>
              <a:t>het aantal alleenstaande ouderen en zelfstandig wonende jongeren.</a:t>
            </a:r>
          </a:p>
          <a:p>
            <a:pPr>
              <a:buFont typeface="Wingdings" panose="05000000000000000000" pitchFamily="2" charset="2"/>
              <a:buChar char="§"/>
            </a:pPr>
            <a:r>
              <a:rPr lang="nl-NL" sz="2400" kern="0" dirty="0">
                <a:latin typeface="Calibri" panose="020F0502020204030204" pitchFamily="34" charset="0"/>
                <a:cs typeface="Calibri" panose="020F0502020204030204" pitchFamily="34" charset="0"/>
              </a:rPr>
              <a:t>Door de sterke verandering van de gezinssamenstelling moet er een wijziging in het woningbestand komen.</a:t>
            </a:r>
          </a:p>
          <a:p>
            <a:pPr>
              <a:buFont typeface="Wingdings" panose="05000000000000000000" pitchFamily="2" charset="2"/>
              <a:buChar char="§"/>
            </a:pPr>
            <a:endParaRPr lang="nl-NL" sz="2400" kern="0" dirty="0">
              <a:latin typeface="Calibri" panose="020F0502020204030204" pitchFamily="34" charset="0"/>
              <a:cs typeface="Calibri" panose="020F0502020204030204" pitchFamily="34" charset="0"/>
            </a:endParaRPr>
          </a:p>
          <a:p>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958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De wereld van de stad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dirty="0">
                <a:latin typeface="Calibri" panose="020F0502020204030204" pitchFamily="34" charset="0"/>
                <a:cs typeface="Calibri" panose="020F0502020204030204" pitchFamily="34" charset="0"/>
              </a:rPr>
              <a:t>Wat zijn de belangrijkste stedelijke ontwikkelingen in Nederland en welke gevolgen hebben ze?</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0C9A6D2C-153B-4C14-BDA2-310D31494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730" y="2924944"/>
            <a:ext cx="9144000" cy="5591944"/>
          </a:xfrm>
          <a:prstGeom prst="rect">
            <a:avLst/>
          </a:prstGeom>
        </p:spPr>
      </p:pic>
    </p:spTree>
    <p:extLst>
      <p:ext uri="{BB962C8B-B14F-4D97-AF65-F5344CB8AC3E}">
        <p14:creationId xmlns:p14="http://schemas.microsoft.com/office/powerpoint/2010/main" val="349366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cs typeface="Calibri" panose="020F0502020204030204" pitchFamily="34" charset="0"/>
              </a:rPr>
              <a:t>Wat maakt een stad aantrekkelijk om te wonen?</a:t>
            </a:r>
          </a:p>
          <a:p>
            <a:r>
              <a:rPr lang="nl-NL" sz="2400" dirty="0">
                <a:latin typeface="Calibri" panose="020F0502020204030204" pitchFamily="34" charset="0"/>
                <a:cs typeface="Calibri" panose="020F0502020204030204" pitchFamily="34" charset="0"/>
              </a:rPr>
              <a:t>Welke factoren zijn van invloed zijn op de economische groei van steden?</a:t>
            </a:r>
          </a:p>
          <a:p>
            <a:r>
              <a:rPr lang="nl-NL" sz="2400" dirty="0">
                <a:latin typeface="Calibri" panose="020F0502020204030204" pitchFamily="34" charset="0"/>
                <a:cs typeface="Calibri" panose="020F0502020204030204" pitchFamily="34" charset="0"/>
              </a:rPr>
              <a:t>Wat zijn de ruimtelijke en economische gevolgen van de komst van veel </a:t>
            </a:r>
            <a:r>
              <a:rPr lang="nl-NL" sz="2400" dirty="0" err="1">
                <a:latin typeface="Calibri" panose="020F0502020204030204" pitchFamily="34" charset="0"/>
                <a:cs typeface="Calibri" panose="020F0502020204030204" pitchFamily="34" charset="0"/>
              </a:rPr>
              <a:t>hogeropgeleiden</a:t>
            </a:r>
            <a:r>
              <a:rPr lang="nl-NL" sz="2400" dirty="0">
                <a:latin typeface="Calibri" panose="020F0502020204030204" pitchFamily="34" charset="0"/>
                <a:cs typeface="Calibri" panose="020F0502020204030204" pitchFamily="34" charset="0"/>
              </a:rPr>
              <a:t> naar de stad?</a:t>
            </a:r>
          </a:p>
          <a:p>
            <a:r>
              <a:rPr lang="nl-NL" sz="2400" dirty="0">
                <a:latin typeface="Calibri" panose="020F0502020204030204" pitchFamily="34" charset="0"/>
                <a:cs typeface="Calibri" panose="020F0502020204030204" pitchFamily="34" charset="0"/>
              </a:rPr>
              <a:t>Waarom is de stad de motor van de kenniseconomie?</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EBFEAF84-2D34-405D-980B-DD5F23B9E4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37112"/>
            <a:ext cx="9144000" cy="2664296"/>
          </a:xfrm>
          <a:prstGeom prst="rect">
            <a:avLst/>
          </a:prstGeom>
        </p:spPr>
      </p:pic>
    </p:spTree>
    <p:extLst>
      <p:ext uri="{BB962C8B-B14F-4D97-AF65-F5344CB8AC3E}">
        <p14:creationId xmlns:p14="http://schemas.microsoft.com/office/powerpoint/2010/main" val="1654923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aantrekkelijke stad</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Meest aantrekkelijke woonsteden*: Amsterdam, Utrecht, Amstelveen, Haarlem en ’s-Hertogenbosch. </a:t>
            </a:r>
          </a:p>
          <a:p>
            <a:pPr marL="360000" indent="0">
              <a:buNone/>
            </a:pPr>
            <a:r>
              <a:rPr lang="nl-NL" sz="2400" dirty="0">
                <a:latin typeface="Calibri" panose="020F0502020204030204" pitchFamily="34" charset="0"/>
                <a:cs typeface="Calibri" panose="020F0502020204030204" pitchFamily="34" charset="0"/>
              </a:rPr>
              <a:t>Wat maakt een stad aantrekkelijk?</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Kwaliteit van de woningen. Groot huis met een tuin in een groene, veilige omgeving.</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Kwaliteit van de directe woonomgeving en de omgeving van de stad. Veiligheid, de kwaliteit van scholen en de aanwezigheid van parken en kinderopvang.</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r>
              <a:rPr lang="nl-NL" sz="12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Atlas van Gemeenten</a:t>
            </a:r>
          </a:p>
        </p:txBody>
      </p:sp>
      <p:pic>
        <p:nvPicPr>
          <p:cNvPr id="3" name="Afbeelding 2">
            <a:extLst>
              <a:ext uri="{FF2B5EF4-FFF2-40B4-BE49-F238E27FC236}">
                <a16:creationId xmlns:a16="http://schemas.microsoft.com/office/drawing/2014/main" id="{C2E83A66-C386-44EA-A691-B107F707B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796843"/>
            <a:ext cx="2746039" cy="1790074"/>
          </a:xfrm>
          <a:prstGeom prst="rect">
            <a:avLst/>
          </a:prstGeom>
        </p:spPr>
      </p:pic>
    </p:spTree>
    <p:extLst>
      <p:ext uri="{BB962C8B-B14F-4D97-AF65-F5344CB8AC3E}">
        <p14:creationId xmlns:p14="http://schemas.microsoft.com/office/powerpoint/2010/main" val="380289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aantrekkelijke stad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Stedelijke voorzieningen zijn belangrijk: theaters, restaurants, voetbalclub, musea, festivals en een aantrekkelijk uitgaansleven.</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5" name="Tijdelijke aanduiding voor inhoud 1">
            <a:extLst>
              <a:ext uri="{FF2B5EF4-FFF2-40B4-BE49-F238E27FC236}">
                <a16:creationId xmlns:a16="http://schemas.microsoft.com/office/drawing/2014/main" id="{2B544BB7-F1D5-479C-8A0D-75A984205B97}"/>
              </a:ext>
            </a:extLst>
          </p:cNvPr>
          <p:cNvSpPr txBox="1">
            <a:spLocks/>
          </p:cNvSpPr>
          <p:nvPr/>
        </p:nvSpPr>
        <p:spPr bwMode="auto">
          <a:xfrm>
            <a:off x="0" y="2924944"/>
            <a:ext cx="3707904"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Een historische binnenstad vergroot aantrekkelijkheid van de stad. Theaters, cafés en restaurants vestigen zich graag in een historisch pand.</a:t>
            </a:r>
          </a:p>
          <a:p>
            <a:endParaRPr lang="nl-NL" sz="2400" kern="0" dirty="0">
              <a:latin typeface="Calibri" panose="020F0502020204030204" pitchFamily="34" charset="0"/>
              <a:cs typeface="Calibri" panose="020F0502020204030204" pitchFamily="34" charset="0"/>
            </a:endParaRPr>
          </a:p>
          <a:p>
            <a:pPr>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7" name="Afbeelding 6">
            <a:extLst>
              <a:ext uri="{FF2B5EF4-FFF2-40B4-BE49-F238E27FC236}">
                <a16:creationId xmlns:a16="http://schemas.microsoft.com/office/drawing/2014/main" id="{E9E62915-C256-4D3E-AB0E-B23ABE2BB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340" y="3049078"/>
            <a:ext cx="4464496" cy="2678698"/>
          </a:xfrm>
          <a:prstGeom prst="rect">
            <a:avLst/>
          </a:prstGeom>
        </p:spPr>
      </p:pic>
      <p:sp>
        <p:nvSpPr>
          <p:cNvPr id="8" name="Rechthoek 7">
            <a:extLst>
              <a:ext uri="{FF2B5EF4-FFF2-40B4-BE49-F238E27FC236}">
                <a16:creationId xmlns:a16="http://schemas.microsoft.com/office/drawing/2014/main" id="{D7EE2F34-976D-44AE-9475-ABD95FAA7A1D}"/>
              </a:ext>
            </a:extLst>
          </p:cNvPr>
          <p:cNvSpPr/>
          <p:nvPr/>
        </p:nvSpPr>
        <p:spPr>
          <a:xfrm>
            <a:off x="4153340" y="5995783"/>
            <a:ext cx="4572000" cy="276999"/>
          </a:xfrm>
          <a:prstGeom prst="rect">
            <a:avLst/>
          </a:prstGeom>
        </p:spPr>
        <p:txBody>
          <a:bodyPr>
            <a:spAutoFit/>
          </a:bodyPr>
          <a:lstStyle/>
          <a:p>
            <a:r>
              <a:rPr lang="nl-NL" sz="1200" dirty="0">
                <a:latin typeface="Calibri" panose="020F0502020204030204" pitchFamily="34" charset="0"/>
                <a:cs typeface="Calibri" panose="020F0502020204030204" pitchFamily="34" charset="0"/>
              </a:rPr>
              <a:t>Factoren die de aantrekkelijkheid van de Nederlandse stad bepalen</a:t>
            </a:r>
          </a:p>
        </p:txBody>
      </p:sp>
    </p:spTree>
    <p:extLst>
      <p:ext uri="{BB962C8B-B14F-4D97-AF65-F5344CB8AC3E}">
        <p14:creationId xmlns:p14="http://schemas.microsoft.com/office/powerpoint/2010/main" val="215457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Stedelijke economische groei</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Steden spelen een belangrijke rol in de nationale, Europese en wereldeconomie. Stedelijke economische ontwikkeling vereist bestuurlijke samenwerking over de grenzen van de stad heen en samenwerking tussen bestuur, bedrijfsleven en burgers.</a:t>
            </a:r>
          </a:p>
          <a:p>
            <a:pPr marL="360000" indent="0">
              <a:spcBef>
                <a:spcPts val="100"/>
              </a:spcBef>
              <a:spcAft>
                <a:spcPts val="100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Verschillen in groei van de werkgelegenheid meet economisch succes van een stad.</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samenstelling van de bevolking heeft invloed op verschillen in economische groei tussen steden. Meer hoogopgeleiden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nieuwe bedrijven </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nl-NL"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meer </a:t>
            </a:r>
            <a:r>
              <a:rPr lang="nl-NL" sz="2400" dirty="0">
                <a:latin typeface="Calibri" panose="020F0502020204030204" pitchFamily="34" charset="0"/>
                <a:ea typeface="Times New Roman" panose="02020603050405020304" pitchFamily="18" charset="0"/>
                <a:cs typeface="Calibri" panose="020F0502020204030204" pitchFamily="34" charset="0"/>
              </a:rPr>
              <a:t>werkgelegenheid. </a:t>
            </a:r>
          </a:p>
          <a:p>
            <a:pPr marL="360000" indent="0">
              <a:spcBef>
                <a:spcPts val="0"/>
              </a:spcBef>
              <a:spcAft>
                <a:spcPts val="100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In de steden worden in het algemeen hogere lonen betaald.</a:t>
            </a: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2022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Stedelijke economische groei</a:t>
            </a:r>
          </a:p>
          <a:p>
            <a:pPr>
              <a:spcBef>
                <a:spcPts val="0"/>
              </a:spcBef>
              <a:spcAft>
                <a:spcPts val="100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CE1E20A7-79FD-43EB-AAD8-D0479BC66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772816"/>
            <a:ext cx="3525360" cy="4759704"/>
          </a:xfrm>
          <a:prstGeom prst="rect">
            <a:avLst/>
          </a:prstGeom>
        </p:spPr>
      </p:pic>
      <p:sp>
        <p:nvSpPr>
          <p:cNvPr id="5" name="Rechthoek 4">
            <a:extLst>
              <a:ext uri="{FF2B5EF4-FFF2-40B4-BE49-F238E27FC236}">
                <a16:creationId xmlns:a16="http://schemas.microsoft.com/office/drawing/2014/main" id="{CC39EDE5-3389-4C29-AA93-B0A82DBC422E}"/>
              </a:ext>
            </a:extLst>
          </p:cNvPr>
          <p:cNvSpPr/>
          <p:nvPr/>
        </p:nvSpPr>
        <p:spPr>
          <a:xfrm>
            <a:off x="4716016" y="3321671"/>
            <a:ext cx="4162199" cy="830997"/>
          </a:xfrm>
          <a:prstGeom prst="rect">
            <a:avLst/>
          </a:prstGeom>
        </p:spPr>
        <p:txBody>
          <a:bodyPr wrap="square">
            <a:spAutoFit/>
          </a:bodyPr>
          <a:lstStyle/>
          <a:p>
            <a:r>
              <a:rPr lang="nl-NL" sz="2400" dirty="0">
                <a:latin typeface="Calibri" panose="020F0502020204030204" pitchFamily="34" charset="0"/>
                <a:cs typeface="Calibri" panose="020F0502020204030204" pitchFamily="34" charset="0"/>
              </a:rPr>
              <a:t>Hoogopgeleiden per gemeente, 2015</a:t>
            </a:r>
          </a:p>
        </p:txBody>
      </p:sp>
    </p:spTree>
    <p:extLst>
      <p:ext uri="{BB962C8B-B14F-4D97-AF65-F5344CB8AC3E}">
        <p14:creationId xmlns:p14="http://schemas.microsoft.com/office/powerpoint/2010/main" val="1863021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Stedelijke economische groei</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Hoogopgeleide mensen besteden meer geld in lokale economie, starten eerder een eigen bedrijf.</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de noordvleugel van de Randstad (vooral in Utrecht en Amsterdam) wonen relatief veel hoogopgeleiden. Meer dan in de zuidvleugel.</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Creatieve stad belangrijk voor de economische groei: veel nieuwe ontwikkelingen en innovatieve activiteiten. </a:t>
            </a:r>
            <a:br>
              <a:rPr lang="nl-NL" sz="2400" dirty="0">
                <a:latin typeface="Calibri" panose="020F0502020204030204" pitchFamily="34" charset="0"/>
                <a:ea typeface="Times New Roman" panose="02020603050405020304" pitchFamily="18" charset="0"/>
                <a:cs typeface="Calibri" panose="020F0502020204030204" pitchFamily="34" charset="0"/>
              </a:rPr>
            </a:br>
            <a:r>
              <a:rPr lang="nl-NL" sz="2400" dirty="0">
                <a:latin typeface="Calibri" panose="020F0502020204030204" pitchFamily="34" charset="0"/>
                <a:ea typeface="Times New Roman" panose="02020603050405020304" pitchFamily="18" charset="0"/>
                <a:cs typeface="Calibri" panose="020F0502020204030204" pitchFamily="34" charset="0"/>
              </a:rPr>
              <a:t>Creatieve economie:  17% totale beroepsbevolking (25% in steden) en de omvang blijft stijgen. </a:t>
            </a:r>
          </a:p>
          <a:p>
            <a:pPr>
              <a:spcBef>
                <a:spcPts val="0"/>
              </a:spcBef>
              <a:spcAft>
                <a:spcPts val="100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Veel creatieve en hoogopgeleide mensen in steden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meer startende bedrijven. Verband tussen creatieve sector en werkgelegenheid in de financiële en zakelijke dienstverlening.</a:t>
            </a: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7361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De wereld van de stad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dirty="0">
                <a:latin typeface="Calibri" panose="020F0502020204030204" pitchFamily="34" charset="0"/>
                <a:cs typeface="Calibri" panose="020F0502020204030204" pitchFamily="34" charset="0"/>
              </a:rPr>
              <a:t>Wat zijn de belangrijkste stedelijke ontwikkelingen in Nederland en welke gevolgen hebben ze?</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0C9A6D2C-153B-4C14-BDA2-310D31494C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730" y="2924944"/>
            <a:ext cx="9144000" cy="5591944"/>
          </a:xfrm>
          <a:prstGeom prst="rect">
            <a:avLst/>
          </a:prstGeom>
        </p:spPr>
      </p:pic>
    </p:spTree>
    <p:extLst>
      <p:ext uri="{BB962C8B-B14F-4D97-AF65-F5344CB8AC3E}">
        <p14:creationId xmlns:p14="http://schemas.microsoft.com/office/powerpoint/2010/main" val="382205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In de stad gebeurt het</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AB4F96AB-D7CE-45D8-ADFB-F755E3823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7343" y="1844825"/>
            <a:ext cx="5329314" cy="2129134"/>
          </a:xfrm>
          <a:prstGeom prst="rect">
            <a:avLst/>
          </a:prstGeom>
        </p:spPr>
      </p:pic>
      <p:pic>
        <p:nvPicPr>
          <p:cNvPr id="6" name="Afbeelding 5">
            <a:extLst>
              <a:ext uri="{FF2B5EF4-FFF2-40B4-BE49-F238E27FC236}">
                <a16:creationId xmlns:a16="http://schemas.microsoft.com/office/drawing/2014/main" id="{5492D355-067C-44D7-85D1-0DB58321A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07343" y="4221088"/>
            <a:ext cx="5329314" cy="3331084"/>
          </a:xfrm>
          <a:prstGeom prst="rect">
            <a:avLst/>
          </a:prstGeom>
        </p:spPr>
      </p:pic>
    </p:spTree>
    <p:extLst>
      <p:ext uri="{BB962C8B-B14F-4D97-AF65-F5344CB8AC3E}">
        <p14:creationId xmlns:p14="http://schemas.microsoft.com/office/powerpoint/2010/main" val="343293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9248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Gevolgen voor de woningmarkt in Nederlandse steden</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Vooral hoogopgeleiden met hoger inkomen en lager opgeleiden met laag inkomen. De middeninkomens ontbreken.</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Sociale woningbouw in grote steden: huurwoningen en huursubsidie.</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alleen bedoeld voor lagere inkomensgroepen</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Vraag naar woningen neemt toe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huizenprijzen stijgen. Alleen hogere inkomensgroepen kunnen deze betalen. Middeninkomens vetrekken: komen niet in aanmerking voor  sociale woningbouw en andere woningen zijn te duur.</a:t>
            </a:r>
          </a:p>
          <a:p>
            <a:pPr>
              <a:spcBef>
                <a:spcPts val="0"/>
              </a:spcBef>
              <a:spcAft>
                <a:spcPts val="1000"/>
              </a:spcAft>
              <a:buFont typeface="Calibri" panose="020F0502020204030204" pitchFamily="34" charset="0"/>
              <a:buChar char="●"/>
            </a:pPr>
            <a:r>
              <a:rPr lang="nl-NL" sz="2400" i="1" dirty="0">
                <a:latin typeface="Calibri" panose="020F0502020204030204" pitchFamily="34" charset="0"/>
                <a:ea typeface="Times New Roman" panose="02020603050405020304" pitchFamily="18" charset="0"/>
                <a:cs typeface="Calibri" panose="020F0502020204030204" pitchFamily="34" charset="0"/>
              </a:rPr>
              <a:t>Duale arbeidsmarkt</a:t>
            </a:r>
            <a:r>
              <a:rPr lang="nl-NL" sz="2400" dirty="0">
                <a:latin typeface="Calibri" panose="020F0502020204030204" pitchFamily="34" charset="0"/>
                <a:ea typeface="Times New Roman" panose="02020603050405020304" pitchFamily="18" charset="0"/>
                <a:cs typeface="Calibri" panose="020F0502020204030204" pitchFamily="34" charset="0"/>
              </a:rPr>
              <a:t>: slecht geschoolde, kansarme groep naast een beter geschoolde, kansrijke groep.</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257243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motor van de kenniseconomie</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Utrecht is de creatieve hoofdstad van Nederland: 35% van de bevolking in de creatieve beroepen. Delft en Amsterdam staan tweede en derde. </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Alle drie de steden hebben een </a:t>
            </a:r>
            <a:r>
              <a:rPr lang="nl-NL" sz="2400" dirty="0" err="1">
                <a:latin typeface="Calibri" panose="020F0502020204030204" pitchFamily="34" charset="0"/>
                <a:ea typeface="Times New Roman" panose="02020603050405020304" pitchFamily="18" charset="0"/>
                <a:cs typeface="Calibri" panose="020F0502020204030204" pitchFamily="34" charset="0"/>
              </a:rPr>
              <a:t>science</a:t>
            </a:r>
            <a:r>
              <a:rPr lang="nl-NL" sz="2400" dirty="0">
                <a:latin typeface="Calibri" panose="020F0502020204030204" pitchFamily="34" charset="0"/>
                <a:ea typeface="Times New Roman" panose="02020603050405020304" pitchFamily="18" charset="0"/>
                <a:cs typeface="Calibri" panose="020F0502020204030204" pitchFamily="34" charset="0"/>
              </a:rPr>
              <a:t> park; gebied waar hoger onderwijs, hoogwaardig onderzoek en kennisintensieve bedrijven bij elkaar zitten. </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Kenniseconomie: wanneer een groot deel van de economische groei van een stad (of land) voortkomt uit de ontwikkeling en toepassing van nieuwe technologie. </a:t>
            </a:r>
          </a:p>
          <a:p>
            <a:pPr marL="360000" indent="0">
              <a:spcBef>
                <a:spcPts val="0"/>
              </a:spcBef>
              <a:spcAft>
                <a:spcPts val="100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Deze sector is de economische groeimotor van de steden.</a:t>
            </a: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5921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In de stad gebeurt het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8316416" cy="1484904"/>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motor van de kenniseconomie</a:t>
            </a:r>
          </a:p>
          <a:p>
            <a:pPr>
              <a:spcBef>
                <a:spcPts val="0"/>
              </a:spcBef>
              <a:spcAft>
                <a:spcPts val="100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World </a:t>
            </a:r>
            <a:r>
              <a:rPr lang="nl-NL" sz="2400" dirty="0" err="1">
                <a:latin typeface="Calibri" panose="020F0502020204030204" pitchFamily="34" charset="0"/>
                <a:ea typeface="Times New Roman" panose="02020603050405020304" pitchFamily="18" charset="0"/>
                <a:cs typeface="Calibri" panose="020F0502020204030204" pitchFamily="34" charset="0"/>
              </a:rPr>
              <a:t>Economic</a:t>
            </a:r>
            <a:r>
              <a:rPr lang="nl-NL" sz="2400" dirty="0">
                <a:latin typeface="Calibri" panose="020F0502020204030204" pitchFamily="34" charset="0"/>
                <a:ea typeface="Times New Roman" panose="02020603050405020304" pitchFamily="18" charset="0"/>
                <a:cs typeface="Calibri" panose="020F0502020204030204" pitchFamily="34" charset="0"/>
              </a:rPr>
              <a:t> Forum: ranglijst van de kenniseconomieën op de wereld. </a:t>
            </a:r>
          </a:p>
          <a:p>
            <a:pPr>
              <a:spcBef>
                <a:spcPts val="0"/>
              </a:spcBef>
              <a:spcAft>
                <a:spcPts val="100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Tijdelijke aanduiding voor inhoud 1">
            <a:extLst>
              <a:ext uri="{FF2B5EF4-FFF2-40B4-BE49-F238E27FC236}">
                <a16:creationId xmlns:a16="http://schemas.microsoft.com/office/drawing/2014/main" id="{78BEF9E7-69D8-4889-AE36-55468EAF5057}"/>
              </a:ext>
            </a:extLst>
          </p:cNvPr>
          <p:cNvSpPr txBox="1">
            <a:spLocks/>
          </p:cNvSpPr>
          <p:nvPr/>
        </p:nvSpPr>
        <p:spPr bwMode="auto">
          <a:xfrm>
            <a:off x="-7586" y="2420888"/>
            <a:ext cx="4363562" cy="55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indent="0">
              <a:spcBef>
                <a:spcPts val="0"/>
              </a:spcBef>
              <a:spcAft>
                <a:spcPts val="1000"/>
              </a:spcAft>
              <a:buNone/>
            </a:pPr>
            <a:r>
              <a:rPr lang="nl-NL" sz="2400" kern="0" dirty="0">
                <a:latin typeface="Calibri" panose="020F0502020204030204" pitchFamily="34" charset="0"/>
                <a:ea typeface="Times New Roman" panose="02020603050405020304" pitchFamily="18" charset="0"/>
                <a:cs typeface="Calibri" panose="020F0502020204030204" pitchFamily="34" charset="0"/>
              </a:rPr>
              <a:t>Nederland 4</a:t>
            </a:r>
            <a:r>
              <a:rPr lang="nl-NL" sz="2400" kern="0" baseline="30000" dirty="0">
                <a:latin typeface="Calibri" panose="020F0502020204030204" pitchFamily="34" charset="0"/>
                <a:ea typeface="Times New Roman" panose="02020603050405020304" pitchFamily="18" charset="0"/>
                <a:cs typeface="Calibri" panose="020F0502020204030204" pitchFamily="34" charset="0"/>
              </a:rPr>
              <a:t>e</a:t>
            </a:r>
            <a:r>
              <a:rPr lang="nl-NL" sz="2400" kern="0" dirty="0">
                <a:latin typeface="Calibri" panose="020F0502020204030204" pitchFamily="34" charset="0"/>
                <a:ea typeface="Times New Roman" panose="02020603050405020304" pitchFamily="18" charset="0"/>
                <a:cs typeface="Calibri" panose="020F0502020204030204" pitchFamily="34" charset="0"/>
              </a:rPr>
              <a:t> plaats in 2015 dankzij:</a:t>
            </a:r>
          </a:p>
          <a:p>
            <a:pPr marL="0">
              <a:spcBef>
                <a:spcPts val="0"/>
              </a:spcBef>
              <a:spcAft>
                <a:spcPts val="0"/>
              </a:spcAft>
              <a:buFont typeface="Calibri" panose="020F0502020204030204" pitchFamily="34" charset="0"/>
              <a:buChar char="‒"/>
            </a:pPr>
            <a:r>
              <a:rPr lang="nl-NL" sz="2400" kern="0" dirty="0">
                <a:latin typeface="Calibri" panose="020F0502020204030204" pitchFamily="34" charset="0"/>
                <a:ea typeface="Times New Roman" panose="02020603050405020304" pitchFamily="18" charset="0"/>
                <a:cs typeface="Calibri" panose="020F0502020204030204" pitchFamily="34" charset="0"/>
              </a:rPr>
              <a:t>kwaliteit hoger onderwijs</a:t>
            </a:r>
          </a:p>
          <a:p>
            <a:pPr marL="0">
              <a:spcBef>
                <a:spcPts val="0"/>
              </a:spcBef>
              <a:spcAft>
                <a:spcPts val="0"/>
              </a:spcAft>
              <a:buFont typeface="Calibri" panose="020F0502020204030204" pitchFamily="34" charset="0"/>
              <a:buChar char="‒"/>
            </a:pPr>
            <a:r>
              <a:rPr lang="nl-NL" sz="2400" kern="0" dirty="0">
                <a:latin typeface="Calibri" panose="020F0502020204030204" pitchFamily="34" charset="0"/>
                <a:ea typeface="Times New Roman" panose="02020603050405020304" pitchFamily="18" charset="0"/>
                <a:cs typeface="Calibri" panose="020F0502020204030204" pitchFamily="34" charset="0"/>
              </a:rPr>
              <a:t>goede infrastructuur</a:t>
            </a:r>
          </a:p>
          <a:p>
            <a:pPr marL="0">
              <a:spcBef>
                <a:spcPts val="0"/>
              </a:spcBef>
              <a:spcAft>
                <a:spcPts val="1000"/>
              </a:spcAft>
              <a:buFont typeface="Calibri" panose="020F0502020204030204" pitchFamily="34" charset="0"/>
              <a:buChar char="‒"/>
            </a:pPr>
            <a:r>
              <a:rPr lang="nl-NL" sz="2400" kern="0" dirty="0">
                <a:latin typeface="Calibri" panose="020F0502020204030204" pitchFamily="34" charset="0"/>
                <a:ea typeface="Times New Roman" panose="02020603050405020304" pitchFamily="18" charset="0"/>
                <a:cs typeface="Calibri" panose="020F0502020204030204" pitchFamily="34" charset="0"/>
              </a:rPr>
              <a:t>aandacht voor vernieuwing.</a:t>
            </a:r>
          </a:p>
          <a:p>
            <a:pPr marL="0" indent="0">
              <a:spcBef>
                <a:spcPts val="0"/>
              </a:spcBef>
              <a:spcAft>
                <a:spcPts val="1000"/>
              </a:spcAft>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ED5B0EFD-FD82-4926-8C35-98C7BF966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918825"/>
            <a:ext cx="3960440" cy="2831619"/>
          </a:xfrm>
          <a:prstGeom prst="rect">
            <a:avLst/>
          </a:prstGeom>
        </p:spPr>
      </p:pic>
    </p:spTree>
    <p:extLst>
      <p:ext uri="{BB962C8B-B14F-4D97-AF65-F5344CB8AC3E}">
        <p14:creationId xmlns:p14="http://schemas.microsoft.com/office/powerpoint/2010/main" val="3771115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De wereld van de stad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dirty="0">
                <a:latin typeface="Calibri" panose="020F0502020204030204" pitchFamily="34" charset="0"/>
                <a:cs typeface="Calibri" panose="020F0502020204030204" pitchFamily="34" charset="0"/>
              </a:rPr>
              <a:t>Wat zijn de belangrijkste stedelijke ontwikkelingen in Nederland en welke gevolgen hebben ze?</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0C9A6D2C-153B-4C14-BDA2-310D31494C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730" y="2924944"/>
            <a:ext cx="9144000" cy="5591944"/>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Smart </a:t>
            </a:r>
            <a:r>
              <a:rPr lang="nl-NL" altLang="nl-NL" sz="3200" dirty="0" err="1">
                <a:solidFill>
                  <a:srgbClr val="FFFFFF"/>
                </a:solidFill>
                <a:latin typeface="Calibri" panose="020F0502020204030204" pitchFamily="34" charset="0"/>
              </a:rPr>
              <a:t>cities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cs typeface="Calibri" panose="020F0502020204030204" pitchFamily="34" charset="0"/>
              </a:rPr>
              <a:t>Hoe kunnen wij steden slimmer en duurzamer maken?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A6179587-59FF-45E0-B217-F18F0709DF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24944"/>
            <a:ext cx="9144000" cy="4032448"/>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Smart </a:t>
            </a:r>
            <a:r>
              <a:rPr lang="nl-NL" altLang="nl-NL" sz="3200" dirty="0" err="1">
                <a:solidFill>
                  <a:srgbClr val="FFFFFF"/>
                </a:solidFill>
                <a:latin typeface="Calibri" panose="020F0502020204030204" pitchFamily="34" charset="0"/>
              </a:rPr>
              <a:t>cities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Slimme steden</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Een slimme stad of </a:t>
            </a:r>
            <a:r>
              <a:rPr lang="nl-NL" sz="2400" i="1" dirty="0">
                <a:latin typeface="Calibri" panose="020F0502020204030204" pitchFamily="34" charset="0"/>
                <a:cs typeface="Calibri" panose="020F0502020204030204" pitchFamily="34" charset="0"/>
              </a:rPr>
              <a:t>smart </a:t>
            </a:r>
            <a:r>
              <a:rPr lang="nl-NL" sz="2400" i="1" dirty="0" err="1">
                <a:latin typeface="Calibri" panose="020F0502020204030204" pitchFamily="34" charset="0"/>
                <a:cs typeface="Calibri" panose="020F0502020204030204" pitchFamily="34" charset="0"/>
              </a:rPr>
              <a:t>city</a:t>
            </a:r>
            <a:r>
              <a:rPr lang="nl-NL" sz="2400" dirty="0">
                <a:latin typeface="Calibri" panose="020F0502020204030204" pitchFamily="34" charset="0"/>
                <a:cs typeface="Calibri" panose="020F0502020204030204" pitchFamily="34" charset="0"/>
              </a:rPr>
              <a:t>: kwaliteit van leven verbeteren met vernieuwende oplossingen, digitale technologie. Op alle aspecten van het leven in de stad (mobiliteit, infrastructuur, milieu, voorzieningen, gebouwen en het leven in de stad). </a:t>
            </a:r>
          </a:p>
          <a:p>
            <a:pPr marL="360000" indent="0">
              <a:buNone/>
            </a:pPr>
            <a:r>
              <a:rPr lang="nl-NL" sz="2400" dirty="0">
                <a:latin typeface="Calibri" panose="020F0502020204030204" pitchFamily="34" charset="0"/>
                <a:cs typeface="Calibri" panose="020F0502020204030204" pitchFamily="34" charset="0"/>
              </a:rPr>
              <a:t>Minder verbruik van hulpbronnen, energie en uitstoot van CO2. waardoor de smart </a:t>
            </a:r>
            <a:r>
              <a:rPr lang="nl-NL" sz="2400" dirty="0" err="1">
                <a:latin typeface="Calibri" panose="020F0502020204030204" pitchFamily="34" charset="0"/>
                <a:cs typeface="Calibri" panose="020F0502020204030204" pitchFamily="34" charset="0"/>
              </a:rPr>
              <a:t>city</a:t>
            </a:r>
            <a:r>
              <a:rPr lang="nl-NL" sz="2400" dirty="0">
                <a:latin typeface="Calibri" panose="020F0502020204030204" pitchFamily="34" charset="0"/>
                <a:cs typeface="Calibri" panose="020F0502020204030204" pitchFamily="34" charset="0"/>
              </a:rPr>
              <a:t>  ook</a:t>
            </a:r>
            <a:r>
              <a:rPr lang="nl-NL" sz="2000" dirty="0">
                <a:latin typeface="Calibri" panose="020F0502020204030204" pitchFamily="34" charset="0"/>
                <a:cs typeface="Calibri" panose="020F0502020204030204" pitchFamily="34" charset="0"/>
                <a:sym typeface="Wingdings" panose="05000000000000000000" pitchFamily="2" charset="2"/>
              </a:rPr>
              <a:t> </a:t>
            </a:r>
            <a:r>
              <a:rPr lang="nl-NL" sz="2400" dirty="0">
                <a:latin typeface="Calibri" panose="020F0502020204030204" pitchFamily="34" charset="0"/>
                <a:cs typeface="Calibri" panose="020F0502020204030204" pitchFamily="34" charset="0"/>
              </a:rPr>
              <a:t>duurzame stad (</a:t>
            </a:r>
            <a:r>
              <a:rPr lang="nl-NL" sz="2400" dirty="0" err="1">
                <a:latin typeface="Calibri" panose="020F0502020204030204" pitchFamily="34" charset="0"/>
                <a:cs typeface="Calibri" panose="020F0502020204030204" pitchFamily="34" charset="0"/>
              </a:rPr>
              <a:t>sustainable</a:t>
            </a:r>
            <a:r>
              <a:rPr lang="nl-NL" sz="2400" dirty="0">
                <a:latin typeface="Calibri" panose="020F0502020204030204" pitchFamily="34" charset="0"/>
                <a:cs typeface="Calibri" panose="020F0502020204030204" pitchFamily="34" charset="0"/>
              </a:rPr>
              <a:t> </a:t>
            </a:r>
            <a:r>
              <a:rPr lang="nl-NL" sz="2400" dirty="0" err="1">
                <a:latin typeface="Calibri" panose="020F0502020204030204" pitchFamily="34" charset="0"/>
                <a:cs typeface="Calibri" panose="020F0502020204030204" pitchFamily="34" charset="0"/>
              </a:rPr>
              <a:t>city</a:t>
            </a:r>
            <a:r>
              <a:rPr lang="nl-NL" sz="2400" dirty="0">
                <a:latin typeface="Calibri" panose="020F0502020204030204" pitchFamily="34" charset="0"/>
                <a:cs typeface="Calibri" panose="020F0502020204030204" pitchFamily="34" charset="0"/>
              </a:rPr>
              <a:t>) wordt.</a:t>
            </a:r>
          </a:p>
          <a:p>
            <a:r>
              <a:rPr lang="nl-NL" sz="2400" dirty="0">
                <a:latin typeface="Calibri" panose="020F0502020204030204" pitchFamily="34" charset="0"/>
                <a:cs typeface="Calibri" panose="020F0502020204030204" pitchFamily="34" charset="0"/>
              </a:rPr>
              <a:t>‘Living Labs’: experimenteren met vernieuwende ideeën. Praktische oplossingen voor problemen. Samen met gebruikers een product of dienst ontwikkelen, testen en in gebruik nemen. </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Publiek-private samenwerking: samenwerking tussen bedrijven en publieke instellingen in een wijk, stad of regio.</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6328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Smart </a:t>
            </a:r>
            <a:r>
              <a:rPr lang="nl-NL" altLang="nl-NL" sz="3200" dirty="0" err="1">
                <a:solidFill>
                  <a:srgbClr val="FFFFFF"/>
                </a:solidFill>
                <a:latin typeface="Calibri" panose="020F0502020204030204" pitchFamily="34" charset="0"/>
              </a:rPr>
              <a:t>cities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p>
        </p:txBody>
      </p:sp>
      <p:pic>
        <p:nvPicPr>
          <p:cNvPr id="3" name="Afbeelding 2">
            <a:extLst>
              <a:ext uri="{FF2B5EF4-FFF2-40B4-BE49-F238E27FC236}">
                <a16:creationId xmlns:a16="http://schemas.microsoft.com/office/drawing/2014/main" id="{010B9E7E-6E62-4B3A-80D6-99FE141E6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1063390"/>
            <a:ext cx="5492830" cy="5776550"/>
          </a:xfrm>
          <a:prstGeom prst="rect">
            <a:avLst/>
          </a:prstGeom>
        </p:spPr>
      </p:pic>
    </p:spTree>
    <p:extLst>
      <p:ext uri="{BB962C8B-B14F-4D97-AF65-F5344CB8AC3E}">
        <p14:creationId xmlns:p14="http://schemas.microsoft.com/office/powerpoint/2010/main" val="2050668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Smart </a:t>
            </a:r>
            <a:r>
              <a:rPr lang="nl-NL" altLang="nl-NL" sz="3200" dirty="0" err="1">
                <a:solidFill>
                  <a:srgbClr val="FFFFFF"/>
                </a:solidFill>
                <a:latin typeface="Calibri" panose="020F0502020204030204" pitchFamily="34" charset="0"/>
              </a:rPr>
              <a:t>cities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4B561B27-9969-4DD5-934E-406BD3A0E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13411"/>
            <a:ext cx="3816076" cy="2544589"/>
          </a:xfrm>
          <a:prstGeom prst="rect">
            <a:avLst/>
          </a:prstGeom>
        </p:spPr>
      </p:pic>
      <p:pic>
        <p:nvPicPr>
          <p:cNvPr id="6" name="Afbeelding 5">
            <a:extLst>
              <a:ext uri="{FF2B5EF4-FFF2-40B4-BE49-F238E27FC236}">
                <a16:creationId xmlns:a16="http://schemas.microsoft.com/office/drawing/2014/main" id="{A89896AD-015A-4E48-9D08-54C0C9F6BE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07696" y="1048894"/>
            <a:ext cx="2736304" cy="3624064"/>
          </a:xfrm>
          <a:prstGeom prst="rect">
            <a:avLst/>
          </a:prstGeom>
        </p:spPr>
      </p:pic>
      <p:pic>
        <p:nvPicPr>
          <p:cNvPr id="10" name="Afbeelding 9">
            <a:extLst>
              <a:ext uri="{FF2B5EF4-FFF2-40B4-BE49-F238E27FC236}">
                <a16:creationId xmlns:a16="http://schemas.microsoft.com/office/drawing/2014/main" id="{742CD2B3-00C6-4F53-8AC1-A32C94087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2204864"/>
            <a:ext cx="2359699" cy="1689725"/>
          </a:xfrm>
          <a:prstGeom prst="rect">
            <a:avLst/>
          </a:prstGeom>
        </p:spPr>
      </p:pic>
      <p:pic>
        <p:nvPicPr>
          <p:cNvPr id="12" name="Afbeelding 11">
            <a:extLst>
              <a:ext uri="{FF2B5EF4-FFF2-40B4-BE49-F238E27FC236}">
                <a16:creationId xmlns:a16="http://schemas.microsoft.com/office/drawing/2014/main" id="{81116ADB-9EF4-4B7B-A6C5-71927E53C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6792" y="4838651"/>
            <a:ext cx="2601552" cy="1979394"/>
          </a:xfrm>
          <a:prstGeom prst="rect">
            <a:avLst/>
          </a:prstGeom>
        </p:spPr>
      </p:pic>
      <p:pic>
        <p:nvPicPr>
          <p:cNvPr id="8" name="Afbeelding 7">
            <a:extLst>
              <a:ext uri="{FF2B5EF4-FFF2-40B4-BE49-F238E27FC236}">
                <a16:creationId xmlns:a16="http://schemas.microsoft.com/office/drawing/2014/main" id="{426D451A-029F-41D8-8546-B6F0DA6FF0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753" y="2204864"/>
            <a:ext cx="3189943" cy="4653136"/>
          </a:xfrm>
          <a:prstGeom prst="rect">
            <a:avLst/>
          </a:prstGeom>
        </p:spPr>
      </p:pic>
      <p:sp>
        <p:nvSpPr>
          <p:cNvPr id="13" name="Rechthoek 12">
            <a:extLst>
              <a:ext uri="{FF2B5EF4-FFF2-40B4-BE49-F238E27FC236}">
                <a16:creationId xmlns:a16="http://schemas.microsoft.com/office/drawing/2014/main" id="{D76E29F9-5724-470D-A258-48BE48B93EC6}"/>
              </a:ext>
            </a:extLst>
          </p:cNvPr>
          <p:cNvSpPr/>
          <p:nvPr/>
        </p:nvSpPr>
        <p:spPr>
          <a:xfrm>
            <a:off x="0" y="1411600"/>
            <a:ext cx="4389022" cy="461665"/>
          </a:xfrm>
          <a:prstGeom prst="rect">
            <a:avLst/>
          </a:prstGeom>
        </p:spPr>
        <p:txBody>
          <a:bodyPr wrap="none">
            <a:spAutoFit/>
          </a:bodyPr>
          <a:lstStyle/>
          <a:p>
            <a:pPr marL="360000"/>
            <a:r>
              <a:rPr lang="nl-NL" sz="2400" dirty="0">
                <a:latin typeface="Calibri" panose="020F0502020204030204" pitchFamily="34" charset="0"/>
                <a:cs typeface="Calibri" panose="020F0502020204030204" pitchFamily="34" charset="0"/>
              </a:rPr>
              <a:t>Buurtapps en betere mobiliteit</a:t>
            </a:r>
          </a:p>
        </p:txBody>
      </p:sp>
    </p:spTree>
    <p:extLst>
      <p:ext uri="{BB962C8B-B14F-4D97-AF65-F5344CB8AC3E}">
        <p14:creationId xmlns:p14="http://schemas.microsoft.com/office/powerpoint/2010/main" val="10712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cs typeface="Calibri" panose="020F0502020204030204" pitchFamily="34" charset="0"/>
              </a:rPr>
              <a:t>Wat is het verschil tussen de stad en het platteland?</a:t>
            </a:r>
          </a:p>
          <a:p>
            <a:r>
              <a:rPr lang="nl-NL" sz="2400" dirty="0">
                <a:latin typeface="Calibri" panose="020F0502020204030204" pitchFamily="34" charset="0"/>
                <a:cs typeface="Calibri" panose="020F0502020204030204" pitchFamily="34" charset="0"/>
              </a:rPr>
              <a:t>Wat zijn de krimp- en groeigebieden van Nederland en waarom is dat zo?</a:t>
            </a:r>
          </a:p>
          <a:p>
            <a:r>
              <a:rPr lang="nl-NL" sz="2400" dirty="0">
                <a:latin typeface="Calibri" panose="020F0502020204030204" pitchFamily="34" charset="0"/>
                <a:cs typeface="Calibri" panose="020F0502020204030204" pitchFamily="34" charset="0"/>
              </a:rPr>
              <a:t>Welke gevolgen heeft de toename van het aantal huishoudens voor het woningbestand?</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BCF189A6-0288-4460-AF93-EAA1D5D88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4005064"/>
            <a:ext cx="9363916" cy="6240782"/>
          </a:xfrm>
          <a:prstGeom prst="rect">
            <a:avLst/>
          </a:prstGeom>
        </p:spPr>
      </p:pic>
    </p:spTree>
    <p:extLst>
      <p:ext uri="{BB962C8B-B14F-4D97-AF65-F5344CB8AC3E}">
        <p14:creationId xmlns:p14="http://schemas.microsoft.com/office/powerpoint/2010/main" val="225429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Kenmerken</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In Nederland woont 80% van de Nederlandse bevolking in steden. De rest woont in een dorp of op het platteland.</a:t>
            </a:r>
          </a:p>
        </p:txBody>
      </p:sp>
      <p:pic>
        <p:nvPicPr>
          <p:cNvPr id="3" name="Afbeelding 2">
            <a:extLst>
              <a:ext uri="{FF2B5EF4-FFF2-40B4-BE49-F238E27FC236}">
                <a16:creationId xmlns:a16="http://schemas.microsoft.com/office/drawing/2014/main" id="{FA423DA6-C6D2-456D-9536-CC43ACBDF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910" y="2708920"/>
            <a:ext cx="5323449" cy="3672408"/>
          </a:xfrm>
          <a:prstGeom prst="rect">
            <a:avLst/>
          </a:prstGeom>
        </p:spPr>
      </p:pic>
      <p:sp>
        <p:nvSpPr>
          <p:cNvPr id="2" name="Tekstvak 1"/>
          <p:cNvSpPr txBox="1"/>
          <p:nvPr/>
        </p:nvSpPr>
        <p:spPr>
          <a:xfrm>
            <a:off x="3419872" y="6381328"/>
            <a:ext cx="2304256" cy="276999"/>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Bodemgebruik, 2012</a:t>
            </a:r>
          </a:p>
        </p:txBody>
      </p:sp>
    </p:spTree>
    <p:extLst>
      <p:ext uri="{BB962C8B-B14F-4D97-AF65-F5344CB8AC3E}">
        <p14:creationId xmlns:p14="http://schemas.microsoft.com/office/powerpoint/2010/main" val="359280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918051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Kenmerken</a:t>
            </a:r>
          </a:p>
          <a:p>
            <a:pPr marL="0" indent="0">
              <a:spcBef>
                <a:spcPts val="0"/>
              </a:spcBef>
              <a:spcAft>
                <a:spcPts val="1000"/>
              </a:spcAft>
              <a:buNone/>
            </a:pPr>
            <a:endParaRPr lang="nl-NL" sz="2800" b="1" dirty="0">
              <a:latin typeface="Calibri" panose="020F0502020204030204" pitchFamily="34" charset="0"/>
              <a:cs typeface="Calibri" panose="020F0502020204030204" pitchFamily="34" charset="0"/>
            </a:endParaRPr>
          </a:p>
          <a:p>
            <a:pPr marL="0" indent="0">
              <a:spcBef>
                <a:spcPts val="0"/>
              </a:spcBef>
              <a:spcAft>
                <a:spcPts val="100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nl-NL" sz="2400" dirty="0">
              <a:latin typeface="Calibri" panose="020F0502020204030204" pitchFamily="34" charset="0"/>
              <a:cs typeface="Calibri" panose="020F0502020204030204" pitchFamily="34" charset="0"/>
            </a:endParaRP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Mate van verstedelijking wordt gemeten met adressendichtheid.</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graphicFrame>
        <p:nvGraphicFramePr>
          <p:cNvPr id="2" name="Tabel 1">
            <a:extLst>
              <a:ext uri="{FF2B5EF4-FFF2-40B4-BE49-F238E27FC236}">
                <a16:creationId xmlns:a16="http://schemas.microsoft.com/office/drawing/2014/main" id="{8120CC90-E1DE-4B9B-8C93-81702BBC49D3}"/>
              </a:ext>
            </a:extLst>
          </p:cNvPr>
          <p:cNvGraphicFramePr>
            <a:graphicFrameLocks noGrp="1"/>
          </p:cNvGraphicFramePr>
          <p:nvPr>
            <p:extLst/>
          </p:nvPr>
        </p:nvGraphicFramePr>
        <p:xfrm>
          <a:off x="251520" y="1628800"/>
          <a:ext cx="8568952" cy="4088789"/>
        </p:xfrm>
        <a:graphic>
          <a:graphicData uri="http://schemas.openxmlformats.org/drawingml/2006/table">
            <a:tbl>
              <a:tblPr firstRow="1" bandRow="1">
                <a:tableStyleId>{5940675A-B579-460E-94D1-54222C63F5DA}</a:tableStyleId>
              </a:tblPr>
              <a:tblGrid>
                <a:gridCol w="3816424">
                  <a:extLst>
                    <a:ext uri="{9D8B030D-6E8A-4147-A177-3AD203B41FA5}">
                      <a16:colId xmlns:a16="http://schemas.microsoft.com/office/drawing/2014/main" val="2049251029"/>
                    </a:ext>
                  </a:extLst>
                </a:gridCol>
                <a:gridCol w="4752528">
                  <a:extLst>
                    <a:ext uri="{9D8B030D-6E8A-4147-A177-3AD203B41FA5}">
                      <a16:colId xmlns:a16="http://schemas.microsoft.com/office/drawing/2014/main" val="2291122697"/>
                    </a:ext>
                  </a:extLst>
                </a:gridCol>
              </a:tblGrid>
              <a:tr h="2451403">
                <a:tc>
                  <a:txBody>
                    <a:bodyPr/>
                    <a:lstStyle/>
                    <a:p>
                      <a:pPr marL="0" marR="0" lvl="0" indent="0" algn="l" defTabSz="457200" rtl="0" eaLnBrk="1" fontAlgn="auto" latinLnBrk="0" hangingPunct="1">
                        <a:lnSpc>
                          <a:spcPct val="100000"/>
                        </a:lnSpc>
                        <a:spcBef>
                          <a:spcPts val="0"/>
                        </a:spcBef>
                        <a:spcAft>
                          <a:spcPts val="0"/>
                        </a:spcAft>
                        <a:buClrTx/>
                        <a:buSzTx/>
                        <a:buFont typeface="Calibri" panose="020F0502020204030204" pitchFamily="34" charset="0"/>
                        <a:buNone/>
                        <a:tabLst/>
                        <a:defRPr/>
                      </a:pPr>
                      <a:r>
                        <a:rPr lang="nl-NL" sz="2400" b="1" dirty="0">
                          <a:latin typeface="Calibri" panose="020F0502020204030204" pitchFamily="34" charset="0"/>
                          <a:cs typeface="Calibri" panose="020F0502020204030204" pitchFamily="34" charset="0"/>
                        </a:rPr>
                        <a:t>Stad:</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de vele bebouwing</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dicht op elkaar</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vaak hoogbouw</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hoge bevolkingsdichtheid</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veel voorzieningen</a:t>
                      </a:r>
                    </a:p>
                    <a:p>
                      <a:endParaRPr lang="nl-NL" sz="2400" dirty="0">
                        <a:latin typeface="Calibri" panose="020F0502020204030204" pitchFamily="34" charset="0"/>
                        <a:cs typeface="Calibri" panose="020F0502020204030204" pitchFamily="34" charset="0"/>
                      </a:endParaRPr>
                    </a:p>
                  </a:txBody>
                  <a:tcPr/>
                </a:tc>
                <a:tc>
                  <a:txBody>
                    <a:bodyPr/>
                    <a:lstStyle/>
                    <a:p>
                      <a:pPr marL="0" indent="0">
                        <a:buFont typeface="Calibri" panose="020F0502020204030204" pitchFamily="34" charset="0"/>
                        <a:buNone/>
                      </a:pPr>
                      <a:r>
                        <a:rPr lang="nl-NL" sz="2400" b="1" dirty="0">
                          <a:latin typeface="Calibri" panose="020F0502020204030204" pitchFamily="34" charset="0"/>
                          <a:cs typeface="Calibri" panose="020F0502020204030204" pitchFamily="34" charset="0"/>
                        </a:rPr>
                        <a:t>Dorp:</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er wonen minder mensen</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de woningdichtheid is laag</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veel ruimte om de huizen</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vooral (of alleen maar) laagbouw</a:t>
                      </a:r>
                    </a:p>
                    <a:p>
                      <a:pPr marL="342900" indent="-342900">
                        <a:buFont typeface="Calibri" panose="020F0502020204030204" pitchFamily="34" charset="0"/>
                        <a:buChar char="‒"/>
                      </a:pPr>
                      <a:r>
                        <a:rPr lang="nl-NL" sz="2400" kern="1200" dirty="0">
                          <a:solidFill>
                            <a:schemeClr val="tx1"/>
                          </a:solidFill>
                          <a:effectLst/>
                          <a:latin typeface="Calibri" panose="020F0502020204030204" pitchFamily="34" charset="0"/>
                          <a:ea typeface="+mn-ea"/>
                          <a:cs typeface="Calibri" panose="020F0502020204030204" pitchFamily="34" charset="0"/>
                        </a:rPr>
                        <a:t>het aantal voorzieningen is (zeer) beperkt</a:t>
                      </a:r>
                    </a:p>
                  </a:txBody>
                  <a:tcPr/>
                </a:tc>
                <a:extLst>
                  <a:ext uri="{0D108BD9-81ED-4DB2-BD59-A6C34878D82A}">
                    <a16:rowId xmlns:a16="http://schemas.microsoft.com/office/drawing/2014/main" val="3929399978"/>
                  </a:ext>
                </a:extLst>
              </a:tr>
              <a:tr h="1437029">
                <a:tc gridSpan="2">
                  <a:txBody>
                    <a:bodyPr/>
                    <a:lstStyle/>
                    <a:p>
                      <a:r>
                        <a:rPr lang="nl-NL" sz="2400" b="1" dirty="0">
                          <a:latin typeface="Calibri" panose="020F0502020204030204" pitchFamily="34" charset="0"/>
                          <a:cs typeface="Calibri" panose="020F0502020204030204" pitchFamily="34" charset="0"/>
                        </a:rPr>
                        <a:t>Platteland (of het landelijk gebied):</a:t>
                      </a:r>
                    </a:p>
                    <a:p>
                      <a:pPr marL="342900" indent="-342900">
                        <a:buFont typeface="Calibri" panose="020F0502020204030204" pitchFamily="34" charset="0"/>
                        <a:buChar char="‒"/>
                      </a:pPr>
                      <a:r>
                        <a:rPr lang="nl-NL" sz="2400" dirty="0">
                          <a:latin typeface="Calibri" panose="020F0502020204030204" pitchFamily="34" charset="0"/>
                          <a:cs typeface="Calibri" panose="020F0502020204030204" pitchFamily="34" charset="0"/>
                        </a:rPr>
                        <a:t>nog minder bebouwing</a:t>
                      </a:r>
                    </a:p>
                    <a:p>
                      <a:pPr marL="342900" indent="-342900">
                        <a:buFont typeface="Calibri" panose="020F0502020204030204" pitchFamily="34" charset="0"/>
                        <a:buChar char="‒"/>
                      </a:pPr>
                      <a:r>
                        <a:rPr lang="nl-NL" sz="2400" dirty="0">
                          <a:latin typeface="Calibri" panose="020F0502020204030204" pitchFamily="34" charset="0"/>
                          <a:cs typeface="Calibri" panose="020F0502020204030204" pitchFamily="34" charset="0"/>
                        </a:rPr>
                        <a:t>veel open ruimte</a:t>
                      </a:r>
                    </a:p>
                  </a:txBody>
                  <a:tcPr/>
                </a:tc>
                <a:tc hMerge="1">
                  <a:txBody>
                    <a:bodyPr/>
                    <a:lstStyle/>
                    <a:p>
                      <a:endParaRPr lang="nl-NL"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98130659"/>
                  </a:ext>
                </a:extLst>
              </a:tr>
            </a:tbl>
          </a:graphicData>
        </a:graphic>
      </p:graphicFrame>
    </p:spTree>
    <p:extLst>
      <p:ext uri="{BB962C8B-B14F-4D97-AF65-F5344CB8AC3E}">
        <p14:creationId xmlns:p14="http://schemas.microsoft.com/office/powerpoint/2010/main" val="35670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Steden in soorten en maten</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Agglomeratie, stadsgewest en stedelijk gebied.</a:t>
            </a:r>
          </a:p>
          <a:p>
            <a:r>
              <a:rPr lang="nl-NL" sz="2400" i="1" dirty="0">
                <a:latin typeface="Calibri" panose="020F0502020204030204" pitchFamily="34" charset="0"/>
                <a:cs typeface="Calibri" panose="020F0502020204030204" pitchFamily="34" charset="0"/>
              </a:rPr>
              <a:t>Agglomeratie</a:t>
            </a:r>
            <a:r>
              <a:rPr lang="nl-NL" sz="2400" dirty="0">
                <a:latin typeface="Calibri" panose="020F0502020204030204" pitchFamily="34" charset="0"/>
                <a:cs typeface="Calibri" panose="020F0502020204030204" pitchFamily="34" charset="0"/>
              </a:rPr>
              <a:t>: een stad met daaraan vastgegroeide (voor)steden en dorpen.</a:t>
            </a:r>
          </a:p>
          <a:p>
            <a:r>
              <a:rPr lang="nl-NL" sz="2400" i="1" dirty="0">
                <a:latin typeface="Calibri" panose="020F0502020204030204" pitchFamily="34" charset="0"/>
                <a:cs typeface="Calibri" panose="020F0502020204030204" pitchFamily="34" charset="0"/>
              </a:rPr>
              <a:t>Stadsgewest</a:t>
            </a:r>
            <a:r>
              <a:rPr lang="nl-NL" sz="2400" dirty="0">
                <a:latin typeface="Calibri" panose="020F0502020204030204" pitchFamily="34" charset="0"/>
                <a:cs typeface="Calibri" panose="020F0502020204030204" pitchFamily="34" charset="0"/>
              </a:rPr>
              <a:t>: een stad of agglomeratie met daaromheen kleinere plaatsen die samen een functioneel geheel vormen.</a:t>
            </a:r>
          </a:p>
          <a:p>
            <a:r>
              <a:rPr lang="nl-NL" sz="2400" i="1" dirty="0">
                <a:latin typeface="Calibri" panose="020F0502020204030204" pitchFamily="34" charset="0"/>
                <a:cs typeface="Calibri" panose="020F0502020204030204" pitchFamily="34" charset="0"/>
              </a:rPr>
              <a:t>Stedelijk gebied</a:t>
            </a:r>
            <a:r>
              <a:rPr lang="nl-NL" sz="2400" dirty="0">
                <a:latin typeface="Calibri" panose="020F0502020204030204" pitchFamily="34" charset="0"/>
                <a:cs typeface="Calibri" panose="020F0502020204030204" pitchFamily="34" charset="0"/>
              </a:rPr>
              <a:t>: stadsgewesten die aan elkaar gegroeid zijn, zoals de Randstad.</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A876740A-5C6C-4DB4-B304-FDD0A9B0A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33" y="4696550"/>
            <a:ext cx="8231509" cy="1900802"/>
          </a:xfrm>
          <a:prstGeom prst="rect">
            <a:avLst/>
          </a:prstGeom>
        </p:spPr>
      </p:pic>
    </p:spTree>
    <p:extLst>
      <p:ext uri="{BB962C8B-B14F-4D97-AF65-F5344CB8AC3E}">
        <p14:creationId xmlns:p14="http://schemas.microsoft.com/office/powerpoint/2010/main" val="4252825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50760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Krimp naast groei</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Binnen Nederland zijn er grote verschillen in bevolkingsgroei.</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Bijna de helft woont in de Randstad.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Bevolking van de Randstad, Groningen, Nijmegen, Eindhoven en Zwolle groeit veel sneller dan in de rest van het land.</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Door hogere geboortecijfers, maar ook door buitenlandse en binnenlandse migratie.</a:t>
            </a: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a:extLst>
              <a:ext uri="{FF2B5EF4-FFF2-40B4-BE49-F238E27FC236}">
                <a16:creationId xmlns:a16="http://schemas.microsoft.com/office/drawing/2014/main" id="{9199B760-2503-40AF-9B6C-CA4392020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853238"/>
            <a:ext cx="3863180" cy="3960440"/>
          </a:xfrm>
          <a:prstGeom prst="rect">
            <a:avLst/>
          </a:prstGeom>
        </p:spPr>
      </p:pic>
    </p:spTree>
    <p:extLst>
      <p:ext uri="{BB962C8B-B14F-4D97-AF65-F5344CB8AC3E}">
        <p14:creationId xmlns:p14="http://schemas.microsoft.com/office/powerpoint/2010/main" val="235062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Krimp naast groei</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Vier krimpgebieden: Delfzijl en omgeving (= Noord-Groningen), Oost-Groningen, Zeeuws-Vlaanderen en Zuid-Limburg </a:t>
            </a:r>
            <a:br>
              <a:rPr lang="nl-NL" sz="2400" dirty="0">
                <a:latin typeface="Calibri" panose="020F0502020204030204" pitchFamily="34" charset="0"/>
                <a:cs typeface="Calibri" panose="020F0502020204030204" pitchFamily="34" charset="0"/>
              </a:rPr>
            </a:br>
            <a:r>
              <a:rPr lang="nl-NL" sz="2400" dirty="0">
                <a:latin typeface="Calibri" panose="020F0502020204030204" pitchFamily="34" charset="0"/>
                <a:cs typeface="Calibri" panose="020F0502020204030204" pitchFamily="34" charset="0"/>
              </a:rPr>
              <a:t>(= Parkstad Limburg).</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De verwachting is dat de bevolking van de vier grote steden en de middelgrote gemeenten zal groeien en de kleinere gemeenten verder krimpen.</a:t>
            </a:r>
          </a:p>
          <a:p>
            <a:endParaRPr lang="nl-NL" sz="2400" dirty="0">
              <a:latin typeface="Calibri" panose="020F0502020204030204" pitchFamily="34" charset="0"/>
              <a:cs typeface="Calibri" panose="020F0502020204030204" pitchFamily="34" charset="0"/>
            </a:endParaRP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DCEDE7F1-DD1E-4F0A-97D0-2ECE3700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077072"/>
            <a:ext cx="3637000" cy="2405277"/>
          </a:xfrm>
          <a:prstGeom prst="rect">
            <a:avLst/>
          </a:prstGeom>
        </p:spPr>
      </p:pic>
    </p:spTree>
    <p:extLst>
      <p:ext uri="{BB962C8B-B14F-4D97-AF65-F5344CB8AC3E}">
        <p14:creationId xmlns:p14="http://schemas.microsoft.com/office/powerpoint/2010/main" val="3537066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Stad en platteland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cs typeface="Calibri" panose="020F0502020204030204" pitchFamily="34" charset="0"/>
              </a:rPr>
              <a:t>Het dorp verandert</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In gebieden met bevolkingskrimp: minder kinderen geboren en gezinnen met kinderen, jongeren en hoogopgeleiden gaan naar de grotere steden.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Meer opleidingsmogelijkheden en banen in de stad.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Door het vertrek van de jongeren neemt de vergrijzing toe.</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Door de afname van (jongere) bevolking verdwijnen voorzieningen. Minder (of andere)woningen nodig.</a:t>
            </a:r>
          </a:p>
          <a:p>
            <a:pPr>
              <a:buFont typeface="Wingdings" panose="05000000000000000000" pitchFamily="2" charset="2"/>
              <a:buChar char="§"/>
            </a:pPr>
            <a:r>
              <a:rPr lang="nl-NL" sz="2400" dirty="0">
                <a:latin typeface="Calibri" panose="020F0502020204030204" pitchFamily="34" charset="0"/>
                <a:cs typeface="Calibri" panose="020F0502020204030204" pitchFamily="34" charset="0"/>
              </a:rPr>
              <a:t>Wel bevolkingskrimp maar niet minder huishoudens: toename door echtscheidingen of jongeren die zelfstandig gaan wonen.</a:t>
            </a:r>
          </a:p>
          <a:p>
            <a:endParaRPr lang="nl-NL" sz="2400" dirty="0">
              <a:latin typeface="Calibri" panose="020F0502020204030204" pitchFamily="34"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800452"/>
      </p:ext>
    </p:extLst>
  </p:cSld>
  <p:clrMapOvr>
    <a:masterClrMapping/>
  </p:clrMapOvr>
</p:sld>
</file>

<file path=ppt/theme/theme1.xml><?xml version="1.0" encoding="utf-8"?>
<a:theme xmlns:a="http://schemas.openxmlformats.org/drawingml/2006/main" name="2_Lege presentatie">
  <a:themeElements>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Lege presentatie">
      <a:majorFont>
        <a:latin typeface="Arial"/>
        <a:ea typeface="ＭＳ Ｐゴシック"/>
        <a:cs typeface="ＭＳ Ｐゴシック"/>
      </a:majorFont>
      <a:minorFont>
        <a:latin typeface="Arial"/>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txDef>
      <a:spPr>
        <a:noFill/>
      </a:spPr>
      <a:bodyPr wrap="square" rtlCol="0">
        <a:spAutoFit/>
      </a:bodyPr>
      <a:lstStyle>
        <a:defPPr>
          <a:defRPr dirty="0"/>
        </a:defPPr>
      </a:lstStyle>
    </a:tx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1692</Words>
  <Application>Microsoft Office PowerPoint</Application>
  <PresentationFormat>Diavoorstelling (4:3)</PresentationFormat>
  <Paragraphs>223</Paragraphs>
  <Slides>28</Slides>
  <Notes>27</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28</vt:i4>
      </vt:variant>
    </vt:vector>
  </HeadingPairs>
  <TitlesOfParts>
    <vt:vector size="35" baseType="lpstr">
      <vt:lpstr>ＭＳ Ｐゴシック</vt:lpstr>
      <vt:lpstr>Arial</vt:lpstr>
      <vt:lpstr>Calibri</vt:lpstr>
      <vt:lpstr>Times New Roman</vt:lpstr>
      <vt:lpstr>Wingdings</vt:lpstr>
      <vt:lpstr>2_Lege presentatie</vt:lpstr>
      <vt:lpstr>Kantoorthema</vt:lpstr>
      <vt:lpstr>PowerPoint-presentatie</vt:lpstr>
      <vt:lpstr>3. De wereld van de stad</vt:lpstr>
      <vt:lpstr>§3.1 Stad en platteland</vt:lpstr>
      <vt:lpstr>§3.1 Stad en platteland</vt:lpstr>
      <vt:lpstr>§3.1 Stad en platteland</vt:lpstr>
      <vt:lpstr>§3.1 Stad en platteland</vt:lpstr>
      <vt:lpstr>§3.1 Stad en platteland</vt:lpstr>
      <vt:lpstr>§3.1 Stad en platteland</vt:lpstr>
      <vt:lpstr>§3.1 Stad en platteland</vt:lpstr>
      <vt:lpstr>§3.1 Stad en platteland</vt:lpstr>
      <vt:lpstr>§3.1 Stad en platteland</vt:lpstr>
      <vt:lpstr>§3.1 Stad en platteland</vt:lpstr>
      <vt:lpstr>3. De wereld van de stad</vt:lpstr>
      <vt:lpstr>§3.2 In de stad gebeurt het</vt:lpstr>
      <vt:lpstr>§3.2 In de stad gebeurt het</vt:lpstr>
      <vt:lpstr>§3.2 In de stad gebeurt het</vt:lpstr>
      <vt:lpstr>§3.2 In de stad gebeurt het</vt:lpstr>
      <vt:lpstr>§3.2 In de stad gebeurt het</vt:lpstr>
      <vt:lpstr>§3.2 In de stad gebeurt het</vt:lpstr>
      <vt:lpstr>§3.2 In de stad gebeurt het</vt:lpstr>
      <vt:lpstr>§3.2 In de stad gebeurt het</vt:lpstr>
      <vt:lpstr>§3.2 In de stad gebeurt het</vt:lpstr>
      <vt:lpstr>§3.2 In de stad gebeurt het</vt:lpstr>
      <vt:lpstr>3. De wereld van de stad</vt:lpstr>
      <vt:lpstr>§3.3 Smart cities</vt:lpstr>
      <vt:lpstr>§3.3 Smart cities</vt:lpstr>
      <vt:lpstr>§3.3 Smart cities</vt:lpstr>
      <vt:lpstr>§3.3 Smart cities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cp:lastModifiedBy/>
  <cp:revision>1</cp:revision>
  <dcterms:created xsi:type="dcterms:W3CDTF">2018-08-14T10:12:21Z</dcterms:created>
  <dcterms:modified xsi:type="dcterms:W3CDTF">2019-04-18T12:31:34Z</dcterms:modified>
</cp:coreProperties>
</file>