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50"/>
  </p:notesMasterIdLst>
  <p:sldIdLst>
    <p:sldId id="256" r:id="rId5"/>
    <p:sldId id="266" r:id="rId6"/>
    <p:sldId id="267" r:id="rId7"/>
    <p:sldId id="268" r:id="rId8"/>
    <p:sldId id="269" r:id="rId9"/>
    <p:sldId id="281" r:id="rId10"/>
    <p:sldId id="272" r:id="rId11"/>
    <p:sldId id="284" r:id="rId12"/>
    <p:sldId id="285" r:id="rId13"/>
    <p:sldId id="286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7" r:id="rId23"/>
    <p:sldId id="280" r:id="rId24"/>
    <p:sldId id="288" r:id="rId25"/>
    <p:sldId id="289" r:id="rId26"/>
    <p:sldId id="290" r:id="rId27"/>
    <p:sldId id="291" r:id="rId28"/>
    <p:sldId id="282" r:id="rId29"/>
    <p:sldId id="283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eu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4633" autoAdjust="0"/>
  </p:normalViewPr>
  <p:slideViewPr>
    <p:cSldViewPr>
      <p:cViewPr varScale="1">
        <p:scale>
          <a:sx n="86" d="100"/>
          <a:sy n="86" d="100"/>
        </p:scale>
        <p:origin x="135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t>3-10-2019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Rotterdamse haven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0156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Winsten van de Europese expansie tussen 1500 en 1800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8323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Graanproductie</a:t>
            </a:r>
            <a:r>
              <a:rPr lang="nl-NL" baseline="0" dirty="0"/>
              <a:t> in de V.S.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1341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Het Britse</a:t>
            </a:r>
            <a:r>
              <a:rPr lang="nl-NL" baseline="0" dirty="0"/>
              <a:t> imperium, 1886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1087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84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3332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762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1670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Mondiale</a:t>
            </a:r>
            <a:r>
              <a:rPr lang="nl-NL" baseline="0" dirty="0"/>
              <a:t> verschuivingen bbp. 1700-1950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6392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</a:t>
            </a:r>
            <a:r>
              <a:rPr lang="nl-NL" baseline="0" dirty="0"/>
              <a:t> China in Afrika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0408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</a:t>
            </a:r>
            <a:r>
              <a:rPr lang="nl-NL" baseline="0" dirty="0"/>
              <a:t> Omvang van de goederenhandel per regio, 2014.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0460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schepen van de VOC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Omvang van</a:t>
            </a:r>
            <a:r>
              <a:rPr lang="nl-NL" baseline="0" dirty="0"/>
              <a:t> de commerciële dienstverlening, 2014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5893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Cumulatieve ontwikkeling van buitenlandse directe investeringen in ontwikkelde, transitie- en ontwikkelingslanden, 1995 - 2014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6015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Cumulatieve ontwikkeling van </a:t>
            </a:r>
            <a:r>
              <a:rPr lang="nl-NL"/>
              <a:t>buitenlandse directe investeringen </a:t>
            </a:r>
            <a:r>
              <a:rPr lang="nl-NL" dirty="0"/>
              <a:t>in ontwikkelde, transitie- </a:t>
            </a:r>
            <a:r>
              <a:rPr lang="nl-NL"/>
              <a:t>en ontwikkelingslanden, 1995 - 2014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78580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Zuid-Zuidinvesteringen, naar herkomst per land (A) en bestemming per regio (B), 2013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0553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Werknemers van een Duitse autolampenfabriek protesteren tegen de sluiting daarvan bij Philips in Eindhoven.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6573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Plaatsing van internetkabel op de zeebodem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89373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Tijd-ruimtecompressie vanaf de zestiende</a:t>
            </a:r>
            <a:r>
              <a:rPr lang="nl-NL" baseline="0" dirty="0"/>
              <a:t> eeuw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9828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99355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Mondiaal</a:t>
            </a:r>
            <a:r>
              <a:rPr lang="nl-NL" baseline="0" dirty="0"/>
              <a:t> netwerk van hubs en </a:t>
            </a:r>
            <a:r>
              <a:rPr lang="nl-NL" baseline="0" dirty="0" err="1"/>
              <a:t>spokes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55078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</a:t>
            </a:r>
            <a:r>
              <a:rPr lang="nl-NL" baseline="0" dirty="0"/>
              <a:t> De 24 uur economie van de financiële markten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5842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1330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levenscyclus van producten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4781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800" dirty="0"/>
              <a:t>Afbeelding: </a:t>
            </a:r>
            <a:r>
              <a:rPr lang="nl-NL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migranten bij de grens tussen Marokko en de Spaanse enclave </a:t>
            </a:r>
            <a:r>
              <a:rPr lang="nl-NL" sz="8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Melilla</a:t>
            </a:r>
            <a:endParaRPr lang="nl-NL" sz="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9057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Politieke instabiliteit</a:t>
            </a:r>
            <a:r>
              <a:rPr lang="nl-NL" baseline="0" dirty="0"/>
              <a:t> in Mali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68239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Mondiale</a:t>
            </a:r>
            <a:r>
              <a:rPr lang="nl-NL" baseline="0" dirty="0"/>
              <a:t> netwerken tussen staten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12503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Amerikanisering</a:t>
            </a:r>
            <a:r>
              <a:rPr lang="nl-NL" baseline="0" dirty="0"/>
              <a:t> in Vietnam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52710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vluchtelingen op weg naar Europa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71479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Veranderende bestemmingen van mondiale migratie, 2013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6463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Kern, semiperiferie</a:t>
            </a:r>
            <a:r>
              <a:rPr lang="nl-NL" baseline="0" dirty="0"/>
              <a:t> en periferie van het wereldsysteem, 1800, 1900 en 2010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030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Kern, semiperiferie</a:t>
            </a:r>
            <a:r>
              <a:rPr lang="nl-NL" baseline="0" dirty="0"/>
              <a:t> en periferie van het wereldsysteem, 1800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256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Kern, semiperiferie</a:t>
            </a:r>
            <a:r>
              <a:rPr lang="nl-NL" baseline="0" dirty="0"/>
              <a:t> en periferie van het wereldsysteem, 1900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5964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Kern, semiperiferie</a:t>
            </a:r>
            <a:r>
              <a:rPr lang="nl-NL" baseline="0" dirty="0"/>
              <a:t> en periferie van het wereldsysteem, 2010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049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verspreiding</a:t>
            </a:r>
            <a:r>
              <a:rPr lang="nl-NL" baseline="0" dirty="0"/>
              <a:t> van handelsgewassen (</a:t>
            </a:r>
            <a:r>
              <a:rPr lang="nl-NL" baseline="0" dirty="0" err="1"/>
              <a:t>cashcrops</a:t>
            </a:r>
            <a:r>
              <a:rPr lang="nl-NL" baseline="0" dirty="0"/>
              <a:t>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4394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Spoorwegsysteem</a:t>
            </a:r>
            <a:r>
              <a:rPr lang="nl-NL" baseline="0" dirty="0"/>
              <a:t> in Tanzania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2293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3-10-2019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6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3-10-2019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6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3-10-2019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29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3-10-2019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6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3-10-2019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9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3-10-2019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3-10-2019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50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3-10-2019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8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3-10-2019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1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3-10-2019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35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3-10-2019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78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t>3-10-2019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3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eerste contouren van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136E954-53BA-403E-AB74-7DA4E6A12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44" y="1353176"/>
            <a:ext cx="7380312" cy="545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79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eerste contouren van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471601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Start van de globalisering</a:t>
            </a:r>
            <a:endParaRPr lang="nl-NL" sz="28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Europese landen versterkten na de middeleeuwen hun  geopolitieke macht ten koste van de islamitische wereld.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Vooral Portugal, Spanje, Engeland en Nederland stichtten koloniën.</a:t>
            </a: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West-Europa was de kernregio in de fase van het handelskapitalisme.</a:t>
            </a: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78" y="1080000"/>
            <a:ext cx="3580222" cy="570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58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eerste contouren van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5"/>
            <a:ext cx="9144000" cy="2236090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</a:rPr>
              <a:t>Europese machtsuitbreiding</a:t>
            </a:r>
            <a:endParaRPr lang="nl-NL" sz="2800" dirty="0">
              <a:latin typeface="Calibri" panose="020F0502020204030204" pitchFamily="34" charset="0"/>
            </a:endParaRPr>
          </a:p>
          <a:p>
            <a:pPr lvl="0"/>
            <a:r>
              <a:rPr lang="nl-NL" sz="2400" dirty="0">
                <a:latin typeface="Calibri" panose="020F0502020204030204" pitchFamily="34" charset="0"/>
              </a:rPr>
              <a:t>De industrialisatie van de kernregio zorgde voor: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meer politieke- en economische macht in het wereldsysteem.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vorming van exploitatiekoloniën voor levering grond- en hulpstoffen. De aanleg van spoorwegen was belangrijk.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722B999-70DB-4DDB-94D0-29492DF28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573016"/>
            <a:ext cx="3240024" cy="3078480"/>
          </a:xfrm>
          <a:prstGeom prst="rect">
            <a:avLst/>
          </a:prstGeom>
        </p:spPr>
      </p:pic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F072493D-575C-43BC-B5C9-1485E7F1B07B}"/>
              </a:ext>
            </a:extLst>
          </p:cNvPr>
          <p:cNvSpPr txBox="1">
            <a:spLocks/>
          </p:cNvSpPr>
          <p:nvPr/>
        </p:nvSpPr>
        <p:spPr bwMode="auto">
          <a:xfrm>
            <a:off x="-1" y="3429000"/>
            <a:ext cx="5462545" cy="223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nl-NL" sz="2400" kern="0" dirty="0">
                <a:latin typeface="Calibri" panose="020F0502020204030204" pitchFamily="34" charset="0"/>
              </a:rPr>
              <a:t>In de koloniën verdwenen ambachten omdat zij industrieproducten importeerden.</a:t>
            </a:r>
            <a:endParaRPr lang="nl-NL" sz="1800" kern="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8E54D7B-919F-47A0-A86F-D0AFB543C4FA}"/>
              </a:ext>
            </a:extLst>
          </p:cNvPr>
          <p:cNvSpPr/>
          <p:nvPr/>
        </p:nvSpPr>
        <p:spPr>
          <a:xfrm>
            <a:off x="3347864" y="6389886"/>
            <a:ext cx="21146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100" dirty="0"/>
              <a:t>Spoorwegsysteem in Tanzania</a:t>
            </a:r>
          </a:p>
        </p:txBody>
      </p:sp>
    </p:spTree>
    <p:extLst>
      <p:ext uri="{BB962C8B-B14F-4D97-AF65-F5344CB8AC3E}">
        <p14:creationId xmlns:p14="http://schemas.microsoft.com/office/powerpoint/2010/main" val="298129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eerste contouren van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8964488" cy="1470352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Succes</a:t>
            </a:r>
            <a:endParaRPr lang="nl-NL" sz="28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Vooral twee factoren zorgden voor succes van Europa: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De kapitalistische markteconomie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5011798" cy="297901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652120" y="2325952"/>
            <a:ext cx="3168352" cy="400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 eaLnBrk="0" fontAlgn="base" hangingPunct="0">
              <a:spcBef>
                <a:spcPct val="20000"/>
              </a:spcBef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De stimulerende rol van de overheid in West-Europa. </a:t>
            </a:r>
          </a:p>
          <a:p>
            <a:pPr marL="360363" indent="-360363" eaLnBrk="0" fontAlgn="base" hangingPunct="0">
              <a:spcBef>
                <a:spcPct val="20000"/>
              </a:spcBef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Bijvoorbeeld:</a:t>
            </a:r>
          </a:p>
          <a:p>
            <a:pPr marL="360363" indent="-360363" eaLnBrk="0" fontAlgn="base" hangingPunct="0">
              <a:spcBef>
                <a:spcPct val="20000"/>
              </a:spcBef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	uitbouw van de</a:t>
            </a:r>
          </a:p>
          <a:p>
            <a:pPr marL="360363" indent="-360363" eaLnBrk="0" fontAlgn="base" hangingPunct="0">
              <a:spcBef>
                <a:spcPct val="20000"/>
              </a:spcBef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	infrastructuur,     betaald door afromen van de winsten uit de periferie.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E86E7DB-65E9-43FA-B35A-3D8C8DE43216}"/>
              </a:ext>
            </a:extLst>
          </p:cNvPr>
          <p:cNvSpPr txBox="1"/>
          <p:nvPr/>
        </p:nvSpPr>
        <p:spPr>
          <a:xfrm>
            <a:off x="111092" y="6237898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Winsten van de Europese expansie tussen 1500 en 1800</a:t>
            </a:r>
          </a:p>
        </p:txBody>
      </p:sp>
    </p:spTree>
    <p:extLst>
      <p:ext uri="{BB962C8B-B14F-4D97-AF65-F5344CB8AC3E}">
        <p14:creationId xmlns:p14="http://schemas.microsoft.com/office/powerpoint/2010/main" val="3321713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eerste contouren van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Vestigingsgebieden</a:t>
            </a:r>
            <a:r>
              <a:rPr lang="nl-NL" sz="28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voor Europeanen</a:t>
            </a:r>
            <a:endParaRPr lang="nl-NL" sz="28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Uit dertien vestigingskolonies aan de oostkust van Noord-Amerika vormde zich de Verenigde Staten van Noord-Amerika.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V.S. werd een tweede geïndustrialiseerde kernregio in de wereld.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V.S. en enkele andere vestigingskolonies (Argentinië, Zuid-Brazilië, Zuid-Afrika, Australië en Nieuw Zeeland) speelden een belangrijke rol in de Europese voedselvoorziening.</a:t>
            </a:r>
            <a:endParaRPr lang="nl-NL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10" y="4725144"/>
            <a:ext cx="9225745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96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eerste contouren van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9144000" cy="306908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Hegemoniale staten</a:t>
            </a:r>
            <a:endParaRPr lang="nl-NL" sz="28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de tweede helft van de 19</a:t>
            </a:r>
            <a:r>
              <a:rPr lang="nl-NL" sz="24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eeuw ontstond het imperialisme.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Nog niet door Europa onderworpen gebieden werden om strategische of economische redenen aan het eind van de 19e en begin 20e eeuw volledig en (willekeurig) opgedeeld.</a:t>
            </a: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jdelijke aanduiding voor inhoud 1"/>
          <p:cNvSpPr txBox="1">
            <a:spLocks/>
          </p:cNvSpPr>
          <p:nvPr/>
        </p:nvSpPr>
        <p:spPr bwMode="auto">
          <a:xfrm>
            <a:off x="0" y="3280569"/>
            <a:ext cx="3995306" cy="30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Groot-Brittannië werd toen de hegemoniale staat, met als concurrenten Duitsland, Frankrijk, Nederland en de V.S.</a:t>
            </a:r>
            <a:endParaRPr lang="nl-NL" sz="1800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01008"/>
            <a:ext cx="3401798" cy="262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19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eerste contouren van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53244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Dekolonisatie</a:t>
            </a:r>
            <a:endParaRPr lang="nl-NL" sz="28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dekolonisatie in Latijns-Amerika vond vooral plaats in de 19e eeuw. </a:t>
            </a:r>
          </a:p>
          <a:p>
            <a:pPr marL="0" lvl="0" indent="0">
              <a:spcAft>
                <a:spcPts val="0"/>
              </a:spcAft>
              <a:buNone/>
              <a:tabLst>
                <a:tab pos="360363" algn="l"/>
              </a:tabLst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Pas na de Tweede Wereldoorlog volgden Aziatische en 	Afrikaanse staten.</a:t>
            </a:r>
            <a:endParaRPr lang="nl-NL" sz="12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multinationale ondernemingen hielden de internationale arbeidsverdeling in stand. Men spreekt over neokolonialisme.</a:t>
            </a: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V.S. nam de hegemoniale positie van Groot-Brittannië over.</a:t>
            </a:r>
            <a:endParaRPr lang="nl-N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83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eerste contouren van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028384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Europeanisering</a:t>
            </a:r>
          </a:p>
          <a:p>
            <a:pPr marL="354013" indent="-354013">
              <a:spcAft>
                <a:spcPts val="0"/>
              </a:spcAft>
              <a:buNone/>
            </a:pPr>
            <a:r>
              <a:rPr lang="nl-NL" sz="28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►	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Tot aan de dekolonisatie was er vooral sprake van europeanisering.</a:t>
            </a:r>
          </a:p>
          <a:p>
            <a:pPr marL="354013" indent="-354013">
              <a:spcAft>
                <a:spcPts val="0"/>
              </a:spcAft>
              <a:buNone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●	Europese talen en de Europese religie verspreidden zich over vestigingskoloniën. Elders waren handelscontacten van belang bij europeanisering.</a:t>
            </a:r>
          </a:p>
        </p:txBody>
      </p:sp>
    </p:spTree>
    <p:extLst>
      <p:ext uri="{BB962C8B-B14F-4D97-AF65-F5344CB8AC3E}">
        <p14:creationId xmlns:p14="http://schemas.microsoft.com/office/powerpoint/2010/main" val="280755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eerste contouren van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0544" y="1062903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Economische stempel</a:t>
            </a:r>
            <a:endParaRPr lang="nl-NL" sz="28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Rond 1970 kende de wereld vooral een tweedeling:  </a:t>
            </a:r>
          </a:p>
          <a:p>
            <a:pPr marL="0" lvl="0" indent="0" algn="ctr">
              <a:spcAft>
                <a:spcPts val="0"/>
              </a:spcAft>
              <a:buNone/>
            </a:pPr>
            <a:endParaRPr lang="nl-NL" sz="2400" b="1" u="sng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Aft>
                <a:spcPts val="0"/>
              </a:spcAft>
              <a:buNone/>
            </a:pPr>
            <a:r>
              <a:rPr lang="nl-NL" sz="2400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Centrum</a:t>
            </a:r>
            <a:r>
              <a:rPr lang="nl-NL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hoogst ontwikkelde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landen 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West-Europa/Noord-Amerika/Japan/Zuid-Korea/Singapore/Taiwan/Hong Kon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g) </a:t>
            </a:r>
          </a:p>
          <a:p>
            <a:pPr marL="0" lvl="0" indent="0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Aft>
                <a:spcPts val="0"/>
              </a:spcAft>
              <a:buNone/>
            </a:pPr>
            <a:endParaRPr lang="nl-NL" sz="2400" b="1" u="sng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Aft>
                <a:spcPts val="0"/>
              </a:spcAft>
              <a:buNone/>
            </a:pPr>
            <a:r>
              <a:rPr lang="nl-NL" sz="2400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Periferie</a:t>
            </a:r>
            <a:r>
              <a:rPr lang="nl-NL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straatarme rest van de werel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PIJL-LINKS en -RECHTS 2"/>
          <p:cNvSpPr/>
          <p:nvPr/>
        </p:nvSpPr>
        <p:spPr bwMode="auto">
          <a:xfrm rot="16200000" flipV="1">
            <a:off x="4019935" y="3621024"/>
            <a:ext cx="577494" cy="193445"/>
          </a:xfrm>
          <a:prstGeom prst="left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1" i="0" u="none" strike="noStrike" normalizeH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1" i="0" u="none" strike="noStrike" normalizeH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4186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eerste contouren van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0544" y="1062903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Economische stempel</a:t>
            </a:r>
            <a:endParaRPr lang="nl-NL" sz="28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Centrum-periferieverhouding; het centrum ontwikkelde zich ten koste van de periferie door de internationale arbeidsverdeling. Periferie verarmde door:</a:t>
            </a:r>
          </a:p>
          <a:p>
            <a:pPr marL="857250" lvl="1" indent="-457200">
              <a:spcAft>
                <a:spcPts val="0"/>
              </a:spcAft>
              <a:buFont typeface="+mj-lt"/>
              <a:buAutoNum type="arabicPeriod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ruilvoetverslechtering</a:t>
            </a:r>
          </a:p>
          <a:p>
            <a:pPr marL="857250" lvl="1" indent="-457200">
              <a:spcAft>
                <a:spcPts val="0"/>
              </a:spcAft>
              <a:buFont typeface="+mj-lt"/>
              <a:buAutoNum type="arabicPeriod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vernietiging van de traditionele ambachten</a:t>
            </a:r>
          </a:p>
          <a:p>
            <a:pPr marL="857250" lvl="1" indent="-457200">
              <a:spcAft>
                <a:spcPts val="0"/>
              </a:spcAft>
              <a:buFont typeface="+mj-lt"/>
              <a:buAutoNum type="arabicPeriod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slecht bestuur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Landen met een planeconomie vielen buiten de tweedeling. Veel van deze landen scoorden economisch slecht en stapten aan het einde van de Koude Oorlog (1989) over op een markteconomie.  </a:t>
            </a: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07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2. D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wereld: een systeem van landen en relaties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894"/>
            <a:ext cx="9324528" cy="60601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eerste contouren van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Global shift</a:t>
            </a:r>
            <a:endParaRPr lang="nl-NL" sz="28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ontwikkeling van het wereldsysteem zorgde voor een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shift.</a:t>
            </a:r>
          </a:p>
          <a:p>
            <a:pPr>
              <a:spcAft>
                <a:spcPts val="0"/>
              </a:spcAft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aantal centrumlanden was maar heel klein.</a:t>
            </a: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151632"/>
            <a:ext cx="7620000" cy="370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08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Verschuiving in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53244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Deelvragen</a:t>
            </a:r>
            <a:endParaRPr lang="nl-N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Welke economische veranderingen vonden er na 1970 plaats in het wereldsysteem?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Welke gevolgen hadden deze veranderingen voor de verhoudingen binnen het wereldsysteem?</a:t>
            </a: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8520" y="3573016"/>
            <a:ext cx="9361039" cy="345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39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Verschuiving in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Verandering van het wereldsysteem</a:t>
            </a:r>
            <a:endParaRPr lang="nl-N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V.S. (na de Tweede Wereldoorlog de grootste economie ter wereld) vormt nu met Japan en Europa de triade.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 de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uitschuiving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van laagwaardige industrie naar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Newly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Industrializing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(Taiwan, Singapore, Hongkong en Zuid-Korea) speelden lage loonkosten een grote rol. De internationale arbeidsverdeling veranderde hierdoor.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semiperiferie werd groter. Landen als Indonesië, China (in Pacific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Rim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India, Vietnam, Laos, Brazilië en Mexico kwamen erbij.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Enkele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semiperifere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Midden- en Oost-Europese landen zoals Tsjechië en Hongarije waren al geïndustrialiseerd voordat ze na de Koude Oorlog een markteconomie kregen.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Zelfs in Sub-Sahara-Afrika industrialiseren zich enkele landen.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136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Verschuiving in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Opkomende grootmachten?</a:t>
            </a:r>
            <a:endParaRPr lang="nl-N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Sommige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semiperifere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landen, bijvoorbeeld Brazilië, India of China, zijn opkomende grootmachten.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l-NL" sz="16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5816" y="2647239"/>
            <a:ext cx="3635896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75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Verschuiving in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Mondiale handelsstromen</a:t>
            </a:r>
            <a:endParaRPr lang="nl-N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wereld kent meerdere machtscentra (multipolaire wereld) met veel (handels)relaties.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toenemende betekenis van opkomende landen is te zien aan het grotere aandeel in de wereldhandel.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V.S., Europa, China en Japan en India, Rusland, Canada en Australië hebben een groot aandeel in de goederenhandel.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Vooral de interne handel van Europa en (Zuid) Oost-Azië is groot. Afrika is sterk van de buitenlandse handel met centrumlanden afhankelijk.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Bij een langdurig handelstekort kan een tekort aan deviezen ontstaan.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71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Verschuiving in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Mondiale handelsstromen</a:t>
            </a:r>
            <a:endParaRPr lang="nl-N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126" y="1844824"/>
            <a:ext cx="6299748" cy="489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79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Verschuiving in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Mondiale handelsstromen</a:t>
            </a:r>
            <a:endParaRPr lang="nl-N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304" y="1846800"/>
            <a:ext cx="6301392" cy="48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33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Verschuiving in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Kapitaalstromen</a:t>
            </a:r>
            <a:endParaRPr lang="nl-N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MNO’s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zorgen voor veel buitenlandse directe investeringen in de semiperiferie. De productiecapaciteit neemt dan meestal toe.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buitenlandse investeringen, waaronder fusies en overnames, in de minder ontwikkelde landen stijgen sterk.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Onderlinge buitenlandse investeringen tussen de kernlanden zijn groot. De Zuid-Zuidinvesteringen namen echter recent toe.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China, India en de VAR investeren veel in Afrikaanse landen.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328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Verschuiving in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Kapitaalstromen</a:t>
            </a:r>
            <a:endParaRPr lang="nl-N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38085"/>
            <a:ext cx="4824536" cy="478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56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§2.2 Verschuiving in het wereldsysteem</a:t>
            </a:r>
            <a:endParaRPr kumimoji="0" lang="nl-NL" altLang="nl-NL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323528" y="1340768"/>
            <a:ext cx="33843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Zuid-Zuidinvesteringen </a:t>
            </a:r>
          </a:p>
          <a:p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2013 naar:</a:t>
            </a:r>
          </a:p>
          <a:p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(A) herkomst per land en </a:t>
            </a:r>
          </a:p>
          <a:p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(B) bestemming per regio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4778DC4-263A-4786-91B1-1AF6608DF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053086"/>
            <a:ext cx="4167352" cy="569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16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2. D</a:t>
            </a:r>
            <a:r>
              <a:rPr lang="nl-N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wereld: een systeem van landen en relaties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Hoofdvraag</a:t>
            </a:r>
          </a:p>
          <a:p>
            <a:pPr marL="0" indent="0">
              <a:buFontTx/>
              <a:buNone/>
              <a:defRPr/>
            </a:pPr>
            <a:r>
              <a:rPr lang="nl-NL" sz="2400" dirty="0">
                <a:latin typeface="Calibri" panose="020F0502020204030204" pitchFamily="34" charset="0"/>
              </a:rPr>
              <a:t>Welke processen hebben geleid tot het huidige patroon van samenhang tussen en verscheidenheid in relaties van de landen in het wereldsysteem?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40968"/>
            <a:ext cx="91440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25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Verschuiving in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9144000" cy="2132975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Productieketen</a:t>
            </a:r>
            <a:endParaRPr lang="nl-N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vele schakels in de productieketen zijn sterk verspreid over de wereld.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Hoofdkantoren van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MNO’s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liggen vaak in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city’s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van centrumlanden.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996952"/>
            <a:ext cx="3146176" cy="2924944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-36004" y="3246334"/>
            <a:ext cx="5724128" cy="3767185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(Semi)perifere landen hebben lage arbeidskosten en belastingen. Zij leveren vaak grondstoffen, halffabricaten en laagwaardige industrieproducten.</a:t>
            </a:r>
          </a:p>
          <a:p>
            <a:pPr marL="342900" indent="-342900" eaLnBrk="0" fontAlgn="base" hangingPunct="0">
              <a:spcBef>
                <a:spcPct val="20000"/>
              </a:spcBef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zakelijke dienstverlening is geconcentreerd in centrumlanden. Callcenters of facturering komen meer in de semiperiferie voor (outsourcing).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228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Verschuiving in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Vervlechting</a:t>
            </a:r>
            <a:endParaRPr lang="nl-N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dynamiek in het wereldsysteem is erg groot.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Sterke conjunctuurschommelingen, vooral vanuit centrumlanden of een grote economie als die van China, merk je wereldwijd.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Een crisis in de financiële wereld breidt zich snel wereldwijd uit.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wereld is een speelterrein voor grote ondernemingen door de enorme geografische verschillen in het vestigingsklimaat.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64" y="4305879"/>
            <a:ext cx="3419872" cy="22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87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Wereldwijde netwerken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7129" y="1048894"/>
            <a:ext cx="9144000" cy="3717152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3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Tijd-ruimtecompressie</a:t>
            </a:r>
            <a:endParaRPr lang="nl-NL" sz="28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Absolute ligging is voor de toenemende vervlechting minder belangrijk dan de relatieve ligging. Relatieve ligging verbetert door transporttechnologie. Die zorgt voor tijd-ruimtecompressie.</a:t>
            </a:r>
          </a:p>
          <a:p>
            <a:pPr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Sinds de vijftiende eeuw veranderden nieuwe technologieën voortdurend het vervoer over zeeën en oceanen. Denk aan andere zeiltechnieken of het invoeren van containertransport.</a:t>
            </a:r>
          </a:p>
          <a:p>
            <a:pPr lvl="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Vergelijkbare veranderingen vonden plaats op land en in de lucht.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0">
              <a:spcAft>
                <a:spcPts val="0"/>
              </a:spcAft>
              <a:buNone/>
            </a:pP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160" y="4509120"/>
            <a:ext cx="3213695" cy="251934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23528" y="4509120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lvl="0" indent="-36195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61950" algn="l"/>
              </a:tabLst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regelmatige verbetering van de communicatie verliep vooral de laatste decennia snel.</a:t>
            </a: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478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Wereldwijde netwerken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300"/>
              </a:lnSpc>
              <a:spcAft>
                <a:spcPts val="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Tijd-ruimtecompressie</a:t>
            </a:r>
            <a:endParaRPr lang="nl-NL" sz="28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0">
              <a:spcAft>
                <a:spcPts val="0"/>
              </a:spcAft>
              <a:buNone/>
            </a:pP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84196"/>
            <a:ext cx="3240360" cy="546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51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Wereldwijde netwerken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lvl="0" indent="0">
              <a:spcAft>
                <a:spcPts val="0"/>
              </a:spcAft>
              <a:buNone/>
            </a:pP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0">
              <a:spcAft>
                <a:spcPts val="0"/>
              </a:spcAft>
              <a:buNone/>
            </a:pP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18660" y="1080000"/>
            <a:ext cx="9125339" cy="4837222"/>
          </a:xfrm>
          <a:prstGeom prst="rect">
            <a:avLst/>
          </a:prstGeom>
        </p:spPr>
        <p:txBody>
          <a:bodyPr wrap="square" lIns="360000" bIns="0">
            <a:spAutoFit/>
          </a:bodyPr>
          <a:lstStyle/>
          <a:p>
            <a:pPr>
              <a:spcAft>
                <a:spcPts val="1000"/>
              </a:spcAft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Transportnetwerken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Goederenvervoer en informatiestromen kunnen niet zonder infrastructuur.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576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Hubs en </a:t>
            </a:r>
            <a:r>
              <a:rPr lang="nl-NL" sz="2400" kern="1400" spc="-2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spokes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spelen een grote rol bij de infrastructuur.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576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 wereldschaal komen er hub- en </a:t>
            </a:r>
            <a:r>
              <a:rPr lang="nl-NL" sz="2400" kern="1400" spc="-2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spokessystemen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voor. </a:t>
            </a:r>
          </a:p>
          <a:p>
            <a:pPr marL="360363" lvl="1">
              <a:spcBef>
                <a:spcPts val="576"/>
              </a:spcBef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Drie elementen daarin zijn:</a:t>
            </a:r>
          </a:p>
          <a:p>
            <a:pPr marL="342900" lvl="0" indent="-34290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mainports</a:t>
            </a:r>
          </a:p>
          <a:p>
            <a:pPr marL="342900" lvl="0" indent="-34290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continentale verzamel- en distributienetwerken en knooppunten</a:t>
            </a:r>
          </a:p>
          <a:p>
            <a:pPr marL="342900" lvl="0" indent="-34290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intercontinentaal verplaatsingsnetwerk</a:t>
            </a:r>
          </a:p>
          <a:p>
            <a:pPr marL="342900" indent="-342900">
              <a:spcBef>
                <a:spcPts val="576"/>
              </a:spcBef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de voormalige kolonies ontbrak meestal een goed functionerend fijnmazig binnenlands transportsysteem.</a:t>
            </a:r>
          </a:p>
          <a:p>
            <a:pPr lvl="0">
              <a:spcAft>
                <a:spcPts val="0"/>
              </a:spcAft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84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Wereldwijde netwerken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lvl="0" indent="0">
              <a:spcAft>
                <a:spcPts val="0"/>
              </a:spcAft>
              <a:buNone/>
            </a:pP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0">
              <a:spcAft>
                <a:spcPts val="0"/>
              </a:spcAft>
              <a:buNone/>
            </a:pP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18660" y="1080000"/>
            <a:ext cx="9125339" cy="923330"/>
          </a:xfrm>
          <a:prstGeom prst="rect">
            <a:avLst/>
          </a:prstGeom>
        </p:spPr>
        <p:txBody>
          <a:bodyPr wrap="square" lIns="360000">
            <a:spAutoFit/>
          </a:bodyPr>
          <a:lstStyle/>
          <a:p>
            <a:pPr>
              <a:spcAft>
                <a:spcPts val="0"/>
              </a:spcAft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Transportnetwerken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►"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6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C4F3FE5-F98F-450C-8022-065F2F256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32" y="1624574"/>
            <a:ext cx="9144000" cy="525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64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Wereldwijde netwerken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lvl="0" indent="0">
              <a:spcAft>
                <a:spcPts val="0"/>
              </a:spcAft>
              <a:buNone/>
            </a:pP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0">
              <a:spcAft>
                <a:spcPts val="0"/>
              </a:spcAft>
              <a:buNone/>
            </a:pP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18660" y="1080000"/>
            <a:ext cx="9125339" cy="3688189"/>
          </a:xfrm>
          <a:prstGeom prst="rect">
            <a:avLst/>
          </a:prstGeom>
        </p:spPr>
        <p:txBody>
          <a:bodyPr wrap="square" lIns="360000">
            <a:spAutoFit/>
          </a:bodyPr>
          <a:lstStyle/>
          <a:p>
            <a:pPr>
              <a:spcAft>
                <a:spcPts val="1000"/>
              </a:spcAft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Informatie- en communicatietechnologie (ICT)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informatietechnologie speelt een enorm grote rol in globalisering en vergt veel investeringen.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ICT is cruciaal voor de organisatie van de wereldhandel. Dat blijkt bijvoorbeeld bij toepassing van het just-in-time-principe.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576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ICT speelt een voorname rol in de communicatie tussen de schakels van een productieketen.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5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Kennisoverdracht gaat sneller.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nl-NL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8659" y="4477223"/>
            <a:ext cx="4644008" cy="1200329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42900" lvl="0" indent="-342900">
              <a:spcBef>
                <a:spcPts val="576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 zijn ook nadelen aan ICT, zoals de kwetsbaarheid of misbruik van informatie.</a:t>
            </a: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3710814"/>
            <a:ext cx="2880320" cy="292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78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Wereldwijde netwerken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lvl="0" indent="0">
              <a:spcAft>
                <a:spcPts val="0"/>
              </a:spcAft>
              <a:buNone/>
            </a:pP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0">
              <a:spcAft>
                <a:spcPts val="0"/>
              </a:spcAft>
              <a:buNone/>
            </a:pP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18660" y="1080000"/>
            <a:ext cx="9125339" cy="2575064"/>
          </a:xfrm>
          <a:prstGeom prst="rect">
            <a:avLst/>
          </a:prstGeom>
        </p:spPr>
        <p:txBody>
          <a:bodyPr wrap="square" lIns="360000">
            <a:spAutoFit/>
          </a:bodyPr>
          <a:lstStyle/>
          <a:p>
            <a:pPr>
              <a:spcAft>
                <a:spcPts val="1000"/>
              </a:spcAft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Magneetwerking steden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Het vestigingsklimaat voor hoofdkantoren van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MNO’s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in grootstedelijke gebieden gunstig. Dat komt door: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(1) De rol van clusters van hoogwaardige (zakelijke) dienstverlening, vaak bij de politieke macht.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576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(2) Het gemakkelijker inspelen op de 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afzetmarkt met haar korte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675112"/>
            <a:ext cx="3672408" cy="2917759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5427" y="3557672"/>
            <a:ext cx="4644008" cy="2895664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42900" indent="-342900"/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levenscycli van goederen en diensten.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576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de semi-periferie:</a:t>
            </a:r>
          </a:p>
          <a:p>
            <a:pPr lvl="0">
              <a:spcAft>
                <a:spcPts val="0"/>
              </a:spcAft>
              <a:tabLst>
                <a:tab pos="360363" algn="l"/>
              </a:tabLst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(3)De betere bereikbaarheid en</a:t>
            </a:r>
          </a:p>
          <a:p>
            <a:pPr lvl="0">
              <a:spcBef>
                <a:spcPts val="500"/>
              </a:spcBef>
              <a:spcAft>
                <a:spcPts val="0"/>
              </a:spcAft>
              <a:tabLst>
                <a:tab pos="360363" algn="l"/>
              </a:tabLst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(4)de goedkope arbeidsmarkt.</a:t>
            </a: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Bef>
                <a:spcPts val="576"/>
              </a:spcBef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Verder van de steden af, is er sprake van afstandsverval.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89AA90C-A9B3-4F13-A56E-C17ECBEB159D}"/>
              </a:ext>
            </a:extLst>
          </p:cNvPr>
          <p:cNvSpPr txBox="1"/>
          <p:nvPr/>
        </p:nvSpPr>
        <p:spPr>
          <a:xfrm>
            <a:off x="5055904" y="6433357"/>
            <a:ext cx="2738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latin typeface="Calibri" panose="020F0502020204030204" pitchFamily="34" charset="0"/>
                <a:cs typeface="Calibri" panose="020F0502020204030204" pitchFamily="34" charset="0"/>
              </a:rPr>
              <a:t>De levenscyclus van producten</a:t>
            </a:r>
          </a:p>
        </p:txBody>
      </p:sp>
    </p:spTree>
    <p:extLst>
      <p:ext uri="{BB962C8B-B14F-4D97-AF65-F5344CB8AC3E}">
        <p14:creationId xmlns:p14="http://schemas.microsoft.com/office/powerpoint/2010/main" val="2650427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Politieke en culturele globalisering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Deelvragen</a:t>
            </a:r>
          </a:p>
          <a:p>
            <a:pPr lvl="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Welke politieke aspecten kun je bij globalisering onderscheiden en welke invloed gaat uit van de politiek?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Welke culturele aspecten kun je bij globalisering onderscheiden en welke invloed hebben ze gehad?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5024"/>
            <a:ext cx="914400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59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Politieke en culturele globalisering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9144000" cy="1916952"/>
          </a:xfrm>
        </p:spPr>
        <p:txBody>
          <a:bodyPr lIns="360000" tIns="46800" bIns="46800">
            <a:normAutofit fontScale="77500" lnSpcReduction="2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Politieke dimensie op nationale schaal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Wetten en regels van staten en politieke netwerken hebben enorme invloed op het (economische) wereldsysteem.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Drie groepen politieke factoren daarbij zijn: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(1) De politieke stabiliteit en burgerschap in een land.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Syrië en Zuid-Sudan zijn bijvoorbeeld politiek instabiele landen.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77072"/>
            <a:ext cx="3644191" cy="2429461"/>
          </a:xfrm>
          <a:prstGeom prst="rect">
            <a:avLst/>
          </a:prstGeom>
        </p:spPr>
      </p:pic>
      <p:sp>
        <p:nvSpPr>
          <p:cNvPr id="6" name="Tijdelijke aanduiding voor inhoud 1"/>
          <p:cNvSpPr txBox="1">
            <a:spLocks/>
          </p:cNvSpPr>
          <p:nvPr/>
        </p:nvSpPr>
        <p:spPr bwMode="auto">
          <a:xfrm>
            <a:off x="0" y="3861047"/>
            <a:ext cx="5004048" cy="326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(2) De mate van bemoeienis door  de overheid met het bedrijfsleven. </a:t>
            </a:r>
          </a:p>
          <a:p>
            <a:pPr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(3) De (in)directe invloed op het vestigingsgedrag van ondernemingen.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410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eerste contouren van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is het wereldsysteem in economisch opzicht opgebouwd?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is het patroon in het economische wereldsysteem ontstaan en welke rol speelden hegemoniale staten daarbij?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verschoof het economische zwaartepunt in de wereld voorafgaand aan de dekolonisatie?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54213"/>
            <a:ext cx="9144000" cy="347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19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Politieke en culturele globalisering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748464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Internationale politieke dimensie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Internationale besluiten en organisaties van landen hebben grote invloed op de globalisering. Denk aan de Wereldhandelsorganisatie (WTO).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weghalen van handelsbelemmeringen is omstreden, zeker bij sommige handelsblokken.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stimuleren van vrij kapitaalverkeer levert in sommige landen weerstand op.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Van een vrij verkeer van personen (als internationale arbeidsmigratie) is in de wereld nog lang geen sprake.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867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Politieke en culturele globalisering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Mondiale netwerken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Hoogontwikkelde industrielanden zijn sterk betrokken bij transnationale netwerken en sterke regionale handelsblokken.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(semi)perifere regio’s zijn ook enkele handelsblokken gevormd, zoals UNASUR, de CIS, de ECOWAS.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3540028"/>
            <a:ext cx="7992888" cy="30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45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Politieke en culturele globalisering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748464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Culturele dimensie van globalisering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Globalisering heeft een sterke culturele dimensie, te zien aan talen en religie.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steden is er een sterke wisselwerking tussen culturele waarden en normen. Vooral de amerikanisering is soms groot.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631465"/>
            <a:ext cx="4499992" cy="29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327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Politieke en culturele globalisering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748464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Globalisering van migratie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 mondiale schaal overheerste lang de Zuid-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Noordmigratie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Steeds meer migratie </a:t>
            </a: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naar steden in snelgroeiende landen in Oost-Azië, Zuid-Afrika, Brazilië en India.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360363" algn="l"/>
              </a:tabLst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De Zuid-Zuidmigratie neemt toe.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0">
              <a:spcAft>
                <a:spcPts val="0"/>
              </a:spcAft>
              <a:buNone/>
            </a:pP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998" y="4097674"/>
            <a:ext cx="4140002" cy="2760326"/>
          </a:xfrm>
          <a:prstGeom prst="rect">
            <a:avLst/>
          </a:prstGeom>
        </p:spPr>
      </p:pic>
      <p:sp>
        <p:nvSpPr>
          <p:cNvPr id="5" name="Tijdelijke aanduiding voor inhoud 1"/>
          <p:cNvSpPr txBox="1">
            <a:spLocks/>
          </p:cNvSpPr>
          <p:nvPr/>
        </p:nvSpPr>
        <p:spPr bwMode="auto">
          <a:xfrm>
            <a:off x="0" y="3284984"/>
            <a:ext cx="449999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Vluchtelingen migreren vooral naar buurlanden, ook naar centrumlanden. In de opvanglanden leidt dat soms tot culturele en sociaaleconomische moeilijkheden.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1600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0">
              <a:spcAft>
                <a:spcPts val="0"/>
              </a:spcAft>
              <a:buFontTx/>
              <a:buNone/>
            </a:pPr>
            <a:endParaRPr lang="nl-NL" sz="1600" kern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906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Politieke en culturele globalisering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C095C52-7C52-4128-99FF-DCAA1BDAC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0768"/>
            <a:ext cx="9144000" cy="506735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6D3ABD4-D1CF-49C2-91A1-9838B9B51E56}"/>
              </a:ext>
            </a:extLst>
          </p:cNvPr>
          <p:cNvSpPr txBox="1"/>
          <p:nvPr/>
        </p:nvSpPr>
        <p:spPr>
          <a:xfrm>
            <a:off x="1331640" y="6408124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Veranderende bestemmingen van mondiale migratie, 2013</a:t>
            </a:r>
          </a:p>
        </p:txBody>
      </p:sp>
    </p:spTree>
    <p:extLst>
      <p:ext uri="{BB962C8B-B14F-4D97-AF65-F5344CB8AC3E}">
        <p14:creationId xmlns:p14="http://schemas.microsoft.com/office/powerpoint/2010/main" val="3598187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§2.4 Politieke en culturele globalisering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Reacties op de globalisering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Naast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andersglobalisten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beogen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NGO’s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(als Greenpeace, Amnesty International) een andere minder geglobaliseerde wereld, gericht op zaken als minder ongelijkheid, ontwikkeling van zwakke landen of het milieu.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0">
              <a:spcAft>
                <a:spcPts val="0"/>
              </a:spcAft>
              <a:buNone/>
            </a:pP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9144000" cy="508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09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eerste contouren van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wereld als systeem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Een systeembenadering kan inzicht geven in de samenhang van verschijnselen en gebieden.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wereldsysteem omvat:</a:t>
            </a:r>
          </a:p>
          <a:p>
            <a:pPr lvl="1"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Elementen; Alle landen, ingedeeld in 3 groepen: c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entrumlanden, semiperiferie, periferie.</a:t>
            </a:r>
          </a:p>
          <a:p>
            <a:pPr lvl="1">
              <a:spcAft>
                <a:spcPts val="0"/>
              </a:spcAft>
              <a:buFontTx/>
              <a:buChar char="‒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Relaties; Economische, politieke en culturele relaties.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nl-NL" sz="2800" b="1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448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95536" y="1196752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Drie groepen landen</a:t>
            </a:r>
            <a:endParaRPr lang="nl-NL" sz="20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spect="1" noChangeArrowheads="1"/>
          </p:cNvSpPr>
          <p:nvPr/>
        </p:nvSpPr>
        <p:spPr bwMode="auto">
          <a:xfrm>
            <a:off x="0" y="374694"/>
            <a:ext cx="9144000" cy="6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0000" rIns="91440" bIns="9000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§2.1 De eerste contouren van het wereldsysteem</a:t>
            </a:r>
            <a:endParaRPr kumimoji="0" lang="nl-NL" altLang="nl-NL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849716"/>
              </p:ext>
            </p:extLst>
          </p:nvPr>
        </p:nvGraphicFramePr>
        <p:xfrm>
          <a:off x="395536" y="1618456"/>
          <a:ext cx="8352927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3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1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ECONOMISCHE ACTIVITEITEN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SOORT RELATIES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nl-NL" sz="1800" b="1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Centrumlanden</a:t>
                      </a:r>
                      <a:endParaRPr lang="nl-NL" sz="180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b="0" dirty="0"/>
                        <a:t>-hoog bbp/inwoner</a:t>
                      </a:r>
                    </a:p>
                    <a:p>
                      <a:pPr indent="-457200"/>
                      <a:r>
                        <a:rPr lang="nl-NL" b="0" dirty="0"/>
                        <a:t>-voorname</a:t>
                      </a:r>
                      <a:r>
                        <a:rPr lang="nl-NL" b="0" baseline="0" dirty="0"/>
                        <a:t> rol  van                                                                    </a:t>
                      </a:r>
                      <a:r>
                        <a:rPr lang="nl-NL" b="0" dirty="0"/>
                        <a:t>wetenschappelijke </a:t>
                      </a:r>
                      <a:r>
                        <a:rPr lang="nl-NL" b="0" baseline="0" dirty="0"/>
                        <a:t> kennis</a:t>
                      </a:r>
                      <a:endParaRPr lang="nl-NL" b="0" dirty="0"/>
                    </a:p>
                    <a:p>
                      <a:r>
                        <a:rPr lang="nl-NL" b="0" dirty="0"/>
                        <a:t>-toepassen geavanceerde technologie</a:t>
                      </a:r>
                    </a:p>
                    <a:p>
                      <a:r>
                        <a:rPr lang="nl-NL" b="0" dirty="0"/>
                        <a:t>-hoge arbeidsproductiviteit</a:t>
                      </a:r>
                    </a:p>
                    <a:p>
                      <a:r>
                        <a:rPr lang="nl-NL" b="0" dirty="0"/>
                        <a:t>-gediversifieerde economie</a:t>
                      </a:r>
                    </a:p>
                    <a:p>
                      <a:r>
                        <a:rPr lang="nl-NL" b="0" dirty="0"/>
                        <a:t>-hoofdkantoren </a:t>
                      </a:r>
                      <a:r>
                        <a:rPr lang="nl-NL" b="0" dirty="0" err="1"/>
                        <a:t>MNO’s</a:t>
                      </a:r>
                      <a:endParaRPr lang="nl-N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l-NL" sz="18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-intensieve handels- en kapitaalstromen</a:t>
                      </a:r>
                    </a:p>
                    <a:p>
                      <a:pPr lvl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l-NL" sz="18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-veel politieke macht</a:t>
                      </a:r>
                      <a:endParaRPr lang="nl-NL" sz="1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392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nl-NL" sz="1800" b="1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Semiperiferie</a:t>
                      </a:r>
                      <a:endParaRPr lang="nl-NL" sz="1800" dirty="0"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nl-NL" sz="180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-Lager</a:t>
                      </a:r>
                      <a:r>
                        <a:rPr lang="nl-NL" baseline="0" dirty="0"/>
                        <a:t> bbp/hoofd</a:t>
                      </a:r>
                    </a:p>
                    <a:p>
                      <a:r>
                        <a:rPr lang="nl-NL" baseline="0" dirty="0"/>
                        <a:t>-Hoge industrialisatiegraad</a:t>
                      </a:r>
                    </a:p>
                    <a:p>
                      <a:r>
                        <a:rPr lang="nl-NL" baseline="0" dirty="0"/>
                        <a:t>-arbeidsintensieve  industrie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-exportgericht</a:t>
                      </a:r>
                    </a:p>
                    <a:p>
                      <a:r>
                        <a:rPr lang="nl-NL" dirty="0"/>
                        <a:t>-sterk op centrumlanden gericht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392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nl-NL" sz="1800" b="1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Periferie</a:t>
                      </a:r>
                      <a:r>
                        <a:rPr lang="nl-NL" sz="18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: sterk   </a:t>
                      </a:r>
                      <a:endParaRPr lang="nl-NL" sz="180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b="0" baseline="0" dirty="0"/>
                        <a:t>-laag bbp/hoofd</a:t>
                      </a:r>
                    </a:p>
                    <a:p>
                      <a:r>
                        <a:rPr lang="nl-NL" b="0" baseline="0" dirty="0"/>
                        <a:t>-veel primaire producten</a:t>
                      </a:r>
                    </a:p>
                    <a:p>
                      <a:r>
                        <a:rPr lang="nl-NL" b="0" baseline="0" dirty="0"/>
                        <a:t>-fragmentarische modernisering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-afhankelijk</a:t>
                      </a:r>
                      <a:r>
                        <a:rPr lang="nl-NL" baseline="0" dirty="0"/>
                        <a:t> van centrum</a:t>
                      </a:r>
                    </a:p>
                    <a:p>
                      <a:r>
                        <a:rPr lang="nl-NL" baseline="0" dirty="0"/>
                        <a:t>-export land- en mijnbouwproducten en laagwaardige industriële goederen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988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eerste contouren van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07504" y="1045812"/>
            <a:ext cx="396044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Drie groepen landen</a:t>
            </a:r>
          </a:p>
          <a:p>
            <a:pPr marL="0" indent="0">
              <a:spcAft>
                <a:spcPts val="0"/>
              </a:spcAft>
              <a:buNone/>
            </a:pP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Verschuivingen in het wereldsysteem</a:t>
            </a:r>
            <a:endParaRPr lang="nl-NL" sz="28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nl-NL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1045812"/>
            <a:ext cx="3024336" cy="567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34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eerste contouren van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622301-BD15-4576-A1D3-0932F4482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10" y="1361710"/>
            <a:ext cx="7566380" cy="54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5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eerste contouren van het wereldsysteem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889CDC7-A7DE-416C-B6B7-BF94620FD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08" y="1348768"/>
            <a:ext cx="7542584" cy="551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8191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D95FA7D4C0694780586F578CF161F0" ma:contentTypeVersion="22" ma:contentTypeDescription="Een nieuw document maken." ma:contentTypeScope="" ma:versionID="644946e3353a07a3efc43c07c8e67cda">
  <xsd:schema xmlns:xsd="http://www.w3.org/2001/XMLSchema" xmlns:xs="http://www.w3.org/2001/XMLSchema" xmlns:p="http://schemas.microsoft.com/office/2006/metadata/properties" xmlns:ns3="d2b61a62-bc73-47bc-92a3-dcba2d2fee8e" xmlns:ns4="e212a513-b7e1-4757-b49c-d1963493af6f" targetNamespace="http://schemas.microsoft.com/office/2006/metadata/properties" ma:root="true" ma:fieldsID="07e44cbb74a73e8d65806561bd0ac38a" ns3:_="" ns4:_="">
    <xsd:import namespace="d2b61a62-bc73-47bc-92a3-dcba2d2fee8e"/>
    <xsd:import namespace="e212a513-b7e1-4757-b49c-d1963493af6f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4:SharedWithUsers" minOccurs="0"/>
                <xsd:element ref="ns4:SharedWithDetails" minOccurs="0"/>
                <xsd:element ref="ns4:SharingHintHash" minOccurs="0"/>
                <xsd:element ref="ns3:Self_Registration_Enable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61a62-bc73-47bc-92a3-dcba2d2fee8e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dexed="tru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2" nillable="true" ma:displayName="App Version" ma:internalName="AppVersion">
      <xsd:simpleType>
        <xsd:restriction base="dms:Text"/>
      </xsd:simpleType>
    </xsd:element>
    <xsd:element name="Teachers" ma:index="13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4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5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6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7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1" nillable="true" ma:displayName="Self_Registration_Enabled" ma:internalName="Self_Registration_Enabled">
      <xsd:simpleType>
        <xsd:restriction base="dms:Boolean"/>
      </xsd:simpleType>
    </xsd:element>
    <xsd:element name="MediaServiceMetadata" ma:index="2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4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2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2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12a513-b7e1-4757-b49c-d1963493af6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d2b61a62-bc73-47bc-92a3-dcba2d2fee8e" xsi:nil="true"/>
    <AppVersion xmlns="d2b61a62-bc73-47bc-92a3-dcba2d2fee8e" xsi:nil="true"/>
    <DefaultSectionNames xmlns="d2b61a62-bc73-47bc-92a3-dcba2d2fee8e" xsi:nil="true"/>
    <Owner xmlns="d2b61a62-bc73-47bc-92a3-dcba2d2fee8e">
      <UserInfo>
        <DisplayName/>
        <AccountId xsi:nil="true"/>
        <AccountType/>
      </UserInfo>
    </Owner>
    <Self_Registration_Enabled xmlns="d2b61a62-bc73-47bc-92a3-dcba2d2fee8e" xsi:nil="true"/>
    <FolderType xmlns="d2b61a62-bc73-47bc-92a3-dcba2d2fee8e" xsi:nil="true"/>
    <Students xmlns="d2b61a62-bc73-47bc-92a3-dcba2d2fee8e">
      <UserInfo>
        <DisplayName/>
        <AccountId xsi:nil="true"/>
        <AccountType/>
      </UserInfo>
    </Students>
    <Invited_Students xmlns="d2b61a62-bc73-47bc-92a3-dcba2d2fee8e" xsi:nil="true"/>
    <Teachers xmlns="d2b61a62-bc73-47bc-92a3-dcba2d2fee8e">
      <UserInfo>
        <DisplayName/>
        <AccountId xsi:nil="true"/>
        <AccountType/>
      </UserInfo>
    </Teachers>
    <Student_Groups xmlns="d2b61a62-bc73-47bc-92a3-dcba2d2fee8e">
      <UserInfo>
        <DisplayName/>
        <AccountId xsi:nil="true"/>
        <AccountType/>
      </UserInfo>
    </Student_Groups>
    <Invited_Teachers xmlns="d2b61a62-bc73-47bc-92a3-dcba2d2fee8e" xsi:nil="true"/>
  </documentManagement>
</p:properties>
</file>

<file path=customXml/itemProps1.xml><?xml version="1.0" encoding="utf-8"?>
<ds:datastoreItem xmlns:ds="http://schemas.openxmlformats.org/officeDocument/2006/customXml" ds:itemID="{0161B7B6-8334-4CD3-9033-087E07CC88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b61a62-bc73-47bc-92a3-dcba2d2fee8e"/>
    <ds:schemaRef ds:uri="e212a513-b7e1-4757-b49c-d1963493af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495E65-DC4E-4CE9-B472-3DF9035590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FFD125-8F4A-4D39-A3B9-97001E8E6A3C}">
  <ds:schemaRefs>
    <ds:schemaRef ds:uri="d2b61a62-bc73-47bc-92a3-dcba2d2fee8e"/>
    <ds:schemaRef ds:uri="http://purl.org/dc/dcmitype/"/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e212a513-b7e1-4757-b49c-d1963493af6f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2301</Words>
  <Application>Microsoft Office PowerPoint</Application>
  <PresentationFormat>Diavoorstelling (4:3)</PresentationFormat>
  <Paragraphs>315</Paragraphs>
  <Slides>45</Slides>
  <Notes>36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52" baseType="lpstr">
      <vt:lpstr>ＭＳ Ｐゴシック</vt:lpstr>
      <vt:lpstr>Arial</vt:lpstr>
      <vt:lpstr>Calibri</vt:lpstr>
      <vt:lpstr>Symbol</vt:lpstr>
      <vt:lpstr>Times New Roman</vt:lpstr>
      <vt:lpstr>Wingdings</vt:lpstr>
      <vt:lpstr>Kantoorthema</vt:lpstr>
      <vt:lpstr>PowerPoint-presentatie</vt:lpstr>
      <vt:lpstr>2. De wereld: een systeem van landen en relaties</vt:lpstr>
      <vt:lpstr>2. De wereld: een systeem van landen en relaties</vt:lpstr>
      <vt:lpstr>§2.1 De eerste contouren van het wereldsysteem</vt:lpstr>
      <vt:lpstr>§2.1 De eerste contouren van het wereldsysteem</vt:lpstr>
      <vt:lpstr>PowerPoint-presentatie</vt:lpstr>
      <vt:lpstr>§2.1 De eerste contouren van het wereldsysteem</vt:lpstr>
      <vt:lpstr>§2.1 De eerste contouren van het wereldsysteem</vt:lpstr>
      <vt:lpstr>§2.1 De eerste contouren van het wereldsysteem</vt:lpstr>
      <vt:lpstr>§2.1 De eerste contouren van het wereldsysteem</vt:lpstr>
      <vt:lpstr>§2.1 De eerste contouren van het wereldsysteem</vt:lpstr>
      <vt:lpstr>§2.1 De eerste contouren van het wereldsysteem</vt:lpstr>
      <vt:lpstr>§2.1 De eerste contouren van het wereldsysteem</vt:lpstr>
      <vt:lpstr>§2.1 De eerste contouren van het wereldsysteem</vt:lpstr>
      <vt:lpstr>§2.1 De eerste contouren van het wereldsysteem</vt:lpstr>
      <vt:lpstr>§2.1 De eerste contouren van het wereldsysteem</vt:lpstr>
      <vt:lpstr>§2.1 De eerste contouren van het wereldsysteem</vt:lpstr>
      <vt:lpstr>§2.1 De eerste contouren van het wereldsysteem</vt:lpstr>
      <vt:lpstr>§2.1 De eerste contouren van het wereldsysteem</vt:lpstr>
      <vt:lpstr>§2.1 De eerste contouren van het wereldsysteem</vt:lpstr>
      <vt:lpstr>§2.2 Verschuiving in het wereldsysteem</vt:lpstr>
      <vt:lpstr>§2.2 Verschuiving in het wereldsysteem</vt:lpstr>
      <vt:lpstr>§2.2 Verschuiving in het wereldsysteem</vt:lpstr>
      <vt:lpstr>§2.2 Verschuiving in het wereldsysteem</vt:lpstr>
      <vt:lpstr>§2.2 Verschuiving in het wereldsysteem</vt:lpstr>
      <vt:lpstr>§2.2 Verschuiving in het wereldsysteem</vt:lpstr>
      <vt:lpstr>§2.2 Verschuiving in het wereldsysteem</vt:lpstr>
      <vt:lpstr>§2.2 Verschuiving in het wereldsysteem</vt:lpstr>
      <vt:lpstr>PowerPoint-presentatie</vt:lpstr>
      <vt:lpstr>§2.2 Verschuiving in het wereldsysteem</vt:lpstr>
      <vt:lpstr>§2.2 Verschuiving in het wereldsysteem</vt:lpstr>
      <vt:lpstr>§2.3 Wereldwijde netwerken</vt:lpstr>
      <vt:lpstr>§2.3 Wereldwijde netwerken</vt:lpstr>
      <vt:lpstr>§2.3 Wereldwijde netwerken</vt:lpstr>
      <vt:lpstr>§2.3 Wereldwijde netwerken</vt:lpstr>
      <vt:lpstr>§2.3 Wereldwijde netwerken</vt:lpstr>
      <vt:lpstr>§2.3 Wereldwijde netwerken</vt:lpstr>
      <vt:lpstr>§2.4 Politieke en culturele globalisering</vt:lpstr>
      <vt:lpstr>§2.4 Politieke en culturele globalisering</vt:lpstr>
      <vt:lpstr>§2.4 Politieke en culturele globalisering</vt:lpstr>
      <vt:lpstr>§2.4 Politieke en culturele globalisering</vt:lpstr>
      <vt:lpstr>§2.4 Politieke en culturele globalisering</vt:lpstr>
      <vt:lpstr>§2.4 Politieke en culturele globalisering</vt:lpstr>
      <vt:lpstr>§2.4 Politieke en culturele globalisering</vt:lpstr>
      <vt:lpstr>§2.4 Politieke en culturele globalisering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2018-03-14T13:44:27Z</dcterms:created>
  <dcterms:modified xsi:type="dcterms:W3CDTF">2019-10-03T09:17:38Z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0x010100B0D95FA7D4C0694780586F578CF161F0</vt:lpwstr>
  </property>
</Properties>
</file>