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4" r:id="rId2"/>
  </p:sldMasterIdLst>
  <p:notesMasterIdLst>
    <p:notesMasterId r:id="rId50"/>
  </p:notesMasterIdLst>
  <p:sldIdLst>
    <p:sldId id="256" r:id="rId3"/>
    <p:sldId id="266" r:id="rId4"/>
    <p:sldId id="301" r:id="rId5"/>
    <p:sldId id="277" r:id="rId6"/>
    <p:sldId id="303" r:id="rId7"/>
    <p:sldId id="287" r:id="rId8"/>
    <p:sldId id="304" r:id="rId9"/>
    <p:sldId id="305" r:id="rId10"/>
    <p:sldId id="306" r:id="rId11"/>
    <p:sldId id="307" r:id="rId12"/>
    <p:sldId id="308" r:id="rId13"/>
    <p:sldId id="309" r:id="rId14"/>
    <p:sldId id="289" r:id="rId15"/>
    <p:sldId id="310" r:id="rId16"/>
    <p:sldId id="312" r:id="rId17"/>
    <p:sldId id="311" r:id="rId18"/>
    <p:sldId id="313"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339" r:id="rId45"/>
    <p:sldId id="340" r:id="rId46"/>
    <p:sldId id="341" r:id="rId47"/>
    <p:sldId id="342" r:id="rId48"/>
    <p:sldId id="343" r:id="rId4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05" autoAdjust="0"/>
    <p:restoredTop sz="96462" autoAdjust="0"/>
  </p:normalViewPr>
  <p:slideViewPr>
    <p:cSldViewPr>
      <p:cViewPr varScale="1">
        <p:scale>
          <a:sx n="114" d="100"/>
          <a:sy n="114" d="100"/>
        </p:scale>
        <p:origin x="1146"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98" d="100"/>
        <a:sy n="19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D00C8-0FAC-437B-9C52-F0E07C54B20D}" type="datetimeFigureOut">
              <a:rPr lang="nl-NL" smtClean="0"/>
              <a:t>12-2-2019</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BA5F-905E-4F1C-8876-4E8EA05D0A3E}" type="slidenum">
              <a:rPr lang="nl-NL" smtClean="0"/>
              <a:t>‹nr.›</a:t>
            </a:fld>
            <a:endParaRPr lang="nl-NL"/>
          </a:p>
        </p:txBody>
      </p:sp>
    </p:spTree>
    <p:extLst>
      <p:ext uri="{BB962C8B-B14F-4D97-AF65-F5344CB8AC3E}">
        <p14:creationId xmlns:p14="http://schemas.microsoft.com/office/powerpoint/2010/main" val="178191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Waterpleinen in Rotterdam.</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a:t>
            </a:fld>
            <a:endParaRPr lang="nl-NL"/>
          </a:p>
        </p:txBody>
      </p:sp>
    </p:spTree>
    <p:extLst>
      <p:ext uri="{BB962C8B-B14F-4D97-AF65-F5344CB8AC3E}">
        <p14:creationId xmlns:p14="http://schemas.microsoft.com/office/powerpoint/2010/main" val="364530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Roombeek lijkt tegenwoordig niet meer op het riviertje dat vroeger door de wijk Roombeek naar Hengelo stroomde.</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11</a:t>
            </a:fld>
            <a:endParaRPr lang="nl-NL"/>
          </a:p>
        </p:txBody>
      </p:sp>
    </p:spTree>
    <p:extLst>
      <p:ext uri="{BB962C8B-B14F-4D97-AF65-F5344CB8AC3E}">
        <p14:creationId xmlns:p14="http://schemas.microsoft.com/office/powerpoint/2010/main" val="4236001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Een wadi in een nieuwbouwwijk in Nijmegen(L). / Water maakt de stad ook aantrekkelijk om te wonen. (R).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12</a:t>
            </a:fld>
            <a:endParaRPr lang="nl-NL"/>
          </a:p>
        </p:txBody>
      </p:sp>
    </p:spTree>
    <p:extLst>
      <p:ext uri="{BB962C8B-B14F-4D97-AF65-F5344CB8AC3E}">
        <p14:creationId xmlns:p14="http://schemas.microsoft.com/office/powerpoint/2010/main" val="1240282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‘groene berging’ loopt vol met water.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13</a:t>
            </a:fld>
            <a:endParaRPr lang="nl-NL"/>
          </a:p>
        </p:txBody>
      </p:sp>
    </p:spTree>
    <p:extLst>
      <p:ext uri="{BB962C8B-B14F-4D97-AF65-F5344CB8AC3E}">
        <p14:creationId xmlns:p14="http://schemas.microsoft.com/office/powerpoint/2010/main" val="1178908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14</a:t>
            </a:fld>
            <a:endParaRPr lang="nl-NL"/>
          </a:p>
        </p:txBody>
      </p:sp>
    </p:spTree>
    <p:extLst>
      <p:ext uri="{BB962C8B-B14F-4D97-AF65-F5344CB8AC3E}">
        <p14:creationId xmlns:p14="http://schemas.microsoft.com/office/powerpoint/2010/main" val="2068910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15</a:t>
            </a:fld>
            <a:endParaRPr lang="nl-NL"/>
          </a:p>
        </p:txBody>
      </p:sp>
    </p:spTree>
    <p:extLst>
      <p:ext uri="{BB962C8B-B14F-4D97-AF65-F5344CB8AC3E}">
        <p14:creationId xmlns:p14="http://schemas.microsoft.com/office/powerpoint/2010/main" val="1536897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16</a:t>
            </a:fld>
            <a:endParaRPr lang="nl-NL"/>
          </a:p>
        </p:txBody>
      </p:sp>
    </p:spTree>
    <p:extLst>
      <p:ext uri="{BB962C8B-B14F-4D97-AF65-F5344CB8AC3E}">
        <p14:creationId xmlns:p14="http://schemas.microsoft.com/office/powerpoint/2010/main" val="2490026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Dijkring 14.</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17</a:t>
            </a:fld>
            <a:endParaRPr lang="nl-NL"/>
          </a:p>
        </p:txBody>
      </p:sp>
    </p:spTree>
    <p:extLst>
      <p:ext uri="{BB962C8B-B14F-4D97-AF65-F5344CB8AC3E}">
        <p14:creationId xmlns:p14="http://schemas.microsoft.com/office/powerpoint/2010/main" val="1744143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97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Benodigde tijd om de polders na een overstroming leeg te pompen.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078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relatieve zeespiegelstijging is de optelsom van de toename van de hoogte van het zeeniveau (absolute zeespiegelstijging) en de  bodemdaling.</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612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Waterpleinen in Rotterdam.</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a:t>
            </a:fld>
            <a:endParaRPr lang="nl-NL"/>
          </a:p>
        </p:txBody>
      </p:sp>
    </p:spTree>
    <p:extLst>
      <p:ext uri="{BB962C8B-B14F-4D97-AF65-F5344CB8AC3E}">
        <p14:creationId xmlns:p14="http://schemas.microsoft.com/office/powerpoint/2010/main" val="2865742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680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737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409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Overstromingsgevoelige gebieden in Nederland (L)./ Dijkringen en hun overstromingsrisico’s (R).</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958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782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dirty="0">
                <a:latin typeface="AvenirLTStd-Light"/>
              </a:rPr>
              <a:t>Een coupure (</a:t>
            </a:r>
            <a:r>
              <a:rPr lang="nl-NL" sz="1200" dirty="0" err="1">
                <a:latin typeface="AvenirLTStd-Light"/>
              </a:rPr>
              <a:t>dijkgat</a:t>
            </a:r>
            <a:r>
              <a:rPr lang="nl-NL" sz="1200" dirty="0">
                <a:latin typeface="AvenirLTStd-Light"/>
              </a:rPr>
              <a:t>) in de dijk in de gemeente Oldambt. Bij hoogwater werd deze vroeger afgesloten.</a:t>
            </a:r>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615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Kans × schade = risico.</a:t>
            </a:r>
          </a:p>
          <a:p>
            <a:r>
              <a:rPr lang="nl-NL" sz="1200" b="0" i="0" u="none" strike="noStrike" kern="1200" baseline="0" dirty="0">
                <a:solidFill>
                  <a:schemeClr val="tx1"/>
                </a:solidFill>
                <a:latin typeface="+mn-lt"/>
                <a:ea typeface="+mn-ea"/>
                <a:cs typeface="+mn-cs"/>
              </a:rPr>
              <a:t>Let op: de overstromingskans is dus iets anders dan het overstromingsrisico.</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85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608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Oorzaken van verdroging.</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817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51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Code Oranje in 2015.</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a:t>
            </a:fld>
            <a:endParaRPr lang="nl-NL"/>
          </a:p>
        </p:txBody>
      </p:sp>
    </p:spTree>
    <p:extLst>
      <p:ext uri="{BB962C8B-B14F-4D97-AF65-F5344CB8AC3E}">
        <p14:creationId xmlns:p14="http://schemas.microsoft.com/office/powerpoint/2010/main" val="2430474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Afbeelding: </a:t>
            </a:r>
            <a:r>
              <a:rPr lang="nl-NL" sz="1200" b="0" i="0" u="none" strike="noStrike" kern="1200" baseline="0">
                <a:solidFill>
                  <a:schemeClr val="tx1"/>
                </a:solidFill>
                <a:latin typeface="+mn-lt"/>
                <a:ea typeface="+mn-ea"/>
                <a:cs typeface="+mn-cs"/>
              </a:rPr>
              <a:t>Zout kwelwater zorgt voor verzilting in diepe polders.</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449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Waterbeheer in de Koopmanspolder.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32</a:t>
            </a:fld>
            <a:endParaRPr lang="nl-NL"/>
          </a:p>
        </p:txBody>
      </p:sp>
    </p:spTree>
    <p:extLst>
      <p:ext uri="{BB962C8B-B14F-4D97-AF65-F5344CB8AC3E}">
        <p14:creationId xmlns:p14="http://schemas.microsoft.com/office/powerpoint/2010/main" val="493662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33</a:t>
            </a:fld>
            <a:endParaRPr lang="nl-NL"/>
          </a:p>
        </p:txBody>
      </p:sp>
    </p:spTree>
    <p:extLst>
      <p:ext uri="{BB962C8B-B14F-4D97-AF65-F5344CB8AC3E}">
        <p14:creationId xmlns:p14="http://schemas.microsoft.com/office/powerpoint/2010/main" val="58317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Drinkwaterproductie in Nederland.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34</a:t>
            </a:fld>
            <a:endParaRPr lang="nl-NL"/>
          </a:p>
        </p:txBody>
      </p:sp>
    </p:spTree>
    <p:extLst>
      <p:ext uri="{BB962C8B-B14F-4D97-AF65-F5344CB8AC3E}">
        <p14:creationId xmlns:p14="http://schemas.microsoft.com/office/powerpoint/2010/main" val="3860583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Koelwater wordt eerst in een koeltoren afgekoeld voordat het water weer in de rivier komt.</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35</a:t>
            </a:fld>
            <a:endParaRPr lang="nl-NL"/>
          </a:p>
        </p:txBody>
      </p:sp>
    </p:spTree>
    <p:extLst>
      <p:ext uri="{BB962C8B-B14F-4D97-AF65-F5344CB8AC3E}">
        <p14:creationId xmlns:p14="http://schemas.microsoft.com/office/powerpoint/2010/main" val="843342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36</a:t>
            </a:fld>
            <a:endParaRPr lang="nl-NL"/>
          </a:p>
        </p:txBody>
      </p:sp>
    </p:spTree>
    <p:extLst>
      <p:ext uri="{BB962C8B-B14F-4D97-AF65-F5344CB8AC3E}">
        <p14:creationId xmlns:p14="http://schemas.microsoft.com/office/powerpoint/2010/main" val="1147487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Wateropslag voor drogere tijden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37</a:t>
            </a:fld>
            <a:endParaRPr lang="nl-NL"/>
          </a:p>
        </p:txBody>
      </p:sp>
    </p:spTree>
    <p:extLst>
      <p:ext uri="{BB962C8B-B14F-4D97-AF65-F5344CB8AC3E}">
        <p14:creationId xmlns:p14="http://schemas.microsoft.com/office/powerpoint/2010/main" val="3082642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Zoetwaterverdeling over het hoofdwatersysteem.</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38</a:t>
            </a:fld>
            <a:endParaRPr lang="nl-NL"/>
          </a:p>
        </p:txBody>
      </p:sp>
    </p:spTree>
    <p:extLst>
      <p:ext uri="{BB962C8B-B14F-4D97-AF65-F5344CB8AC3E}">
        <p14:creationId xmlns:p14="http://schemas.microsoft.com/office/powerpoint/2010/main" val="4175989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39</a:t>
            </a:fld>
            <a:endParaRPr lang="nl-NL"/>
          </a:p>
        </p:txBody>
      </p:sp>
    </p:spTree>
    <p:extLst>
      <p:ext uri="{BB962C8B-B14F-4D97-AF65-F5344CB8AC3E}">
        <p14:creationId xmlns:p14="http://schemas.microsoft.com/office/powerpoint/2010/main" val="1217325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40</a:t>
            </a:fld>
            <a:endParaRPr lang="nl-NL"/>
          </a:p>
        </p:txBody>
      </p:sp>
    </p:spTree>
    <p:extLst>
      <p:ext uri="{BB962C8B-B14F-4D97-AF65-F5344CB8AC3E}">
        <p14:creationId xmlns:p14="http://schemas.microsoft.com/office/powerpoint/2010/main" val="1238705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189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41</a:t>
            </a:fld>
            <a:endParaRPr lang="nl-NL"/>
          </a:p>
        </p:txBody>
      </p:sp>
    </p:spTree>
    <p:extLst>
      <p:ext uri="{BB962C8B-B14F-4D97-AF65-F5344CB8AC3E}">
        <p14:creationId xmlns:p14="http://schemas.microsoft.com/office/powerpoint/2010/main" val="2570969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42</a:t>
            </a:fld>
            <a:endParaRPr lang="nl-NL"/>
          </a:p>
        </p:txBody>
      </p:sp>
    </p:spTree>
    <p:extLst>
      <p:ext uri="{BB962C8B-B14F-4D97-AF65-F5344CB8AC3E}">
        <p14:creationId xmlns:p14="http://schemas.microsoft.com/office/powerpoint/2010/main" val="22920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Gevolgen van de verzilting voor het watersysteem.</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43</a:t>
            </a:fld>
            <a:endParaRPr lang="nl-NL"/>
          </a:p>
        </p:txBody>
      </p:sp>
    </p:spTree>
    <p:extLst>
      <p:ext uri="{BB962C8B-B14F-4D97-AF65-F5344CB8AC3E}">
        <p14:creationId xmlns:p14="http://schemas.microsoft.com/office/powerpoint/2010/main" val="1354884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Gevolgen van de verzilting voor het watersysteem.</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44</a:t>
            </a:fld>
            <a:endParaRPr lang="nl-NL"/>
          </a:p>
        </p:txBody>
      </p:sp>
    </p:spTree>
    <p:extLst>
      <p:ext uri="{BB962C8B-B14F-4D97-AF65-F5344CB8AC3E}">
        <p14:creationId xmlns:p14="http://schemas.microsoft.com/office/powerpoint/2010/main" val="15545180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Bestrijding stormvloeden en verzilting door kustlijnverkorting.</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45</a:t>
            </a:fld>
            <a:endParaRPr lang="nl-NL"/>
          </a:p>
        </p:txBody>
      </p:sp>
    </p:spTree>
    <p:extLst>
      <p:ext uri="{BB962C8B-B14F-4D97-AF65-F5344CB8AC3E}">
        <p14:creationId xmlns:p14="http://schemas.microsoft.com/office/powerpoint/2010/main" val="3190300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Dijkdoorbraak bij Wilnis.</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46</a:t>
            </a:fld>
            <a:endParaRPr lang="nl-NL"/>
          </a:p>
        </p:txBody>
      </p:sp>
    </p:spTree>
    <p:extLst>
      <p:ext uri="{BB962C8B-B14F-4D97-AF65-F5344CB8AC3E}">
        <p14:creationId xmlns:p14="http://schemas.microsoft.com/office/powerpoint/2010/main" val="600000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Beregening van een veendijk</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47</a:t>
            </a:fld>
            <a:endParaRPr lang="nl-NL"/>
          </a:p>
        </p:txBody>
      </p:sp>
    </p:spTree>
    <p:extLst>
      <p:ext uri="{BB962C8B-B14F-4D97-AF65-F5344CB8AC3E}">
        <p14:creationId xmlns:p14="http://schemas.microsoft.com/office/powerpoint/2010/main" val="254837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6</a:t>
            </a:fld>
            <a:endParaRPr lang="nl-NL"/>
          </a:p>
        </p:txBody>
      </p:sp>
    </p:spTree>
    <p:extLst>
      <p:ext uri="{BB962C8B-B14F-4D97-AF65-F5344CB8AC3E}">
        <p14:creationId xmlns:p14="http://schemas.microsoft.com/office/powerpoint/2010/main" val="191693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Ondergelopen tunnels lijken na heftige regenbuien een steeds normaler verschijnsel.</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7</a:t>
            </a:fld>
            <a:endParaRPr lang="nl-NL"/>
          </a:p>
        </p:txBody>
      </p:sp>
    </p:spTree>
    <p:extLst>
      <p:ext uri="{BB962C8B-B14F-4D97-AF65-F5344CB8AC3E}">
        <p14:creationId xmlns:p14="http://schemas.microsoft.com/office/powerpoint/2010/main" val="2840289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Bij hevige regenval kan een gemengd rioleringsstelsel overbelast raken en overstromen, waardoor de omgeving wordt vervuild door regenwater en huishoudelijk afvalwater(B)./Deze speeltuin in Renkum dient ook als waterberging tijdens en na heftige regenbuien (O).</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8</a:t>
            </a:fld>
            <a:endParaRPr lang="nl-NL"/>
          </a:p>
        </p:txBody>
      </p:sp>
    </p:spTree>
    <p:extLst>
      <p:ext uri="{BB962C8B-B14F-4D97-AF65-F5344CB8AC3E}">
        <p14:creationId xmlns:p14="http://schemas.microsoft.com/office/powerpoint/2010/main" val="503814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Drietrapsstrategie: vasthouden, bergen en afvoeren.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9</a:t>
            </a:fld>
            <a:endParaRPr lang="nl-NL"/>
          </a:p>
        </p:txBody>
      </p:sp>
    </p:spTree>
    <p:extLst>
      <p:ext uri="{BB962C8B-B14F-4D97-AF65-F5344CB8AC3E}">
        <p14:creationId xmlns:p14="http://schemas.microsoft.com/office/powerpoint/2010/main" val="4014703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Doordat deze parkeerplaats niet is geasfalteerd maar verhard met open stenen, kan het water beter worden vastgehouden (L). Door een rij tegels te verwijderen langs de gevel aan de straatkant en een tuintje aan te leggen, kan het van de gevel afstromende regenwater in de grond infiltreren(R).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10</a:t>
            </a:fld>
            <a:endParaRPr lang="nl-NL"/>
          </a:p>
        </p:txBody>
      </p:sp>
    </p:spTree>
    <p:extLst>
      <p:ext uri="{BB962C8B-B14F-4D97-AF65-F5344CB8AC3E}">
        <p14:creationId xmlns:p14="http://schemas.microsoft.com/office/powerpoint/2010/main" val="3090977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12-2-2019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3965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12-2-2019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4546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12-2-2019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7429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26FAEB-EEDC-4376-806C-7A04BAA2332B}" type="slidenum">
              <a:rPr lang="en-US" altLang="nl-NL">
                <a:solidFill>
                  <a:srgbClr val="000000"/>
                </a:solidFill>
              </a:rPr>
              <a:pPr/>
              <a:t>‹nr.›</a:t>
            </a:fld>
            <a:endParaRPr lang="en-US" altLang="nl-NL">
              <a:solidFill>
                <a:srgbClr val="000000"/>
              </a:solidFill>
            </a:endParaRPr>
          </a:p>
        </p:txBody>
      </p:sp>
    </p:spTree>
    <p:extLst>
      <p:ext uri="{BB962C8B-B14F-4D97-AF65-F5344CB8AC3E}">
        <p14:creationId xmlns:p14="http://schemas.microsoft.com/office/powerpoint/2010/main" val="1548873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12-2-2019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86962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12-2-2019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48093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12-2-2019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19888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B1D60EE-7FC9-489C-9A72-8C3774490951}" type="datetimeFigureOut">
              <a:rPr lang="nl-NL" smtClean="0"/>
              <a:t>12-2-2019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72350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B1D60EE-7FC9-489C-9A72-8C3774490951}" type="datetimeFigureOut">
              <a:rPr lang="nl-NL" smtClean="0"/>
              <a:t>12-2-2019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6508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B1D60EE-7FC9-489C-9A72-8C3774490951}" type="datetimeFigureOut">
              <a:rPr lang="nl-NL" smtClean="0"/>
              <a:t>12-2-2019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2619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12-2-2019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39535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12-2-2019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8778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D60EE-7FC9-489C-9A72-8C3774490951}" type="datetimeFigureOut">
              <a:rPr lang="nl-NL" smtClean="0"/>
              <a:t>12-2-2019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802E1-E70E-468C-82E9-EE50A80FF561}" type="slidenum">
              <a:rPr lang="nl-NL" smtClean="0"/>
              <a:t>‹nr.›</a:t>
            </a:fld>
            <a:endParaRPr lang="nl-NL"/>
          </a:p>
        </p:txBody>
      </p:sp>
    </p:spTree>
    <p:extLst>
      <p:ext uri="{BB962C8B-B14F-4D97-AF65-F5344CB8AC3E}">
        <p14:creationId xmlns:p14="http://schemas.microsoft.com/office/powerpoint/2010/main" val="4183312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 charset="0"/>
                <a:ea typeface="ＭＳ Ｐゴシック" pitchFamily="1"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 charset="0"/>
                <a:ea typeface="ＭＳ Ｐゴシック" pitchFamily="1"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5D376ECA-0E6F-46B7-BCE9-CB89F09907F8}" type="slidenum">
              <a:rPr lang="en-US" altLang="nl-NL">
                <a:solidFill>
                  <a:srgbClr val="000000"/>
                </a:solidFill>
              </a:rPr>
              <a:pPr eaLnBrk="0" fontAlgn="base" hangingPunct="0">
                <a:spcBef>
                  <a:spcPct val="0"/>
                </a:spcBef>
                <a:spcAft>
                  <a:spcPct val="0"/>
                </a:spcAft>
              </a:pPr>
              <a:t>‹nr.›</a:t>
            </a:fld>
            <a:endParaRPr lang="en-US" altLang="nl-NL">
              <a:solidFill>
                <a:srgbClr val="000000"/>
              </a:solidFill>
            </a:endParaRPr>
          </a:p>
        </p:txBody>
      </p:sp>
    </p:spTree>
    <p:extLst>
      <p:ext uri="{BB962C8B-B14F-4D97-AF65-F5344CB8AC3E}">
        <p14:creationId xmlns:p14="http://schemas.microsoft.com/office/powerpoint/2010/main" val="3274025181"/>
      </p:ext>
    </p:extLst>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57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Leven met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04448" cy="5777999"/>
          </a:xfrm>
        </p:spPr>
        <p:txBody>
          <a:bodyPr lIns="360000" tIns="46800" bIns="46800"/>
          <a:lstStyle/>
          <a:p>
            <a:pPr marL="361950" indent="-36195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Drietrapsstrategie: vasthouden (1)</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Vasthouden wil zeggen dat het water blijft op de plaats waar het valt. De neerslag wordt opgeslagen in het oppervlaktewater en in de bodem.</a:t>
            </a:r>
          </a:p>
        </p:txBody>
      </p:sp>
      <p:pic>
        <p:nvPicPr>
          <p:cNvPr id="3" name="Afbeelding 2">
            <a:extLst>
              <a:ext uri="{FF2B5EF4-FFF2-40B4-BE49-F238E27FC236}">
                <a16:creationId xmlns:a16="http://schemas.microsoft.com/office/drawing/2014/main" id="{5460C32B-C44B-4BB7-9C75-ECB21F408F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72" y="3707671"/>
            <a:ext cx="4139952" cy="2770492"/>
          </a:xfrm>
          <a:prstGeom prst="rect">
            <a:avLst/>
          </a:prstGeom>
        </p:spPr>
      </p:pic>
      <p:pic>
        <p:nvPicPr>
          <p:cNvPr id="6" name="Afbeelding 5">
            <a:extLst>
              <a:ext uri="{FF2B5EF4-FFF2-40B4-BE49-F238E27FC236}">
                <a16:creationId xmlns:a16="http://schemas.microsoft.com/office/drawing/2014/main" id="{817FDE27-305C-4725-94F9-1F089488C1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2718274"/>
            <a:ext cx="2808312" cy="3759889"/>
          </a:xfrm>
          <a:prstGeom prst="rect">
            <a:avLst/>
          </a:prstGeom>
        </p:spPr>
      </p:pic>
    </p:spTree>
    <p:extLst>
      <p:ext uri="{BB962C8B-B14F-4D97-AF65-F5344CB8AC3E}">
        <p14:creationId xmlns:p14="http://schemas.microsoft.com/office/powerpoint/2010/main" val="916151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Leven met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820472" cy="2132975"/>
          </a:xfrm>
        </p:spPr>
        <p:txBody>
          <a:bodyPr lIns="360000" tIns="46800" bIns="46800"/>
          <a:lstStyle/>
          <a:p>
            <a:pPr marL="361950" indent="-36195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Drietrapsstrategie: vasthouden (1)</a:t>
            </a:r>
          </a:p>
          <a:p>
            <a:pPr>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Vaak combineert men waterbeheer met andere functies.</a:t>
            </a:r>
          </a:p>
          <a:p>
            <a:pPr>
              <a:spcAft>
                <a:spcPts val="0"/>
              </a:spcAft>
              <a:buFont typeface="Wingdings" panose="05000000000000000000" pitchFamily="2" charset="2"/>
              <a:buChar char="§"/>
            </a:pPr>
            <a:r>
              <a:rPr lang="nl-NL" sz="2400" dirty="0">
                <a:latin typeface="Calibri" panose="020F0502020204030204" pitchFamily="34" charset="0"/>
                <a:cs typeface="Calibri" panose="020F0502020204030204" pitchFamily="34" charset="0"/>
              </a:rPr>
              <a:t>De Roombeek in Enschede stroomde ooit via de tegenwoordige wijk Roombeek naar Hengelo. Door industriële ontwikkelingen verdween de beek uit de stad.</a:t>
            </a:r>
          </a:p>
          <a:p>
            <a:pPr marL="360363" indent="-360363">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
        <p:nvSpPr>
          <p:cNvPr id="5" name="Tijdelijke aanduiding voor inhoud 1">
            <a:extLst>
              <a:ext uri="{FF2B5EF4-FFF2-40B4-BE49-F238E27FC236}">
                <a16:creationId xmlns:a16="http://schemas.microsoft.com/office/drawing/2014/main" id="{8CBA49AE-2B54-44A6-AF69-081F21483F8F}"/>
              </a:ext>
            </a:extLst>
          </p:cNvPr>
          <p:cNvSpPr txBox="1">
            <a:spLocks/>
          </p:cNvSpPr>
          <p:nvPr/>
        </p:nvSpPr>
        <p:spPr bwMode="auto">
          <a:xfrm>
            <a:off x="0" y="3212976"/>
            <a:ext cx="4355976" cy="335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tabLst>
                <a:tab pos="361950" algn="l"/>
              </a:tabLst>
            </a:pPr>
            <a:r>
              <a:rPr lang="nl-NL" sz="2400" kern="0" dirty="0">
                <a:latin typeface="Calibri" panose="020F0502020204030204" pitchFamily="34" charset="0"/>
                <a:ea typeface="Times New Roman" panose="02020603050405020304" pitchFamily="18" charset="0"/>
                <a:cs typeface="Calibri" panose="020F0502020204030204" pitchFamily="34" charset="0"/>
              </a:rPr>
              <a:t>	Bij de herbouw van de wijk, 	na een grote vuurwerkramp 	in 2000, heeft het 	waterschap de beek weer 	aangelegd door de wijk. 	Maar wel zo dat de beek 	past bij de stedelijke 	uitstraling van de wijk.</a:t>
            </a:r>
          </a:p>
          <a:p>
            <a:pPr>
              <a:spcAft>
                <a:spcPts val="0"/>
              </a:spcAft>
              <a:buFont typeface="Wingdings" panose="05000000000000000000" pitchFamily="2" charset="2"/>
              <a:buChar char="§"/>
              <a:tabLst>
                <a:tab pos="361950" algn="l"/>
              </a:tabLst>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DFB5A16A-850A-466F-92BE-6ED3AD2FFC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429000"/>
            <a:ext cx="4572000" cy="3048000"/>
          </a:xfrm>
          <a:prstGeom prst="rect">
            <a:avLst/>
          </a:prstGeom>
        </p:spPr>
      </p:pic>
    </p:spTree>
    <p:extLst>
      <p:ext uri="{BB962C8B-B14F-4D97-AF65-F5344CB8AC3E}">
        <p14:creationId xmlns:p14="http://schemas.microsoft.com/office/powerpoint/2010/main" val="672836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Leven met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748464" cy="5777999"/>
          </a:xfrm>
        </p:spPr>
        <p:txBody>
          <a:bodyPr lIns="360000" tIns="46800" bIns="46800"/>
          <a:lstStyle/>
          <a:p>
            <a:pPr marL="361950" indent="-36195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Drietrapsstrategie: vasthouden (1)</a:t>
            </a:r>
          </a:p>
          <a:p>
            <a:pPr marL="703263">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In veel nieuwbouwwijken wordt het regenwater van daken en goten naar zogenaamde wadi’s (brede greppels of laag liggende grasveldjes) of straten met doorlatende (poreuze) stenen geleid, waarna het langzaam de grond in zakt.</a:t>
            </a:r>
          </a:p>
        </p:txBody>
      </p:sp>
      <p:pic>
        <p:nvPicPr>
          <p:cNvPr id="3" name="Afbeelding 2">
            <a:extLst>
              <a:ext uri="{FF2B5EF4-FFF2-40B4-BE49-F238E27FC236}">
                <a16:creationId xmlns:a16="http://schemas.microsoft.com/office/drawing/2014/main" id="{27A27BD2-5219-4417-B3E3-93FDBC8DEE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251" y="3756272"/>
            <a:ext cx="4284348" cy="2850912"/>
          </a:xfrm>
          <a:prstGeom prst="rect">
            <a:avLst/>
          </a:prstGeom>
        </p:spPr>
      </p:pic>
      <p:pic>
        <p:nvPicPr>
          <p:cNvPr id="6" name="Afbeelding 5">
            <a:extLst>
              <a:ext uri="{FF2B5EF4-FFF2-40B4-BE49-F238E27FC236}">
                <a16:creationId xmlns:a16="http://schemas.microsoft.com/office/drawing/2014/main" id="{E9316EC5-E32F-49F2-9ECB-563C2B3DCA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4850" y="3297327"/>
            <a:ext cx="2648697" cy="3322200"/>
          </a:xfrm>
          <a:prstGeom prst="rect">
            <a:avLst/>
          </a:prstGeom>
        </p:spPr>
      </p:pic>
    </p:spTree>
    <p:extLst>
      <p:ext uri="{BB962C8B-B14F-4D97-AF65-F5344CB8AC3E}">
        <p14:creationId xmlns:p14="http://schemas.microsoft.com/office/powerpoint/2010/main" val="2761797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Leven met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892480" cy="5777999"/>
          </a:xfrm>
        </p:spPr>
        <p:txBody>
          <a:bodyPr lIns="360000" tIns="46800" bIns="46800"/>
          <a:lstStyle/>
          <a:p>
            <a:pPr marL="0" indent="0">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Drietrapsstrategie: bergen (2) </a:t>
            </a:r>
          </a:p>
          <a:p>
            <a:pPr marL="361950" indent="-361950">
              <a:spcAft>
                <a:spcPts val="100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Stap 2 is bergen. Als het water niet voldoende ter plaatse kan worden vastgehouden, moet het worden opgeborgen in plassen, meren of kanalen. Een bijzonder retentiegebied is een ‘groene berging’ (groen vanwege het gras dat erin groeit wanneer het bassin niet gebruikt wordt voor wateropvang). Zo’n bergingsgebied is speciaal ingericht om overtollig water op te vangen.</a:t>
            </a:r>
          </a:p>
          <a:p>
            <a:pPr marL="361950" indent="-36195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A6AB1CC4-4F2A-43AB-96B2-BB6BDDD70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4154648"/>
            <a:ext cx="4752528" cy="2703352"/>
          </a:xfrm>
          <a:prstGeom prst="rect">
            <a:avLst/>
          </a:prstGeom>
        </p:spPr>
      </p:pic>
    </p:spTree>
    <p:extLst>
      <p:ext uri="{BB962C8B-B14F-4D97-AF65-F5344CB8AC3E}">
        <p14:creationId xmlns:p14="http://schemas.microsoft.com/office/powerpoint/2010/main" val="4186634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Leven met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748464" cy="5777999"/>
          </a:xfrm>
        </p:spPr>
        <p:txBody>
          <a:bodyPr lIns="360000" tIns="46800" bIns="46800"/>
          <a:lstStyle/>
          <a:p>
            <a:pPr marL="0" indent="0">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Drietrapsstrategie: afvoeren (3)</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Bij een lange periode met veel neerslag raakt de bodem verzadigd en stromen de bergingsgebieden over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a:t>
            </a:r>
            <a:br>
              <a:rPr lang="nl-NL" sz="2400" dirty="0">
                <a:latin typeface="Calibri" panose="020F0502020204030204" pitchFamily="34" charset="0"/>
                <a:ea typeface="Times New Roman" panose="02020603050405020304" pitchFamily="18" charset="0"/>
                <a:cs typeface="Calibri" panose="020F0502020204030204" pitchFamily="34" charset="0"/>
              </a:rPr>
            </a:br>
            <a:r>
              <a:rPr lang="nl-NL" sz="2400" dirty="0">
                <a:latin typeface="Calibri" panose="020F0502020204030204" pitchFamily="34" charset="0"/>
                <a:ea typeface="Times New Roman" panose="02020603050405020304" pitchFamily="18" charset="0"/>
                <a:cs typeface="Calibri" panose="020F0502020204030204" pitchFamily="34" charset="0"/>
              </a:rPr>
              <a:t>het teveel aan water mag worden afgevoerd. </a:t>
            </a:r>
          </a:p>
          <a:p>
            <a:pPr marL="361950" indent="-361950">
              <a:spcAft>
                <a:spcPts val="0"/>
              </a:spcAft>
              <a:buNone/>
              <a:tabLst>
                <a:tab pos="452438" algn="l"/>
              </a:tabLst>
            </a:pPr>
            <a:r>
              <a:rPr lang="nl-NL" sz="2400" dirty="0">
                <a:latin typeface="Calibri" panose="020F0502020204030204" pitchFamily="34" charset="0"/>
                <a:ea typeface="Times New Roman" panose="02020603050405020304" pitchFamily="18" charset="0"/>
                <a:cs typeface="Calibri" panose="020F0502020204030204" pitchFamily="34" charset="0"/>
              </a:rPr>
              <a:t>	Afvoeren wil zeggen: het water wordt naar een ander gebied gebracht. Via rivieren en kanalen wordt zoveel mogelijk water op zee geloosd. Als niet al het overtollige water kan worden afgevoerd, is er sprake van wateroverlast.</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2304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Leven met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748464" cy="5777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Watertoets</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Watertoets: bij nieuwe besluiten op het gebied van de ruimtelijke ordening (bijv. bouw van een woonwijk/ nieuw industrieterrein) wordt duidelijk beschreven wat de gevolgen van die bouw zijn voor de veiligheid, de wateroverlast, de waterkwaliteit en de verdroging.</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Bij het maken van gemeentelijke bestemmingsplannen of de uitvoering van een bouwproject moeten altijd de waterschappen worden betrokken. </a:t>
            </a:r>
          </a:p>
          <a:p>
            <a:pPr marL="361950" indent="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Een waterschap regelt waterhuishouding en is verantwoordelijk voor het beheer, de bescherming en het onderhoud van dijken en duinen. Het waterschap zorgt ook voor de beheersing van het grondwaterpeil en voor de waterkwaliteit.</a:t>
            </a: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57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Leven met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460432" cy="5777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Watertoets</a:t>
            </a:r>
          </a:p>
          <a:p>
            <a:pPr marL="361950" indent="-361950">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In de beschrijving van de bouwplannen een aparte paragraaf over het water opgenomen worden. </a:t>
            </a:r>
          </a:p>
          <a:p>
            <a:pPr marL="361950" indent="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Er zijn twee belangrijke criteria:</a:t>
            </a:r>
          </a:p>
          <a:p>
            <a:pPr marL="361950" indent="-361950">
              <a:spcAft>
                <a:spcPts val="0"/>
              </a:spcAft>
              <a:buFont typeface="+mj-lt"/>
              <a:buAutoNum type="arabicPeriod"/>
            </a:pPr>
            <a:r>
              <a:rPr lang="nl-NL" sz="2400" dirty="0">
                <a:latin typeface="Calibri" panose="020F0502020204030204" pitchFamily="34" charset="0"/>
                <a:ea typeface="Times New Roman" panose="02020603050405020304" pitchFamily="18" charset="0"/>
                <a:cs typeface="Calibri" panose="020F0502020204030204" pitchFamily="34" charset="0"/>
              </a:rPr>
              <a:t>Er mag geen gebouw worden neergezet op een plaats die nodig is voor de uitvoering van de drietrapsstrategie. Hetzelfde geldt voor de aanleg van wegen of andere infrastructuur.</a:t>
            </a:r>
          </a:p>
          <a:p>
            <a:pPr marL="361950" indent="-361950">
              <a:spcAft>
                <a:spcPts val="0"/>
              </a:spcAft>
              <a:buFont typeface="+mj-lt"/>
              <a:buAutoNum type="arabicPeriod"/>
            </a:pPr>
            <a:r>
              <a:rPr lang="nl-NL" sz="2400" dirty="0">
                <a:latin typeface="Calibri" panose="020F0502020204030204" pitchFamily="34" charset="0"/>
                <a:ea typeface="Times New Roman" panose="02020603050405020304" pitchFamily="18" charset="0"/>
                <a:cs typeface="Calibri" panose="020F0502020204030204" pitchFamily="34" charset="0"/>
              </a:rPr>
              <a:t>Waterproblemen mogen nooit worden afgewenteld in ruimte of in tijd. Dus geen waterproblemen veroorzaken bij de buren en het </a:t>
            </a:r>
            <a:r>
              <a:rPr lang="nl-NL" sz="2400">
                <a:latin typeface="Calibri" panose="020F0502020204030204" pitchFamily="34" charset="0"/>
                <a:ea typeface="Times New Roman" panose="02020603050405020304" pitchFamily="18" charset="0"/>
                <a:cs typeface="Calibri" panose="020F0502020204030204" pitchFamily="34" charset="0"/>
              </a:rPr>
              <a:t>waterprobleem nu oplossen</a:t>
            </a:r>
            <a:r>
              <a:rPr lang="nl-NL" sz="2400" dirty="0">
                <a:latin typeface="Calibri" panose="020F0502020204030204" pitchFamily="34" charset="0"/>
                <a:ea typeface="Times New Roman" panose="02020603050405020304" pitchFamily="18" charset="0"/>
                <a:cs typeface="Calibri" panose="020F0502020204030204" pitchFamily="34" charset="0"/>
              </a:rPr>
              <a:t>; </a:t>
            </a:r>
            <a:r>
              <a:rPr lang="nl-NL" sz="2400">
                <a:latin typeface="Calibri" panose="020F0502020204030204" pitchFamily="34" charset="0"/>
                <a:ea typeface="Times New Roman" panose="02020603050405020304" pitchFamily="18" charset="0"/>
                <a:cs typeface="Calibri" panose="020F0502020204030204" pitchFamily="34" charset="0"/>
              </a:rPr>
              <a:t>niet later. </a:t>
            </a: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981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Deelvraag</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Welke adviezen heeft de Tweede Deltacommissie aan de regering uitgebracht en waarom? </a:t>
            </a: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4D71CDBF-1F32-4E14-8B4F-4C49F2A35D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1884" y="3021345"/>
            <a:ext cx="6660232" cy="3431991"/>
          </a:xfrm>
          <a:prstGeom prst="rect">
            <a:avLst/>
          </a:prstGeom>
        </p:spPr>
      </p:pic>
    </p:spTree>
    <p:extLst>
      <p:ext uri="{BB962C8B-B14F-4D97-AF65-F5344CB8AC3E}">
        <p14:creationId xmlns:p14="http://schemas.microsoft.com/office/powerpoint/2010/main" val="2975932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76456" cy="5777999"/>
          </a:xfrm>
        </p:spPr>
        <p:txBody>
          <a:bodyPr lIns="360000" tIns="46800" bIns="46800"/>
          <a:lstStyle/>
          <a:p>
            <a:pPr marL="361950" indent="-36195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Het water stijgt!</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Tijdens de laatste ijstijd stond de Noordzee droog. Door temperatuurstijging smolt het landijs en steeg de zeespiegel 120 tot 140 meter.</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Het KNMI heeft op basis van het rapport van het IPCC (het klimaatpanel van de Verenigde Naties) vier klimaatscenario’s voor Nederland gemaakt.</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cs typeface="Calibri" panose="020F0502020204030204" pitchFamily="34" charset="0"/>
              </a:rPr>
              <a:t>De verschillen in de scenario’s:</a:t>
            </a:r>
          </a:p>
          <a:p>
            <a:pPr>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de mate van temperatuurstijging waarmee gerekend wordt;</a:t>
            </a:r>
          </a:p>
          <a:p>
            <a:pPr>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wel of geen verandering in de overheersende windrichting.</a:t>
            </a:r>
          </a:p>
          <a:p>
            <a:pPr marL="361950" indent="-361950">
              <a:spcAft>
                <a:spcPts val="0"/>
              </a:spcAft>
              <a:buNone/>
            </a:pPr>
            <a:r>
              <a:rPr lang="nl-NL" sz="2400" dirty="0">
                <a:latin typeface="Calibri" panose="020F0502020204030204" pitchFamily="34" charset="0"/>
                <a:cs typeface="Calibri" panose="020F0502020204030204" pitchFamily="34" charset="0"/>
              </a:rPr>
              <a:t>	In alle vier scenario’s verwacht men dat het tempo van de zeespiegelstijging toeneemt en dat de zeespiegel ook na het jaar 2100 blijft stijgen.</a:t>
            </a:r>
          </a:p>
          <a:p>
            <a:pPr marL="361950" indent="-36195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310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4139952" cy="5777999"/>
          </a:xfrm>
        </p:spPr>
        <p:txBody>
          <a:bodyPr lIns="360000" tIns="46800" bIns="46800"/>
          <a:lstStyle/>
          <a:p>
            <a:pPr marL="361950" indent="-36195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Het water stijgt!</a:t>
            </a:r>
          </a:p>
          <a:p>
            <a:pPr>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grootste bijdrage van de zeespiegelstijging komt van het uitzetten van het warmere oceaanwater. </a:t>
            </a:r>
            <a:br>
              <a:rPr lang="nl-NL" sz="2400" dirty="0">
                <a:latin typeface="Calibri" panose="020F0502020204030204" pitchFamily="34" charset="0"/>
                <a:ea typeface="Times New Roman" panose="02020603050405020304" pitchFamily="18" charset="0"/>
                <a:cs typeface="Calibri" panose="020F0502020204030204" pitchFamily="34" charset="0"/>
              </a:rPr>
            </a:b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000" indent="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Het afsmelten van gletsjers en landijs en het smelten van het ijs op Groenland leveren een geringere bijdrage.</a:t>
            </a:r>
          </a:p>
          <a:p>
            <a:pPr marL="361950" indent="-36195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4078468B-19C0-464B-BD05-A57FA8578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556792"/>
            <a:ext cx="3520046" cy="4752528"/>
          </a:xfrm>
          <a:prstGeom prst="rect">
            <a:avLst/>
          </a:prstGeom>
        </p:spPr>
      </p:pic>
      <p:sp>
        <p:nvSpPr>
          <p:cNvPr id="5" name="Rechthoek 4">
            <a:extLst>
              <a:ext uri="{FF2B5EF4-FFF2-40B4-BE49-F238E27FC236}">
                <a16:creationId xmlns:a16="http://schemas.microsoft.com/office/drawing/2014/main" id="{EC627A16-988F-4250-97DD-FF8B48D47131}"/>
              </a:ext>
            </a:extLst>
          </p:cNvPr>
          <p:cNvSpPr/>
          <p:nvPr/>
        </p:nvSpPr>
        <p:spPr>
          <a:xfrm>
            <a:off x="4716016" y="6453336"/>
            <a:ext cx="4392488" cy="276999"/>
          </a:xfrm>
          <a:prstGeom prst="rect">
            <a:avLst/>
          </a:prstGeom>
        </p:spPr>
        <p:txBody>
          <a:bodyPr wrap="square">
            <a:spAutoFit/>
          </a:bodyPr>
          <a:lstStyle/>
          <a:p>
            <a:r>
              <a:rPr lang="nl-NL" sz="1200" dirty="0">
                <a:latin typeface="Calibri" panose="020F0502020204030204" pitchFamily="34" charset="0"/>
                <a:cs typeface="Calibri" panose="020F0502020204030204" pitchFamily="34" charset="0"/>
              </a:rPr>
              <a:t>Benodigde tijd om de polders na een overstroming leeg te pompen.</a:t>
            </a:r>
          </a:p>
        </p:txBody>
      </p:sp>
    </p:spTree>
    <p:extLst>
      <p:ext uri="{BB962C8B-B14F-4D97-AF65-F5344CB8AC3E}">
        <p14:creationId xmlns:p14="http://schemas.microsoft.com/office/powerpoint/2010/main" val="1690456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 Ruimte voor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4" name="Afbeelding 3">
            <a:extLst>
              <a:ext uri="{FF2B5EF4-FFF2-40B4-BE49-F238E27FC236}">
                <a16:creationId xmlns:a16="http://schemas.microsoft.com/office/drawing/2014/main" id="{3BC45D75-CA81-4912-BCB2-7000403C7A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027616"/>
            <a:ext cx="9144000" cy="592977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964488" cy="5777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Bodemdaling</a:t>
            </a: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combinatie van bodemdaling en (absolute) zeespiegelstijging veroorzaakt een relatieve zeespiegelstijging. </a:t>
            </a: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6" name="Afbeelding 5">
            <a:extLst>
              <a:ext uri="{FF2B5EF4-FFF2-40B4-BE49-F238E27FC236}">
                <a16:creationId xmlns:a16="http://schemas.microsoft.com/office/drawing/2014/main" id="{FFB29DF3-500D-4A31-8385-632FCC0D1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44" y="3140968"/>
            <a:ext cx="8895311" cy="2664296"/>
          </a:xfrm>
          <a:prstGeom prst="rect">
            <a:avLst/>
          </a:prstGeom>
        </p:spPr>
      </p:pic>
    </p:spTree>
    <p:extLst>
      <p:ext uri="{BB962C8B-B14F-4D97-AF65-F5344CB8AC3E}">
        <p14:creationId xmlns:p14="http://schemas.microsoft.com/office/powerpoint/2010/main" val="2993410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65010"/>
            <a:ext cx="8964488" cy="5777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Bodemdaling</a:t>
            </a: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bodemdaling heeft verschillende oorzaken.</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Door dijken kunnen de rivieren niet meer overstromen. Tijdens vroegere overstromingen werden zand en klei afgezet naast de rivier. Deze sedimentatie compenseerde de bodemdaling. Tegenwoordig alleen nog sedimentatie in de uiterwaarden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waterbergend vermogen van het gebied tussen de winterdijken (de winterbedding) neemt af.</a:t>
            </a:r>
          </a:p>
        </p:txBody>
      </p:sp>
    </p:spTree>
    <p:extLst>
      <p:ext uri="{BB962C8B-B14F-4D97-AF65-F5344CB8AC3E}">
        <p14:creationId xmlns:p14="http://schemas.microsoft.com/office/powerpoint/2010/main" val="432173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460432" cy="5777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Bodemdaling</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Om grond in West-Nederland te kunnen gebruiken voor de landbouw en de verstedelijking, wordt het grondwater al honderden jaren uit veen en zeeklei weggepompt. </a:t>
            </a:r>
          </a:p>
          <a:p>
            <a:pPr marL="361950" indent="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Verlaging waterstand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b</a:t>
            </a:r>
            <a:r>
              <a:rPr lang="nl-NL" sz="2400" dirty="0">
                <a:latin typeface="Calibri" panose="020F0502020204030204" pitchFamily="34" charset="0"/>
                <a:ea typeface="Times New Roman" panose="02020603050405020304" pitchFamily="18" charset="0"/>
                <a:cs typeface="Calibri" panose="020F0502020204030204" pitchFamily="34" charset="0"/>
              </a:rPr>
              <a:t>odemdeeltjes komen dichter bij elkaar te liggen (inklinking)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de bodem van het klei- en veengebied zakt in en het veen droogt uit door de ontwatering, waardoor het krimpt.</a:t>
            </a:r>
          </a:p>
          <a:p>
            <a:pPr>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Veenoxidatie</a:t>
            </a:r>
            <a:r>
              <a:rPr lang="nl-NL" sz="2000" dirty="0">
                <a:latin typeface="Calibri" panose="020F0502020204030204" pitchFamily="34" charset="0"/>
                <a:ea typeface="Times New Roman" panose="02020603050405020304" pitchFamily="18" charset="0"/>
                <a:cs typeface="Calibri" panose="020F0502020204030204" pitchFamily="34" charset="0"/>
              </a:rPr>
              <a:t>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veen komt boven het grondwater uit en  verteert door blootstelling aan de lucht. Grote delen van West-Nederland bestaan uit veen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belangrijke bijdrage aan de bodemdaling.</a:t>
            </a:r>
          </a:p>
          <a:p>
            <a:pPr>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Ook door de aardgaswinning dalen delen van Nederland, vooral in Noord-Groningen.</a:t>
            </a:r>
          </a:p>
          <a:p>
            <a:pPr>
              <a:spcAft>
                <a:spcPts val="0"/>
              </a:spcAft>
              <a:buFont typeface="Wingdings" panose="05000000000000000000" pitchFamily="2" charset="2"/>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1950" indent="-36195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4075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04448" cy="5777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Waterveiligheid</a:t>
            </a: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Na iedere overstroming werden er in Nederland dijken, dammen of duinen aangelegd, verhoogd of verbreed. </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Het grootste deel van Nederland is nog steeds gevoelig voor overstromingen. </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Het water kan vanuit de zee, vanuit het IJsselmeer en de randmeren of vanuit de rivieren komen. </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Ongeveer de helft van de overstromingsgevoelige gebieden ligt boven NAP, maar kan bij hoogwater van de grote rivieren of van de zee toch overstromen.</a:t>
            </a:r>
          </a:p>
        </p:txBody>
      </p:sp>
    </p:spTree>
    <p:extLst>
      <p:ext uri="{BB962C8B-B14F-4D97-AF65-F5344CB8AC3E}">
        <p14:creationId xmlns:p14="http://schemas.microsoft.com/office/powerpoint/2010/main" val="1852746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04448" cy="5777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Waterveiligheid</a:t>
            </a: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D7B92D0D-BE50-4171-B1AF-82F5D3A67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46" y="1716447"/>
            <a:ext cx="3528206" cy="4763547"/>
          </a:xfrm>
          <a:prstGeom prst="rect">
            <a:avLst/>
          </a:prstGeom>
        </p:spPr>
      </p:pic>
      <p:pic>
        <p:nvPicPr>
          <p:cNvPr id="8" name="Afbeelding 7">
            <a:extLst>
              <a:ext uri="{FF2B5EF4-FFF2-40B4-BE49-F238E27FC236}">
                <a16:creationId xmlns:a16="http://schemas.microsoft.com/office/drawing/2014/main" id="{BC849B51-BAF7-49E4-B2A1-EEBAC54C76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1698" y="1716447"/>
            <a:ext cx="3496794" cy="4721136"/>
          </a:xfrm>
          <a:prstGeom prst="rect">
            <a:avLst/>
          </a:prstGeom>
        </p:spPr>
      </p:pic>
      <p:sp>
        <p:nvSpPr>
          <p:cNvPr id="9" name="Rechthoek 8">
            <a:extLst>
              <a:ext uri="{FF2B5EF4-FFF2-40B4-BE49-F238E27FC236}">
                <a16:creationId xmlns:a16="http://schemas.microsoft.com/office/drawing/2014/main" id="{7AE39DF8-C361-4A50-903C-9DD0BE23BAAA}"/>
              </a:ext>
            </a:extLst>
          </p:cNvPr>
          <p:cNvSpPr/>
          <p:nvPr/>
        </p:nvSpPr>
        <p:spPr>
          <a:xfrm>
            <a:off x="611745" y="6491330"/>
            <a:ext cx="8784976" cy="276999"/>
          </a:xfrm>
          <a:prstGeom prst="rect">
            <a:avLst/>
          </a:prstGeom>
        </p:spPr>
        <p:txBody>
          <a:bodyPr wrap="square">
            <a:spAutoFit/>
          </a:bodyPr>
          <a:lstStyle/>
          <a:p>
            <a:pPr>
              <a:tabLst>
                <a:tab pos="4129088" algn="l"/>
              </a:tabLst>
            </a:pPr>
            <a:r>
              <a:rPr lang="nl-NL" sz="1200" dirty="0">
                <a:latin typeface="Calibri" panose="020F0502020204030204" pitchFamily="34" charset="0"/>
                <a:cs typeface="Calibri" panose="020F0502020204030204" pitchFamily="34" charset="0"/>
              </a:rPr>
              <a:t>Overstromingsgevoelige gebieden in Nederland. 	Dijkringen en hun overstromingsrisico’s.</a:t>
            </a:r>
          </a:p>
        </p:txBody>
      </p:sp>
    </p:spTree>
    <p:extLst>
      <p:ext uri="{BB962C8B-B14F-4D97-AF65-F5344CB8AC3E}">
        <p14:creationId xmlns:p14="http://schemas.microsoft.com/office/powerpoint/2010/main" val="1742239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04448" cy="5777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Waterveiligheid</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economische waarde en het aantal inwoners achter de dijken en duinen is sterk toegenomen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de gevolgen van een eventuele overstroming worden steeds groter.</a:t>
            </a:r>
          </a:p>
          <a:p>
            <a:pPr marL="361950" indent="0">
              <a:spcAft>
                <a:spcPts val="0"/>
              </a:spcAft>
              <a:buNone/>
              <a:tabLst>
                <a:tab pos="361950" algn="l"/>
              </a:tabLst>
            </a:pPr>
            <a:r>
              <a:rPr lang="nl-NL" sz="2400" dirty="0">
                <a:latin typeface="Calibri" panose="020F0502020204030204" pitchFamily="34" charset="0"/>
                <a:ea typeface="Times New Roman" panose="02020603050405020304" pitchFamily="18" charset="0"/>
                <a:cs typeface="Calibri" panose="020F0502020204030204" pitchFamily="34" charset="0"/>
              </a:rPr>
              <a:t>Tweede Deltacommissie heeft in 2008 drie doelen gesteld om de waterveiligheid van Nederland te garanderen:</a:t>
            </a:r>
          </a:p>
          <a:p>
            <a:pPr marL="457200" indent="-457200">
              <a:spcAft>
                <a:spcPts val="0"/>
              </a:spcAft>
              <a:buFont typeface="+mj-lt"/>
              <a:buAutoNum type="arabicPeriod"/>
            </a:pPr>
            <a:r>
              <a:rPr lang="nl-NL" sz="2400" dirty="0">
                <a:latin typeface="Calibri" panose="020F0502020204030204" pitchFamily="34" charset="0"/>
                <a:ea typeface="Times New Roman" panose="02020603050405020304" pitchFamily="18" charset="0"/>
                <a:cs typeface="Calibri" panose="020F0502020204030204" pitchFamily="34" charset="0"/>
              </a:rPr>
              <a:t>Hetzelfde beschermingsniveau voor iedere Nederlander die achter de dijk woont. De kans op overlijden als gevolg van een overstroming niet groter dan 1 op 100.000 per jaar.</a:t>
            </a:r>
          </a:p>
          <a:p>
            <a:pPr marL="457200" indent="-457200">
              <a:spcAft>
                <a:spcPts val="0"/>
              </a:spcAft>
              <a:buFont typeface="+mj-lt"/>
              <a:buAutoNum type="arabicPeriod"/>
            </a:pPr>
            <a:r>
              <a:rPr lang="nl-NL" sz="2400" dirty="0">
                <a:latin typeface="Calibri" panose="020F0502020204030204" pitchFamily="34" charset="0"/>
                <a:ea typeface="Times New Roman" panose="02020603050405020304" pitchFamily="18" charset="0"/>
                <a:cs typeface="Calibri" panose="020F0502020204030204" pitchFamily="34" charset="0"/>
              </a:rPr>
              <a:t>Meer bescherming op plaatsen waar sprake kan zijn van grote groepen slachtoffers en/of grote economische schade.</a:t>
            </a:r>
          </a:p>
          <a:p>
            <a:pPr marL="457200" indent="-457200">
              <a:spcAft>
                <a:spcPts val="0"/>
              </a:spcAft>
              <a:buFont typeface="+mj-lt"/>
              <a:buAutoNum type="arabicPeriod"/>
            </a:pPr>
            <a:r>
              <a:rPr lang="nl-NL" sz="2400" dirty="0">
                <a:latin typeface="Calibri" panose="020F0502020204030204" pitchFamily="34" charset="0"/>
                <a:ea typeface="Times New Roman" panose="02020603050405020304" pitchFamily="18" charset="0"/>
                <a:cs typeface="Calibri" panose="020F0502020204030204" pitchFamily="34" charset="0"/>
              </a:rPr>
              <a:t>Meer bescherming op plaatsen waar uitval van vitale of kwetsbare infrastructuur grote landelijke gevolgen kan hebben.</a:t>
            </a:r>
          </a:p>
        </p:txBody>
      </p:sp>
    </p:spTree>
    <p:extLst>
      <p:ext uri="{BB962C8B-B14F-4D97-AF65-F5344CB8AC3E}">
        <p14:creationId xmlns:p14="http://schemas.microsoft.com/office/powerpoint/2010/main" val="2953660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04448" cy="5777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Waterveiligheid</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Maatregel: 58 dijkringen met verschillende veiligheidsnormen. Elk dijkringgebied wordt omgegeven door waterkeringen, meestal dijken of duinen.</a:t>
            </a:r>
          </a:p>
        </p:txBody>
      </p:sp>
      <p:pic>
        <p:nvPicPr>
          <p:cNvPr id="3" name="Afbeelding 2">
            <a:extLst>
              <a:ext uri="{FF2B5EF4-FFF2-40B4-BE49-F238E27FC236}">
                <a16:creationId xmlns:a16="http://schemas.microsoft.com/office/drawing/2014/main" id="{4F991EF1-03DB-460C-99C7-3C8298771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2996952"/>
            <a:ext cx="5976664" cy="3358885"/>
          </a:xfrm>
          <a:prstGeom prst="rect">
            <a:avLst/>
          </a:prstGeom>
        </p:spPr>
      </p:pic>
      <p:sp>
        <p:nvSpPr>
          <p:cNvPr id="6" name="Rechthoek 5">
            <a:extLst>
              <a:ext uri="{FF2B5EF4-FFF2-40B4-BE49-F238E27FC236}">
                <a16:creationId xmlns:a16="http://schemas.microsoft.com/office/drawing/2014/main" id="{0F543DA9-2CB6-4EFD-9C07-29C86A2518C4}"/>
              </a:ext>
            </a:extLst>
          </p:cNvPr>
          <p:cNvSpPr/>
          <p:nvPr/>
        </p:nvSpPr>
        <p:spPr>
          <a:xfrm>
            <a:off x="1088903" y="6468419"/>
            <a:ext cx="3906180" cy="276999"/>
          </a:xfrm>
          <a:prstGeom prst="rect">
            <a:avLst/>
          </a:prstGeom>
        </p:spPr>
        <p:txBody>
          <a:bodyPr wrap="square">
            <a:spAutoFit/>
          </a:bodyPr>
          <a:lstStyle/>
          <a:p>
            <a:r>
              <a:rPr lang="nl-NL" sz="1200" dirty="0">
                <a:latin typeface="Calibri" panose="020F0502020204030204" pitchFamily="34" charset="0"/>
                <a:cs typeface="Calibri" panose="020F0502020204030204" pitchFamily="34" charset="0"/>
              </a:rPr>
              <a:t>Een coupure in de dijk in de gemeente Oldambt. </a:t>
            </a:r>
          </a:p>
        </p:txBody>
      </p:sp>
    </p:spTree>
    <p:extLst>
      <p:ext uri="{BB962C8B-B14F-4D97-AF65-F5344CB8AC3E}">
        <p14:creationId xmlns:p14="http://schemas.microsoft.com/office/powerpoint/2010/main" val="1397260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820472" cy="5777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Waterveiligheid</a:t>
            </a:r>
          </a:p>
          <a:p>
            <a:pPr>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Bij het vaststellen van de veiligheidsnormen per dijkringgebied let men op de mogelijke schade bij een overstroming in dat gebied. </a:t>
            </a:r>
          </a:p>
          <a:p>
            <a:pPr marL="0" indent="0">
              <a:spcBef>
                <a:spcPts val="2000"/>
              </a:spcBef>
              <a:spcAft>
                <a:spcPts val="0"/>
              </a:spcAft>
              <a:buNone/>
              <a:tabLst>
                <a:tab pos="361950" algn="l"/>
              </a:tabLst>
            </a:pPr>
            <a:r>
              <a:rPr lang="nl-NL" sz="2400" dirty="0">
                <a:latin typeface="Calibri" panose="020F0502020204030204" pitchFamily="34" charset="0"/>
                <a:ea typeface="Times New Roman" panose="02020603050405020304" pitchFamily="18" charset="0"/>
                <a:cs typeface="Calibri" panose="020F0502020204030204" pitchFamily="34" charset="0"/>
              </a:rPr>
              <a:t>	Mogelijke schade bij overstroming:</a:t>
            </a:r>
          </a:p>
          <a:p>
            <a:pPr>
              <a:spcAft>
                <a:spcPts val="0"/>
              </a:spcAft>
              <a:buFont typeface="Calibri" panose="020F0502020204030204" pitchFamily="34" charset="0"/>
              <a:buChar char="‒"/>
              <a:tabLst>
                <a:tab pos="361950" algn="l"/>
              </a:tabLst>
            </a:pPr>
            <a:r>
              <a:rPr lang="nl-NL" sz="2400" dirty="0">
                <a:latin typeface="Calibri" panose="020F0502020204030204" pitchFamily="34" charset="0"/>
                <a:ea typeface="Times New Roman" panose="02020603050405020304" pitchFamily="18" charset="0"/>
                <a:cs typeface="Calibri" panose="020F0502020204030204" pitchFamily="34" charset="0"/>
              </a:rPr>
              <a:t>ligging ten opzichte van zeeniveau</a:t>
            </a:r>
          </a:p>
          <a:p>
            <a:pPr>
              <a:spcAft>
                <a:spcPts val="0"/>
              </a:spcAft>
              <a:buFont typeface="Calibri" panose="020F0502020204030204" pitchFamily="34" charset="0"/>
              <a:buChar char="‒"/>
              <a:tabLst>
                <a:tab pos="361950" algn="l"/>
              </a:tabLst>
            </a:pPr>
            <a:r>
              <a:rPr lang="nl-NL" sz="2400" dirty="0">
                <a:latin typeface="Calibri" panose="020F0502020204030204" pitchFamily="34" charset="0"/>
                <a:ea typeface="Times New Roman" panose="02020603050405020304" pitchFamily="18" charset="0"/>
                <a:cs typeface="Calibri" panose="020F0502020204030204" pitchFamily="34" charset="0"/>
              </a:rPr>
              <a:t>oppervlakte gebied</a:t>
            </a:r>
          </a:p>
          <a:p>
            <a:pPr>
              <a:spcAft>
                <a:spcPts val="0"/>
              </a:spcAft>
              <a:buFont typeface="Calibri" panose="020F0502020204030204" pitchFamily="34" charset="0"/>
              <a:buChar char="‒"/>
              <a:tabLst>
                <a:tab pos="361950" algn="l"/>
              </a:tabLst>
            </a:pPr>
            <a:r>
              <a:rPr lang="nl-NL" sz="2400" dirty="0">
                <a:latin typeface="Calibri" panose="020F0502020204030204" pitchFamily="34" charset="0"/>
                <a:ea typeface="Times New Roman" panose="02020603050405020304" pitchFamily="18" charset="0"/>
                <a:cs typeface="Calibri" panose="020F0502020204030204" pitchFamily="34" charset="0"/>
              </a:rPr>
              <a:t>aantal inwoners </a:t>
            </a:r>
          </a:p>
          <a:p>
            <a:pPr>
              <a:spcAft>
                <a:spcPts val="0"/>
              </a:spcAft>
              <a:buFont typeface="Calibri" panose="020F0502020204030204" pitchFamily="34" charset="0"/>
              <a:buChar char="‒"/>
              <a:tabLst>
                <a:tab pos="361950" algn="l"/>
              </a:tabLst>
            </a:pPr>
            <a:r>
              <a:rPr lang="nl-NL" sz="2400" dirty="0">
                <a:latin typeface="Calibri" panose="020F0502020204030204" pitchFamily="34" charset="0"/>
                <a:ea typeface="Times New Roman" panose="02020603050405020304" pitchFamily="18" charset="0"/>
                <a:cs typeface="Calibri" panose="020F0502020204030204" pitchFamily="34" charset="0"/>
              </a:rPr>
              <a:t>waarde van de investeringen</a:t>
            </a:r>
          </a:p>
          <a:p>
            <a:pPr marL="0" indent="0">
              <a:spcBef>
                <a:spcPts val="0"/>
              </a:spcBef>
              <a:spcAft>
                <a:spcPts val="0"/>
              </a:spcAft>
              <a:buNone/>
              <a:tabLst>
                <a:tab pos="361950" algn="l"/>
              </a:tabLst>
            </a:pPr>
            <a:r>
              <a:rPr lang="nl-NL" sz="2000" dirty="0">
                <a:latin typeface="Calibri" panose="020F0502020204030204" pitchFamily="34" charset="0"/>
                <a:ea typeface="Times New Roman" panose="02020603050405020304" pitchFamily="18" charset="0"/>
                <a:cs typeface="Calibri" panose="020F0502020204030204" pitchFamily="34" charset="0"/>
              </a:rPr>
              <a:t>	(woningen, economische activiteiten, infrastructuur)</a:t>
            </a:r>
            <a:r>
              <a:rPr lang="nl-NL" sz="2400" dirty="0">
                <a:latin typeface="Calibri" panose="020F0502020204030204" pitchFamily="34" charset="0"/>
                <a:ea typeface="Times New Roman" panose="02020603050405020304" pitchFamily="18" charset="0"/>
                <a:cs typeface="Calibri" panose="020F0502020204030204" pitchFamily="34" charset="0"/>
              </a:rPr>
              <a:t>. </a:t>
            </a:r>
          </a:p>
          <a:p>
            <a:pPr marL="0" indent="0">
              <a:spcBef>
                <a:spcPts val="2000"/>
              </a:spcBef>
              <a:spcAft>
                <a:spcPts val="0"/>
              </a:spcAft>
              <a:buNone/>
              <a:tabLst>
                <a:tab pos="361950" algn="l"/>
              </a:tabLst>
            </a:pPr>
            <a:r>
              <a:rPr lang="nl-NL" sz="2400" dirty="0">
                <a:latin typeface="Calibri" panose="020F0502020204030204" pitchFamily="34" charset="0"/>
                <a:ea typeface="Times New Roman" panose="02020603050405020304" pitchFamily="18" charset="0"/>
                <a:cs typeface="Calibri" panose="020F0502020204030204" pitchFamily="34" charset="0"/>
              </a:rPr>
              <a:t>Overstromingsrisico is de vermenigvuldiging van de kans op een overstroming met het (financiële) gevolg van de overstroming.</a:t>
            </a:r>
          </a:p>
          <a:p>
            <a:pPr>
              <a:spcAft>
                <a:spcPts val="0"/>
              </a:spcAft>
              <a:buFont typeface="Wingdings" panose="05000000000000000000" pitchFamily="2" charset="2"/>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Wingdings" panose="05000000000000000000" pitchFamily="2" charset="2"/>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1950" indent="-36195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427E53AE-0BD0-44B9-8293-0E47AA52F1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2564904"/>
            <a:ext cx="3720214" cy="2160240"/>
          </a:xfrm>
          <a:prstGeom prst="rect">
            <a:avLst/>
          </a:prstGeom>
        </p:spPr>
      </p:pic>
      <p:sp>
        <p:nvSpPr>
          <p:cNvPr id="2" name="Rechthoek 1">
            <a:extLst>
              <a:ext uri="{FF2B5EF4-FFF2-40B4-BE49-F238E27FC236}">
                <a16:creationId xmlns:a16="http://schemas.microsoft.com/office/drawing/2014/main" id="{15416F65-CEE7-4259-BBAB-1CEF123C652F}"/>
              </a:ext>
            </a:extLst>
          </p:cNvPr>
          <p:cNvSpPr/>
          <p:nvPr/>
        </p:nvSpPr>
        <p:spPr>
          <a:xfrm>
            <a:off x="6433012" y="4756251"/>
            <a:ext cx="1655581"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Kans × schade = risico.</a:t>
            </a:r>
          </a:p>
        </p:txBody>
      </p:sp>
    </p:spTree>
    <p:extLst>
      <p:ext uri="{BB962C8B-B14F-4D97-AF65-F5344CB8AC3E}">
        <p14:creationId xmlns:p14="http://schemas.microsoft.com/office/powerpoint/2010/main" val="1631791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820472" cy="5777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Geen 100% veiligheid!</a:t>
            </a: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Het </a:t>
            </a:r>
            <a:r>
              <a:rPr lang="nl-NL" sz="2400" dirty="0" err="1">
                <a:latin typeface="Calibri" panose="020F0502020204030204" pitchFamily="34" charset="0"/>
                <a:ea typeface="Times New Roman" panose="02020603050405020304" pitchFamily="18" charset="0"/>
                <a:cs typeface="Calibri" panose="020F0502020204030204" pitchFamily="34" charset="0"/>
              </a:rPr>
              <a:t>overstromingsrisicobewustzijn</a:t>
            </a:r>
            <a:r>
              <a:rPr lang="nl-NL" sz="2400" dirty="0">
                <a:latin typeface="Calibri" panose="020F0502020204030204" pitchFamily="34" charset="0"/>
                <a:ea typeface="Times New Roman" panose="02020603050405020304" pitchFamily="18" charset="0"/>
                <a:cs typeface="Calibri" panose="020F0502020204030204" pitchFamily="34" charset="0"/>
              </a:rPr>
              <a:t> van Nederlanders moet groter worden.</a:t>
            </a:r>
          </a:p>
          <a:p>
            <a:pPr marL="361950" indent="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Tweede Deltacommissie adviseert:</a:t>
            </a:r>
          </a:p>
          <a:p>
            <a:pPr marL="704850">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Maak evacuatieplannen.</a:t>
            </a:r>
          </a:p>
          <a:p>
            <a:pPr marL="704850">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Laat mensen nadenken over wat ze moeten doen als er een overstroming dreigt.</a:t>
            </a:r>
          </a:p>
          <a:p>
            <a:pPr marL="704850" lvl="1" indent="-34290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Let op afvoer en kwaliteit van water, maar ook op de naaste omgeving en de belangen voor stad en platteland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 = integraal waterbeleid). Houd daarbij rekening met de verschillende functies in een gebied, zoals bebouwing, landbouw, natuur en recreatie.</a:t>
            </a:r>
          </a:p>
          <a:p>
            <a:pPr marL="0" indent="0">
              <a:spcAft>
                <a:spcPts val="0"/>
              </a:spcAft>
              <a:buNone/>
              <a:tabLst>
                <a:tab pos="361950"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Wingdings" panose="05000000000000000000" pitchFamily="2" charset="2"/>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Wingdings" panose="05000000000000000000" pitchFamily="2" charset="2"/>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1950" indent="-36195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65645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9144000" cy="5777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Verdroging en verzilting</a:t>
            </a: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Delen van Nederland worden steeds droger. Oorzaken:</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Klimaatverandering </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Verlaging van de grondwaterstand in bepaalde gebieden</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Toenemend waterverbruik in de landbouw en huishoudens</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Verharding ondergrond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water zakt onvoldoende in bodem</a:t>
            </a: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4D09557E-6F69-49B8-A945-8067B4C86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3933056"/>
            <a:ext cx="5472260" cy="2738776"/>
          </a:xfrm>
          <a:prstGeom prst="rect">
            <a:avLst/>
          </a:prstGeom>
        </p:spPr>
      </p:pic>
    </p:spTree>
    <p:extLst>
      <p:ext uri="{BB962C8B-B14F-4D97-AF65-F5344CB8AC3E}">
        <p14:creationId xmlns:p14="http://schemas.microsoft.com/office/powerpoint/2010/main" val="2659275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 Ruimte voor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Op welke manier geeft Nederland het integraal waterbeleid vorm?</a:t>
            </a: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6" name="Afbeelding 5">
            <a:extLst>
              <a:ext uri="{FF2B5EF4-FFF2-40B4-BE49-F238E27FC236}">
                <a16:creationId xmlns:a16="http://schemas.microsoft.com/office/drawing/2014/main" id="{B6F7E931-E753-472B-8D6B-8793B09918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564904"/>
            <a:ext cx="9144000" cy="4392488"/>
          </a:xfrm>
          <a:prstGeom prst="rect">
            <a:avLst/>
          </a:prstGeom>
        </p:spPr>
      </p:pic>
    </p:spTree>
    <p:extLst>
      <p:ext uri="{BB962C8B-B14F-4D97-AF65-F5344CB8AC3E}">
        <p14:creationId xmlns:p14="http://schemas.microsoft.com/office/powerpoint/2010/main" val="1772808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76456" cy="5777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Verdroging en verzilting</a:t>
            </a: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Wanneer in een natuurgebied gemiddeld in een jaar een te lage grondwaterstand voorkomt heeft dat gevolgen: </a:t>
            </a:r>
          </a:p>
          <a:p>
            <a:pPr marL="704850">
              <a:spcAft>
                <a:spcPts val="0"/>
              </a:spcAft>
              <a:buFontTx/>
              <a:buChar char="-"/>
            </a:pPr>
            <a:r>
              <a:rPr lang="nl-NL" sz="2400" dirty="0">
                <a:latin typeface="Calibri" panose="020F0502020204030204" pitchFamily="34" charset="0"/>
                <a:ea typeface="Times New Roman" panose="02020603050405020304" pitchFamily="18" charset="0"/>
                <a:cs typeface="Calibri" panose="020F0502020204030204" pitchFamily="34" charset="0"/>
              </a:rPr>
              <a:t>Door verdroging verdwijnen karakteristieke planten en dieren die leven in natte en vochtige gebieden. </a:t>
            </a:r>
          </a:p>
          <a:p>
            <a:pPr marL="704850">
              <a:spcAft>
                <a:spcPts val="0"/>
              </a:spcAft>
              <a:buFontTx/>
              <a:buChar char="-"/>
            </a:pPr>
            <a:r>
              <a:rPr lang="nl-NL" sz="2400" dirty="0">
                <a:latin typeface="Calibri" panose="020F0502020204030204" pitchFamily="34" charset="0"/>
                <a:ea typeface="Times New Roman" panose="02020603050405020304" pitchFamily="18" charset="0"/>
                <a:cs typeface="Calibri" panose="020F0502020204030204" pitchFamily="34" charset="0"/>
              </a:rPr>
              <a:t>Soms wordt het watertekort aangevuld met water uit een ander gebied. Als dit water veel meer meststoffen bevat, kan dat in een kwetsbaar natuurgebied voor nieuwe problemen zorgen. Het gebied wordt voedselrijker en de oorspronkelijke begroeiing verandert of verdwijnt.</a:t>
            </a:r>
          </a:p>
        </p:txBody>
      </p:sp>
    </p:spTree>
    <p:extLst>
      <p:ext uri="{BB962C8B-B14F-4D97-AF65-F5344CB8AC3E}">
        <p14:creationId xmlns:p14="http://schemas.microsoft.com/office/powerpoint/2010/main" val="2154831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§1.2 Water: vriend of vijand?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04448" cy="2276991"/>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Verdroging en verzilting</a:t>
            </a: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Kwelwater: water dat via de ondergrond stroomt en in een ander gebied naar buiten komt.</a:t>
            </a:r>
          </a:p>
          <a:p>
            <a:pPr marL="361950" indent="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Kwelwater kan in kustgebieden tot verzilting (zout worden) van laaggelegen polders achter de duinen leiden. </a:t>
            </a:r>
          </a:p>
          <a:p>
            <a:pPr marL="0" indent="0">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010776F6-A36E-4DE8-9E6C-68BC143076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616" y="3500036"/>
            <a:ext cx="3355514" cy="2061939"/>
          </a:xfrm>
          <a:prstGeom prst="rect">
            <a:avLst/>
          </a:prstGeom>
        </p:spPr>
      </p:pic>
      <p:sp>
        <p:nvSpPr>
          <p:cNvPr id="6" name="Tijdelijke aanduiding voor inhoud 1">
            <a:extLst>
              <a:ext uri="{FF2B5EF4-FFF2-40B4-BE49-F238E27FC236}">
                <a16:creationId xmlns:a16="http://schemas.microsoft.com/office/drawing/2014/main" id="{5A527208-AD37-44CA-B826-50D76C6769E2}"/>
              </a:ext>
            </a:extLst>
          </p:cNvPr>
          <p:cNvSpPr txBox="1">
            <a:spLocks/>
          </p:cNvSpPr>
          <p:nvPr/>
        </p:nvSpPr>
        <p:spPr bwMode="auto">
          <a:xfrm>
            <a:off x="0" y="3284984"/>
            <a:ext cx="554461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1950" indent="0">
              <a:spcAft>
                <a:spcPts val="0"/>
              </a:spcAft>
              <a:buNone/>
            </a:pPr>
            <a:r>
              <a:rPr lang="nl-NL" sz="2400" dirty="0">
                <a:latin typeface="Calibri" panose="020F0502020204030204" pitchFamily="34" charset="0"/>
                <a:cs typeface="Calibri" panose="020F0502020204030204" pitchFamily="34" charset="0"/>
              </a:rPr>
              <a:t>Wanneer de zeespiegel stijgt en de rivierafvoer (in de zomer) verlaagd, dringt zout water binnen en kan ook verzilting ontstaan.</a:t>
            </a:r>
          </a:p>
          <a:p>
            <a:pPr marL="361950" indent="0">
              <a:spcAft>
                <a:spcPts val="0"/>
              </a:spcAft>
              <a:buNone/>
            </a:pPr>
            <a:r>
              <a:rPr lang="nl-NL" sz="2400" dirty="0">
                <a:latin typeface="Calibri" panose="020F0502020204030204" pitchFamily="34" charset="0"/>
                <a:cs typeface="Calibri" panose="020F0502020204030204" pitchFamily="34" charset="0"/>
              </a:rPr>
              <a:t>Voorbeeld: de Nieuwe Waterweg bij Rotterdam. </a:t>
            </a:r>
          </a:p>
          <a:p>
            <a:pPr marL="0" indent="0">
              <a:spcAft>
                <a:spcPts val="0"/>
              </a:spcAft>
              <a:buFontTx/>
              <a:buNone/>
            </a:pPr>
            <a:endParaRPr lang="nl-NL" sz="2400" kern="0" dirty="0">
              <a:latin typeface="Calibri" panose="020F0502020204030204" pitchFamily="34" charset="0"/>
              <a:ea typeface="Times New Roman" panose="02020603050405020304" pitchFamily="18" charset="0"/>
              <a:cs typeface="Calibri" panose="020F0502020204030204" pitchFamily="34" charset="0"/>
            </a:endParaRPr>
          </a:p>
        </p:txBody>
      </p:sp>
      <p:sp>
        <p:nvSpPr>
          <p:cNvPr id="8" name="Tijdelijke aanduiding voor inhoud 1">
            <a:extLst>
              <a:ext uri="{FF2B5EF4-FFF2-40B4-BE49-F238E27FC236}">
                <a16:creationId xmlns:a16="http://schemas.microsoft.com/office/drawing/2014/main" id="{B4245B30-6A93-4608-8258-335BBEFF66FB}"/>
              </a:ext>
            </a:extLst>
          </p:cNvPr>
          <p:cNvSpPr txBox="1">
            <a:spLocks/>
          </p:cNvSpPr>
          <p:nvPr/>
        </p:nvSpPr>
        <p:spPr bwMode="auto">
          <a:xfrm>
            <a:off x="0" y="5777779"/>
            <a:ext cx="8028384" cy="86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1950" indent="0">
              <a:spcAft>
                <a:spcPts val="0"/>
              </a:spcAft>
              <a:buNone/>
            </a:pPr>
            <a:r>
              <a:rPr lang="nl-NL" sz="2400" dirty="0">
                <a:latin typeface="Calibri" panose="020F0502020204030204" pitchFamily="34" charset="0"/>
                <a:cs typeface="Calibri" panose="020F0502020204030204" pitchFamily="34" charset="0"/>
              </a:rPr>
              <a:t>Verzilting heeft nadelige effecten voor de landbouw en de drinkwaterwinning.</a:t>
            </a:r>
            <a:endParaRPr lang="nl-NL" sz="2400" kern="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FontTx/>
              <a:buNone/>
            </a:pPr>
            <a:endParaRPr lang="nl-NL" sz="2400" kern="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584503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Deelvraag</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Waarom worden strategische zoetwatervoorraden aangelegd en hoe doet men dat?</a:t>
            </a:r>
          </a:p>
          <a:p>
            <a:pPr>
              <a:spcBef>
                <a:spcPts val="0"/>
              </a:spcBef>
              <a:spcAft>
                <a:spcPts val="100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Afbeelding 5">
            <a:extLst>
              <a:ext uri="{FF2B5EF4-FFF2-40B4-BE49-F238E27FC236}">
                <a16:creationId xmlns:a16="http://schemas.microsoft.com/office/drawing/2014/main" id="{81B18E38-7ECE-4534-BDE2-5642EE2956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2605806"/>
            <a:ext cx="7077530" cy="3981111"/>
          </a:xfrm>
          <a:prstGeom prst="rect">
            <a:avLst/>
          </a:prstGeom>
        </p:spPr>
      </p:pic>
    </p:spTree>
    <p:extLst>
      <p:ext uri="{BB962C8B-B14F-4D97-AF65-F5344CB8AC3E}">
        <p14:creationId xmlns:p14="http://schemas.microsoft.com/office/powerpoint/2010/main" val="3991661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Zoetwaterverbruik</a:t>
            </a:r>
          </a:p>
          <a:p>
            <a:pPr marL="0" indent="0">
              <a:spcBef>
                <a:spcPts val="0"/>
              </a:spcBef>
              <a:spcAft>
                <a:spcPts val="1000"/>
              </a:spcAft>
              <a:buNone/>
              <a:tabLst>
                <a:tab pos="361950" algn="l"/>
              </a:tabLst>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Nederland ontvangt in een gemiddeld jaar 110 miljard m3 	water:</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Iets meer dan een kwart afkomstig is van neerslag. </a:t>
            </a:r>
          </a:p>
          <a:p>
            <a:pPr>
              <a:spcBef>
                <a:spcPts val="0"/>
              </a:spcBef>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rest wordt door rivieren aangevoerd. De Rijn voert twee derde van al het water aan. </a:t>
            </a: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Waterverbruik: </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4,5% door huishoudens, industrie en landbouw</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18% verdampt</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meeste water wordt door de rivieren afgevoerd naar zee.</a:t>
            </a:r>
          </a:p>
        </p:txBody>
      </p:sp>
    </p:spTree>
    <p:extLst>
      <p:ext uri="{BB962C8B-B14F-4D97-AF65-F5344CB8AC3E}">
        <p14:creationId xmlns:p14="http://schemas.microsoft.com/office/powerpoint/2010/main" val="52336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Zoetwaterverbruik</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meeste zoete water wordt gezuiverd en gebruikt als drinkwater.</a:t>
            </a: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042FD0AA-CBD4-4D18-AC95-5E2138658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904" y="2664870"/>
            <a:ext cx="5832648" cy="3922245"/>
          </a:xfrm>
          <a:prstGeom prst="rect">
            <a:avLst/>
          </a:prstGeom>
        </p:spPr>
      </p:pic>
      <p:sp>
        <p:nvSpPr>
          <p:cNvPr id="5" name="Rechthoek 4">
            <a:extLst>
              <a:ext uri="{FF2B5EF4-FFF2-40B4-BE49-F238E27FC236}">
                <a16:creationId xmlns:a16="http://schemas.microsoft.com/office/drawing/2014/main" id="{5F841245-D095-4E67-B5A5-B21E11613E11}"/>
              </a:ext>
            </a:extLst>
          </p:cNvPr>
          <p:cNvSpPr/>
          <p:nvPr/>
        </p:nvSpPr>
        <p:spPr>
          <a:xfrm>
            <a:off x="1889448" y="6493957"/>
            <a:ext cx="2322174"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Drinkwaterproductie in Nederland</a:t>
            </a:r>
          </a:p>
        </p:txBody>
      </p:sp>
    </p:spTree>
    <p:extLst>
      <p:ext uri="{BB962C8B-B14F-4D97-AF65-F5344CB8AC3E}">
        <p14:creationId xmlns:p14="http://schemas.microsoft.com/office/powerpoint/2010/main" val="3468973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76456" cy="1772936"/>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Zoetwaterverbruik</a:t>
            </a:r>
          </a:p>
          <a:p>
            <a:pPr>
              <a:spcBef>
                <a:spcPts val="0"/>
              </a:spcBef>
              <a:spcAft>
                <a:spcPts val="100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deel van het drinkwater wordt gebruikt in de industrie. Ook de landbouw gebruikt leidingwater, vooral als drinkwater voor dieren en als reinigingswater.</a:t>
            </a:r>
          </a:p>
          <a:p>
            <a:pPr>
              <a:spcBef>
                <a:spcPts val="0"/>
              </a:spcBef>
              <a:spcAft>
                <a:spcPts val="100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6" name="Tijdelijke aanduiding voor inhoud 1">
            <a:extLst>
              <a:ext uri="{FF2B5EF4-FFF2-40B4-BE49-F238E27FC236}">
                <a16:creationId xmlns:a16="http://schemas.microsoft.com/office/drawing/2014/main" id="{6B7514A9-6433-4C85-B196-3D3D571C6F95}"/>
              </a:ext>
            </a:extLst>
          </p:cNvPr>
          <p:cNvSpPr txBox="1">
            <a:spLocks/>
          </p:cNvSpPr>
          <p:nvPr/>
        </p:nvSpPr>
        <p:spPr bwMode="auto">
          <a:xfrm>
            <a:off x="0" y="2884044"/>
            <a:ext cx="5004048" cy="550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0"/>
              </a:spcBef>
              <a:spcAft>
                <a:spcPts val="100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Ongezuiverd of deels gezuiverd zoet water wordt gebruikt voor de irrigatie van de landbouw en als proceswater in de industrie, bijvoorbeeld om de klei van aardappelen of suikerbieten te wassen.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Veel water wordt gebruikt om elektriciteitscentrales te koelen.</a:t>
            </a:r>
          </a:p>
          <a:p>
            <a:pPr>
              <a:spcBef>
                <a:spcPts val="0"/>
              </a:spcBef>
              <a:spcAft>
                <a:spcPts val="100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descr="Afbeelding met lucht, gras, buiten, natuur&#10;&#10;Beschrijving is gegenereerd met zeer hoge betrouwbaarheid">
            <a:extLst>
              <a:ext uri="{FF2B5EF4-FFF2-40B4-BE49-F238E27FC236}">
                <a16:creationId xmlns:a16="http://schemas.microsoft.com/office/drawing/2014/main" id="{A45816AE-EEAC-4C5C-B691-CE7768180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6067" y="3140968"/>
            <a:ext cx="3817933" cy="2545033"/>
          </a:xfrm>
          <a:prstGeom prst="rect">
            <a:avLst/>
          </a:prstGeom>
        </p:spPr>
      </p:pic>
    </p:spTree>
    <p:extLst>
      <p:ext uri="{BB962C8B-B14F-4D97-AF65-F5344CB8AC3E}">
        <p14:creationId xmlns:p14="http://schemas.microsoft.com/office/powerpoint/2010/main" val="3014775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Toekomstig watertekort</a:t>
            </a:r>
          </a:p>
          <a:p>
            <a:pPr>
              <a:spcBef>
                <a:spcPts val="0"/>
              </a:spcBef>
              <a:spcAft>
                <a:spcPts val="1000"/>
              </a:spcAft>
              <a:buFont typeface="Arial" panose="020B0604020202020204" pitchFamily="34" charset="0"/>
              <a:buChar char="►"/>
              <a:tabLst>
                <a:tab pos="357188"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Verwachte klimaatverandering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de zomer grotere vraag naar water en meer neerslagtekort. </a:t>
            </a:r>
          </a:p>
          <a:p>
            <a:pPr>
              <a:spcBef>
                <a:spcPts val="0"/>
              </a:spcBef>
              <a:spcAft>
                <a:spcPts val="1000"/>
              </a:spcAft>
              <a:buFont typeface="Calibri" panose="020F0502020204030204" pitchFamily="34" charset="0"/>
              <a:buChar char="‒"/>
              <a:tabLst>
                <a:tab pos="357188"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Lastiger om waterpeil in rivieren, sloten en polders te handhaven. </a:t>
            </a:r>
          </a:p>
          <a:p>
            <a:pPr>
              <a:spcBef>
                <a:spcPts val="0"/>
              </a:spcBef>
              <a:spcAft>
                <a:spcPts val="1000"/>
              </a:spcAft>
              <a:buFont typeface="Calibri" panose="020F0502020204030204" pitchFamily="34" charset="0"/>
              <a:buChar char="‒"/>
              <a:tabLst>
                <a:tab pos="357188"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Kwaliteit van water wordt minder door hogere temperaturen. </a:t>
            </a:r>
          </a:p>
          <a:p>
            <a:pPr>
              <a:spcBef>
                <a:spcPts val="0"/>
              </a:spcBef>
              <a:spcAft>
                <a:spcPts val="1000"/>
              </a:spcAft>
              <a:buFont typeface="Calibri" panose="020F0502020204030204" pitchFamily="34" charset="0"/>
              <a:buChar char="●"/>
              <a:tabLst>
                <a:tab pos="357188"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Om in de toekomst Nederland van voldoende zoet water te voorzien moeten we:</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zuiniger omgaan met zoet water</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water opslaan voor droge tijden</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prioriteiten stellen waarvoor het water mag worden gebruikt.</a:t>
            </a:r>
          </a:p>
        </p:txBody>
      </p:sp>
    </p:spTree>
    <p:extLst>
      <p:ext uri="{BB962C8B-B14F-4D97-AF65-F5344CB8AC3E}">
        <p14:creationId xmlns:p14="http://schemas.microsoft.com/office/powerpoint/2010/main" val="369902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76456" cy="1556912"/>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Toekomstig watertekort</a:t>
            </a:r>
          </a:p>
          <a:p>
            <a:pPr marL="357188" indent="-357188">
              <a:spcBef>
                <a:spcPts val="0"/>
              </a:spcBef>
              <a:spcAft>
                <a:spcPts val="100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perioden van droogte worden huishoudens opgeroepen om zuiniger te zijn met water. </a:t>
            </a:r>
          </a:p>
        </p:txBody>
      </p:sp>
      <p:sp>
        <p:nvSpPr>
          <p:cNvPr id="5" name="Tijdelijke aanduiding voor inhoud 1">
            <a:extLst>
              <a:ext uri="{FF2B5EF4-FFF2-40B4-BE49-F238E27FC236}">
                <a16:creationId xmlns:a16="http://schemas.microsoft.com/office/drawing/2014/main" id="{960B9D84-1D13-44EC-A959-3AED6D0913A8}"/>
              </a:ext>
            </a:extLst>
          </p:cNvPr>
          <p:cNvSpPr txBox="1">
            <a:spLocks/>
          </p:cNvSpPr>
          <p:nvPr/>
        </p:nvSpPr>
        <p:spPr bwMode="auto">
          <a:xfrm>
            <a:off x="0" y="2636913"/>
            <a:ext cx="8676456" cy="403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000"/>
              </a:spcAft>
              <a:buFontTx/>
              <a:buNone/>
              <a:tabLst>
                <a:tab pos="357188"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 landbouw moet zich ook aanpassen, zodat er bij droogte 	geen problemen ontstaan.</a:t>
            </a:r>
          </a:p>
        </p:txBody>
      </p:sp>
      <p:pic>
        <p:nvPicPr>
          <p:cNvPr id="3" name="Afbeelding 2">
            <a:extLst>
              <a:ext uri="{FF2B5EF4-FFF2-40B4-BE49-F238E27FC236}">
                <a16:creationId xmlns:a16="http://schemas.microsoft.com/office/drawing/2014/main" id="{54943322-E8B1-4E95-8BBF-88129A630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3284984"/>
            <a:ext cx="4683134" cy="3294031"/>
          </a:xfrm>
          <a:prstGeom prst="rect">
            <a:avLst/>
          </a:prstGeom>
        </p:spPr>
      </p:pic>
      <p:sp>
        <p:nvSpPr>
          <p:cNvPr id="7" name="Rechthoek 6">
            <a:extLst>
              <a:ext uri="{FF2B5EF4-FFF2-40B4-BE49-F238E27FC236}">
                <a16:creationId xmlns:a16="http://schemas.microsoft.com/office/drawing/2014/main" id="{102869C4-4303-4345-A84B-8BB177C223DF}"/>
              </a:ext>
            </a:extLst>
          </p:cNvPr>
          <p:cNvSpPr/>
          <p:nvPr/>
        </p:nvSpPr>
        <p:spPr>
          <a:xfrm>
            <a:off x="4195519" y="6409968"/>
            <a:ext cx="4572000" cy="276999"/>
          </a:xfrm>
          <a:prstGeom prst="rect">
            <a:avLst/>
          </a:prstGeom>
        </p:spPr>
        <p:txBody>
          <a:bodyPr>
            <a:spAutoFit/>
          </a:bodyPr>
          <a:lstStyle/>
          <a:p>
            <a:pPr>
              <a:spcAft>
                <a:spcPts val="1000"/>
              </a:spcAft>
              <a:tabLst>
                <a:tab pos="357188" algn="l"/>
              </a:tabLst>
            </a:pPr>
            <a:r>
              <a:rPr lang="nl-NL" sz="1200" dirty="0">
                <a:latin typeface="Calibri" panose="020F0502020204030204" pitchFamily="34" charset="0"/>
                <a:cs typeface="Calibri" panose="020F0502020204030204" pitchFamily="34" charset="0"/>
              </a:rPr>
              <a:t>De glastuinbouw is zelfvoorzienend in zijn waterbehoefte.</a:t>
            </a:r>
            <a:endParaRPr lang="nl-NL" sz="12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949524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bodem als een spons</a:t>
            </a:r>
          </a:p>
          <a:p>
            <a:pPr marL="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7" name="Afbeelding 6">
            <a:extLst>
              <a:ext uri="{FF2B5EF4-FFF2-40B4-BE49-F238E27FC236}">
                <a16:creationId xmlns:a16="http://schemas.microsoft.com/office/drawing/2014/main" id="{51C594D5-8DA1-462A-B617-4594B05E2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098418"/>
            <a:ext cx="3312368" cy="5629367"/>
          </a:xfrm>
          <a:prstGeom prst="rect">
            <a:avLst/>
          </a:prstGeom>
        </p:spPr>
      </p:pic>
      <p:sp>
        <p:nvSpPr>
          <p:cNvPr id="9" name="Tijdelijke aanduiding voor inhoud 1">
            <a:extLst>
              <a:ext uri="{FF2B5EF4-FFF2-40B4-BE49-F238E27FC236}">
                <a16:creationId xmlns:a16="http://schemas.microsoft.com/office/drawing/2014/main" id="{5FC8F037-7D2A-4548-BCA3-45657975F08F}"/>
              </a:ext>
            </a:extLst>
          </p:cNvPr>
          <p:cNvSpPr txBox="1">
            <a:spLocks/>
          </p:cNvSpPr>
          <p:nvPr/>
        </p:nvSpPr>
        <p:spPr bwMode="auto">
          <a:xfrm>
            <a:off x="0" y="1700808"/>
            <a:ext cx="4499992" cy="550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0"/>
              </a:spcBef>
              <a:spcAft>
                <a:spcPts val="1000"/>
              </a:spcAft>
              <a:buFont typeface="Arial" panose="020B0604020202020204" pitchFamily="34" charset="0"/>
              <a:buChar char="►"/>
              <a:tabLst>
                <a:tab pos="357188"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Gebieden die geen of bijna geen gebruik maken van water uit het IJsselmeer of de rivieren moeten water opslaan als voorraad voor drogere tijden.</a:t>
            </a:r>
          </a:p>
          <a:p>
            <a:pPr marL="0" indent="0">
              <a:spcBef>
                <a:spcPts val="0"/>
              </a:spcBef>
              <a:spcAft>
                <a:spcPts val="1000"/>
              </a:spcAft>
              <a:buFontTx/>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2" name="Rechthoek 1">
            <a:extLst>
              <a:ext uri="{FF2B5EF4-FFF2-40B4-BE49-F238E27FC236}">
                <a16:creationId xmlns:a16="http://schemas.microsoft.com/office/drawing/2014/main" id="{B0F18656-0EBA-4046-9942-DC44827B438F}"/>
              </a:ext>
            </a:extLst>
          </p:cNvPr>
          <p:cNvSpPr/>
          <p:nvPr/>
        </p:nvSpPr>
        <p:spPr>
          <a:xfrm>
            <a:off x="1690135" y="6483306"/>
            <a:ext cx="3312368" cy="276999"/>
          </a:xfrm>
          <a:prstGeom prst="rect">
            <a:avLst/>
          </a:prstGeom>
        </p:spPr>
        <p:txBody>
          <a:bodyPr wrap="square">
            <a:spAutoFit/>
          </a:bodyPr>
          <a:lstStyle/>
          <a:p>
            <a:r>
              <a:rPr lang="nl-NL" sz="1200" dirty="0">
                <a:latin typeface="Calibri" panose="020F0502020204030204" pitchFamily="34" charset="0"/>
                <a:cs typeface="Calibri" panose="020F0502020204030204" pitchFamily="34" charset="0"/>
              </a:rPr>
              <a:t>Zoetwaterverdeling over het hoofdwatersysteem.</a:t>
            </a:r>
          </a:p>
        </p:txBody>
      </p:sp>
    </p:spTree>
    <p:extLst>
      <p:ext uri="{BB962C8B-B14F-4D97-AF65-F5344CB8AC3E}">
        <p14:creationId xmlns:p14="http://schemas.microsoft.com/office/powerpoint/2010/main" val="3396140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bodem als een spons</a:t>
            </a:r>
          </a:p>
          <a:p>
            <a:pPr>
              <a:spcBef>
                <a:spcPts val="0"/>
              </a:spcBef>
              <a:spcAft>
                <a:spcPts val="1000"/>
              </a:spcAft>
              <a:buFont typeface="Calibri" panose="020F0502020204030204" pitchFamily="34" charset="0"/>
              <a:buChar char="●"/>
              <a:tabLst>
                <a:tab pos="357188"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Boeren willen dat overtollig water zo snel mogelijk wegstroomt 	naar lagergelegen gebieden, kan leiden tot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p>
          <a:p>
            <a:pPr>
              <a:spcBef>
                <a:spcPts val="0"/>
              </a:spcBef>
              <a:spcAft>
                <a:spcPts val="1000"/>
              </a:spcAft>
              <a:buFont typeface="Calibri" panose="020F0502020204030204" pitchFamily="34" charset="0"/>
              <a:buChar char="‒"/>
              <a:tabLst>
                <a:tab pos="36195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hoogwaterproblemen tijdens natte winters.</a:t>
            </a:r>
          </a:p>
          <a:p>
            <a:pPr>
              <a:spcBef>
                <a:spcPts val="0"/>
              </a:spcBef>
              <a:spcAft>
                <a:spcPts val="1000"/>
              </a:spcAft>
              <a:buFont typeface="Calibri" panose="020F0502020204030204" pitchFamily="34" charset="0"/>
              <a:buChar char="‒"/>
              <a:tabLst>
                <a:tab pos="36195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verdroging van de landbouwgrond en de omliggende natuur tijdens de zomer.</a:t>
            </a:r>
          </a:p>
          <a:p>
            <a:pPr marL="360000" indent="0">
              <a:spcBef>
                <a:spcPts val="0"/>
              </a:spcBef>
              <a:spcAft>
                <a:spcPts val="1000"/>
              </a:spcAft>
              <a:buNone/>
              <a:tabLst>
                <a:tab pos="36195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Vanwege klimaatverandering moet er een watersysteem komen dat zowel wateroverlast als watertekorten voorkomt (of verkleint).</a:t>
            </a:r>
          </a:p>
          <a:p>
            <a:pPr marL="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35632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Leven met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zijn de hoofdpunten van het Nederlandse waterbeleid?</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verandert het klimaat van Nederland in de nabije toekomst?</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verklaart de duidelijke ommekeer in het denken over waterbeheer?</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Welke invloed heeft het veranderende klimaat op de waterafvoer in Nederland?</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kan de inrichting van het landschap het risico op overstromingen vergroten of verkleinen?</a:t>
            </a: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711535CC-781A-4554-9F97-7B05FC35BC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260" y="5085184"/>
            <a:ext cx="9252520" cy="1773878"/>
          </a:xfrm>
          <a:prstGeom prst="rect">
            <a:avLst/>
          </a:prstGeom>
        </p:spPr>
      </p:pic>
    </p:spTree>
    <p:extLst>
      <p:ext uri="{BB962C8B-B14F-4D97-AF65-F5344CB8AC3E}">
        <p14:creationId xmlns:p14="http://schemas.microsoft.com/office/powerpoint/2010/main" val="409084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bodem als een spons</a:t>
            </a:r>
          </a:p>
          <a:p>
            <a:pPr>
              <a:spcBef>
                <a:spcPts val="0"/>
              </a:spcBef>
              <a:spcAft>
                <a:spcPts val="1000"/>
              </a:spcAft>
              <a:buFont typeface="Wingdings" panose="05000000000000000000" pitchFamily="2" charset="2"/>
              <a:buChar char="§"/>
              <a:tabLst>
                <a:tab pos="357188" algn="l"/>
              </a:tabLst>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Drainage</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overtollig grondwater wordt via ondergronds buizenstelsel afgevoerd naar sloten.</a:t>
            </a:r>
          </a:p>
          <a:p>
            <a:pPr marL="360000" indent="0">
              <a:spcBef>
                <a:spcPts val="0"/>
              </a:spcBef>
              <a:spcAft>
                <a:spcPts val="1000"/>
              </a:spcAft>
              <a:buNone/>
              <a:tabLst>
                <a:tab pos="36195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Omgekeerde drainage</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in drogere perioden  wordt de overloop zo afgesteld dat het water in de buizen blijft staan. </a:t>
            </a:r>
          </a:p>
          <a:p>
            <a:pPr marL="360000" indent="0">
              <a:spcBef>
                <a:spcPts val="0"/>
              </a:spcBef>
              <a:spcAft>
                <a:spcPts val="1000"/>
              </a:spcAft>
              <a:buNone/>
              <a:tabLst>
                <a:tab pos="361950"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krijgt dan de tijd om langzaam in de grond te trekken. Zo kan er flexibeler en perceelsgewijs water worden vasthouden of afgevoerd en is beregening minder vaak nodig.</a:t>
            </a:r>
          </a:p>
          <a:p>
            <a:pPr marL="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43254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Regelbaar waterpeil in het IJsselmeer?</a:t>
            </a:r>
          </a:p>
          <a:p>
            <a:pPr marL="361950" indent="-361950">
              <a:spcBef>
                <a:spcPts val="0"/>
              </a:spcBef>
              <a:spcAft>
                <a:spcPts val="1000"/>
              </a:spcAft>
              <a:buNone/>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IJsselmeer is voor grote delen van Nederland een belangrijke bron van zoet water. </a:t>
            </a:r>
          </a:p>
          <a:p>
            <a:pPr marL="360000" indent="0">
              <a:spcBef>
                <a:spcPts val="0"/>
              </a:spcBef>
              <a:spcAft>
                <a:spcPts val="100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Klimaatverandering kan er voor zorgen dat:</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afvoer van de IJssel naar het IJsselmeergebied in de winter toeneemt. </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zeespiegel stijgt waardoor het moeilijker wordt om IJsselmeerwater in de Waddenzee te spuien.</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de zomer de afvoer door de IJssel afneemt, terwijl er dan een grotere vraag naar zoet water is. </a:t>
            </a:r>
          </a:p>
          <a:p>
            <a:pPr marL="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927713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Regelbaar waterpeil in het IJsselmeer?</a:t>
            </a:r>
          </a:p>
          <a:p>
            <a:pPr marL="0" indent="0">
              <a:spcBef>
                <a:spcPts val="0"/>
              </a:spcBef>
              <a:spcAft>
                <a:spcPts val="100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droge zomers heeft het westen van Nederland nu al het grootste neerslagtekort van Nederland. Er zijn hiervoor drie oplossingen bedacht:</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waterpeil van het IJsselmeer wordt uiterlijk in 2021 flexibel. Dat wil zeggen dat men het waterpeil kan verhogen als er meer zoet water nodig is.</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watervoorraad vergroten door gebieden anders in te richten.</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belangrijkste waterverbruikers worden gestimuleerd om water te besparen.</a:t>
            </a:r>
          </a:p>
          <a:p>
            <a:pPr marL="36000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845697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Tegengaan verzilting van de Nieuwe Waterweg</a:t>
            </a:r>
          </a:p>
          <a:p>
            <a:pPr marL="36000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EBC9FC77-53AE-471E-9B58-A70625025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856" y="1571640"/>
            <a:ext cx="2880320" cy="4995172"/>
          </a:xfrm>
          <a:prstGeom prst="rect">
            <a:avLst/>
          </a:prstGeom>
        </p:spPr>
      </p:pic>
      <p:sp>
        <p:nvSpPr>
          <p:cNvPr id="6" name="Tijdelijke aanduiding voor inhoud 1">
            <a:extLst>
              <a:ext uri="{FF2B5EF4-FFF2-40B4-BE49-F238E27FC236}">
                <a16:creationId xmlns:a16="http://schemas.microsoft.com/office/drawing/2014/main" id="{F0E6A98A-9194-426E-921D-8504AB261322}"/>
              </a:ext>
            </a:extLst>
          </p:cNvPr>
          <p:cNvSpPr txBox="1">
            <a:spLocks/>
          </p:cNvSpPr>
          <p:nvPr/>
        </p:nvSpPr>
        <p:spPr bwMode="auto">
          <a:xfrm>
            <a:off x="-3205" y="1608678"/>
            <a:ext cx="5151270" cy="550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57188" indent="-357188">
              <a:spcBef>
                <a:spcPts val="0"/>
              </a:spcBef>
              <a:spcAft>
                <a:spcPts val="1000"/>
              </a:spcAft>
              <a:buFontTx/>
              <a:buNone/>
              <a:tabLst>
                <a:tab pos="357188"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Door de zeespiegelstijging en de bodemdaling wordt het steeds lastiger het overtollige rivierwater af te voeren naar zee.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Met de lage rivierafvoeren in de zomer neemt het risico op verzilting sterk toe omdat zout zeewater gemakkelijker kan binnendringen.</a:t>
            </a:r>
          </a:p>
          <a:p>
            <a:pPr marL="360000" indent="0">
              <a:spcBef>
                <a:spcPts val="0"/>
              </a:spcBef>
              <a:spcAft>
                <a:spcPts val="1000"/>
              </a:spcAft>
              <a:buFontTx/>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FontTx/>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5" name="Rechthoek 4">
            <a:extLst>
              <a:ext uri="{FF2B5EF4-FFF2-40B4-BE49-F238E27FC236}">
                <a16:creationId xmlns:a16="http://schemas.microsoft.com/office/drawing/2014/main" id="{AAA4ACF1-E782-494E-9F24-9894D66F30E1}"/>
              </a:ext>
            </a:extLst>
          </p:cNvPr>
          <p:cNvSpPr/>
          <p:nvPr/>
        </p:nvSpPr>
        <p:spPr>
          <a:xfrm>
            <a:off x="2501679" y="6479523"/>
            <a:ext cx="3383868" cy="276999"/>
          </a:xfrm>
          <a:prstGeom prst="rect">
            <a:avLst/>
          </a:prstGeom>
        </p:spPr>
        <p:txBody>
          <a:bodyPr wrap="square">
            <a:spAutoFit/>
          </a:bodyPr>
          <a:lstStyle/>
          <a:p>
            <a:r>
              <a:rPr lang="nl-NL" sz="1200" dirty="0">
                <a:latin typeface="Calibri" panose="020F0502020204030204" pitchFamily="34" charset="0"/>
                <a:cs typeface="Calibri" panose="020F0502020204030204" pitchFamily="34" charset="0"/>
              </a:rPr>
              <a:t>Gevolgen van de verzilting voor het watersysteem.</a:t>
            </a:r>
          </a:p>
        </p:txBody>
      </p:sp>
    </p:spTree>
    <p:extLst>
      <p:ext uri="{BB962C8B-B14F-4D97-AF65-F5344CB8AC3E}">
        <p14:creationId xmlns:p14="http://schemas.microsoft.com/office/powerpoint/2010/main" val="3424071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Tegengaan verzilting van de Nieuwe Waterweg</a:t>
            </a:r>
          </a:p>
          <a:p>
            <a:pPr marL="36000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EBC9FC77-53AE-471E-9B58-A70625025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856" y="1571640"/>
            <a:ext cx="2880320" cy="4995172"/>
          </a:xfrm>
          <a:prstGeom prst="rect">
            <a:avLst/>
          </a:prstGeom>
        </p:spPr>
      </p:pic>
      <p:sp>
        <p:nvSpPr>
          <p:cNvPr id="6" name="Tijdelijke aanduiding voor inhoud 1">
            <a:extLst>
              <a:ext uri="{FF2B5EF4-FFF2-40B4-BE49-F238E27FC236}">
                <a16:creationId xmlns:a16="http://schemas.microsoft.com/office/drawing/2014/main" id="{F0E6A98A-9194-426E-921D-8504AB261322}"/>
              </a:ext>
            </a:extLst>
          </p:cNvPr>
          <p:cNvSpPr txBox="1">
            <a:spLocks/>
          </p:cNvSpPr>
          <p:nvPr/>
        </p:nvSpPr>
        <p:spPr bwMode="auto">
          <a:xfrm>
            <a:off x="-3205" y="1608678"/>
            <a:ext cx="5151270" cy="550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Haringvlietdam en de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Volkerakdam</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zorgen ervoor dat het water van de Maas en in mindere mate van de Waal niet zo snel de Noordzee in kan stromen. Door de dammen is er een voorraad zoet water voor het Rijnmondgebied aangelegd en wordt de verzilting van de Nieuwe Waterweg tegengegaan.</a:t>
            </a:r>
          </a:p>
          <a:p>
            <a:pPr marL="360000" indent="0">
              <a:spcBef>
                <a:spcPts val="0"/>
              </a:spcBef>
              <a:spcAft>
                <a:spcPts val="1000"/>
              </a:spcAft>
              <a:buFontTx/>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FontTx/>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5" name="Rechthoek 4">
            <a:extLst>
              <a:ext uri="{FF2B5EF4-FFF2-40B4-BE49-F238E27FC236}">
                <a16:creationId xmlns:a16="http://schemas.microsoft.com/office/drawing/2014/main" id="{AAA4ACF1-E782-494E-9F24-9894D66F30E1}"/>
              </a:ext>
            </a:extLst>
          </p:cNvPr>
          <p:cNvSpPr/>
          <p:nvPr/>
        </p:nvSpPr>
        <p:spPr>
          <a:xfrm>
            <a:off x="2501679" y="6479523"/>
            <a:ext cx="3383868" cy="276999"/>
          </a:xfrm>
          <a:prstGeom prst="rect">
            <a:avLst/>
          </a:prstGeom>
        </p:spPr>
        <p:txBody>
          <a:bodyPr wrap="square">
            <a:spAutoFit/>
          </a:bodyPr>
          <a:lstStyle/>
          <a:p>
            <a:r>
              <a:rPr lang="nl-NL" sz="1200" dirty="0">
                <a:latin typeface="Calibri" panose="020F0502020204030204" pitchFamily="34" charset="0"/>
                <a:cs typeface="Calibri" panose="020F0502020204030204" pitchFamily="34" charset="0"/>
              </a:rPr>
              <a:t>Gevolgen van de verzilting voor het watersysteem.</a:t>
            </a:r>
          </a:p>
        </p:txBody>
      </p:sp>
    </p:spTree>
    <p:extLst>
      <p:ext uri="{BB962C8B-B14F-4D97-AF65-F5344CB8AC3E}">
        <p14:creationId xmlns:p14="http://schemas.microsoft.com/office/powerpoint/2010/main" val="1616237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500" b="1" dirty="0">
                <a:latin typeface="Calibri" panose="020F0502020204030204" pitchFamily="34" charset="0"/>
                <a:ea typeface="Times New Roman" panose="02020603050405020304" pitchFamily="18" charset="0"/>
                <a:cs typeface="Calibri" panose="020F0502020204030204" pitchFamily="34" charset="0"/>
              </a:rPr>
              <a:t>Bestrijding stormvloeden en verzilting door kustlijnverkorting.</a:t>
            </a:r>
            <a:endParaRPr lang="nl-NL" sz="25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BCB52EAB-396A-4B6E-A8BD-1F297F713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844" y="1772816"/>
            <a:ext cx="6912768" cy="4748771"/>
          </a:xfrm>
          <a:prstGeom prst="rect">
            <a:avLst/>
          </a:prstGeom>
        </p:spPr>
      </p:pic>
      <p:sp>
        <p:nvSpPr>
          <p:cNvPr id="5" name="Rechthoek 4">
            <a:extLst>
              <a:ext uri="{FF2B5EF4-FFF2-40B4-BE49-F238E27FC236}">
                <a16:creationId xmlns:a16="http://schemas.microsoft.com/office/drawing/2014/main" id="{C6E56E0F-6923-43D3-B0AC-36BDB437FCAA}"/>
              </a:ext>
            </a:extLst>
          </p:cNvPr>
          <p:cNvSpPr/>
          <p:nvPr/>
        </p:nvSpPr>
        <p:spPr>
          <a:xfrm>
            <a:off x="2557377" y="6521587"/>
            <a:ext cx="4029245"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Bestrijding stormvloeden en verzilting door kustlijnverkorting.</a:t>
            </a:r>
          </a:p>
        </p:txBody>
      </p:sp>
    </p:spTree>
    <p:extLst>
      <p:ext uri="{BB962C8B-B14F-4D97-AF65-F5344CB8AC3E}">
        <p14:creationId xmlns:p14="http://schemas.microsoft.com/office/powerpoint/2010/main" val="487439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4644008" cy="5778000"/>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Prioriteiten stellen</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57188" indent="-357188">
              <a:spcBef>
                <a:spcPts val="0"/>
              </a:spcBef>
              <a:spcAft>
                <a:spcPts val="1000"/>
              </a:spcAft>
              <a:buNone/>
              <a:tabLst>
                <a:tab pos="357188" algn="l"/>
              </a:tabLst>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 regering heeft vastgesteld hoe het zoete water in perioden van droogte moet worden verdeeld.</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hoogste prioriteit is veiligheid en het voorkomen van onomkeerbare schade, vooral in veen en kleigebieden.</a:t>
            </a:r>
          </a:p>
          <a:p>
            <a:pPr>
              <a:spcBef>
                <a:spcPts val="0"/>
              </a:spcBef>
              <a:spcAft>
                <a:spcPts val="100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Als een veendijk uitdroogt, kan deze doorbreken zoals in 2003 bij Wilnis.</a:t>
            </a:r>
          </a:p>
          <a:p>
            <a:pPr marL="0" indent="0">
              <a:spcBef>
                <a:spcPts val="0"/>
              </a:spcBef>
              <a:spcAft>
                <a:spcPts val="100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lgn="r">
              <a:spcBef>
                <a:spcPts val="0"/>
              </a:spcBef>
              <a:spcAft>
                <a:spcPts val="1000"/>
              </a:spcAft>
              <a:buNone/>
            </a:pPr>
            <a:endParaRPr lang="nl-NL" sz="12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0F3652B6-9AD3-4D89-8182-CB947D4659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1048894"/>
            <a:ext cx="4002264" cy="5908498"/>
          </a:xfrm>
          <a:prstGeom prst="rect">
            <a:avLst/>
          </a:prstGeom>
        </p:spPr>
      </p:pic>
      <p:sp>
        <p:nvSpPr>
          <p:cNvPr id="2" name="Rechthoek 1">
            <a:extLst>
              <a:ext uri="{FF2B5EF4-FFF2-40B4-BE49-F238E27FC236}">
                <a16:creationId xmlns:a16="http://schemas.microsoft.com/office/drawing/2014/main" id="{618B06A8-736C-4ACD-BCFC-5ACF6824A4E4}"/>
              </a:ext>
            </a:extLst>
          </p:cNvPr>
          <p:cNvSpPr/>
          <p:nvPr/>
        </p:nvSpPr>
        <p:spPr>
          <a:xfrm>
            <a:off x="3484963" y="6453352"/>
            <a:ext cx="1613903" cy="276999"/>
          </a:xfrm>
          <a:prstGeom prst="rect">
            <a:avLst/>
          </a:prstGeom>
        </p:spPr>
        <p:txBody>
          <a:bodyPr wrap="none">
            <a:spAutoFit/>
          </a:bodyPr>
          <a:lstStyle/>
          <a:p>
            <a:pPr algn="r">
              <a:spcAft>
                <a:spcPts val="1000"/>
              </a:spcAft>
            </a:pPr>
            <a:r>
              <a:rPr lang="nl-NL" sz="12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Dijkdoorbraak bij Wilnis</a:t>
            </a:r>
          </a:p>
        </p:txBody>
      </p:sp>
    </p:spTree>
    <p:extLst>
      <p:ext uri="{BB962C8B-B14F-4D97-AF65-F5344CB8AC3E}">
        <p14:creationId xmlns:p14="http://schemas.microsoft.com/office/powerpoint/2010/main" val="3219617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§1.3 Strategische zoetwatervoorraad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Prioriteiten stellen</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Tweede prioriteit: nutsvoorzieningen voor drinkwater en energie.</a:t>
            </a:r>
          </a:p>
          <a:p>
            <a:pPr>
              <a:spcBef>
                <a:spcPts val="0"/>
              </a:spcBef>
              <a:spcAft>
                <a:spcPts val="100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Derde prioriteit: waterbehoefte van de industrie en de beregening van akkers.</a:t>
            </a:r>
          </a:p>
          <a:p>
            <a:pPr>
              <a:spcBef>
                <a:spcPts val="0"/>
              </a:spcBef>
              <a:spcAft>
                <a:spcPts val="100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59CCBF3D-FBFD-4E28-A772-20A879DE4C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5814" y="3356993"/>
            <a:ext cx="4644008" cy="3090845"/>
          </a:xfrm>
          <a:prstGeom prst="rect">
            <a:avLst/>
          </a:prstGeom>
        </p:spPr>
      </p:pic>
      <p:sp>
        <p:nvSpPr>
          <p:cNvPr id="6" name="Tijdelijke aanduiding voor inhoud 1">
            <a:extLst>
              <a:ext uri="{FF2B5EF4-FFF2-40B4-BE49-F238E27FC236}">
                <a16:creationId xmlns:a16="http://schemas.microsoft.com/office/drawing/2014/main" id="{FB1A02A6-A385-4FB0-9D3A-56BEA9F9DEA2}"/>
              </a:ext>
            </a:extLst>
          </p:cNvPr>
          <p:cNvSpPr txBox="1">
            <a:spLocks/>
          </p:cNvSpPr>
          <p:nvPr/>
        </p:nvSpPr>
        <p:spPr bwMode="auto">
          <a:xfrm>
            <a:off x="-27059" y="3356993"/>
            <a:ext cx="3950987" cy="322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0"/>
              </a:spcBef>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Functies die bij droge omstandigheden andere watergebruikers voor moeten laten gaan zijn: </a:t>
            </a:r>
          </a:p>
          <a:p>
            <a:pPr lvl="1">
              <a:spcBef>
                <a:spcPts val="0"/>
              </a:spcBef>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scheepvaart</a:t>
            </a:r>
          </a:p>
          <a:p>
            <a:pPr lvl="1">
              <a:spcBef>
                <a:spcPts val="0"/>
              </a:spcBef>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natuur, </a:t>
            </a:r>
          </a:p>
          <a:p>
            <a:pPr lvl="1">
              <a:spcBef>
                <a:spcPts val="0"/>
              </a:spcBef>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waterrecreatie </a:t>
            </a:r>
          </a:p>
          <a:p>
            <a:pPr lvl="1">
              <a:spcBef>
                <a:spcPts val="0"/>
              </a:spcBef>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binnenvisserij.</a:t>
            </a:r>
          </a:p>
          <a:p>
            <a:pPr>
              <a:spcBef>
                <a:spcPts val="0"/>
              </a:spcBef>
              <a:spcAft>
                <a:spcPts val="100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000" indent="0">
              <a:spcBef>
                <a:spcPts val="0"/>
              </a:spcBef>
              <a:spcAft>
                <a:spcPts val="1000"/>
              </a:spcAft>
              <a:buFontTx/>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FontTx/>
              <a:buNone/>
              <a:tabLst>
                <a:tab pos="361950" algn="l"/>
              </a:tabLst>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5" name="Rechthoek 4">
            <a:extLst>
              <a:ext uri="{FF2B5EF4-FFF2-40B4-BE49-F238E27FC236}">
                <a16:creationId xmlns:a16="http://schemas.microsoft.com/office/drawing/2014/main" id="{68D69B39-4458-4AD3-AAA0-4A61012EC314}"/>
              </a:ext>
            </a:extLst>
          </p:cNvPr>
          <p:cNvSpPr/>
          <p:nvPr/>
        </p:nvSpPr>
        <p:spPr>
          <a:xfrm>
            <a:off x="5681330" y="6447838"/>
            <a:ext cx="1972976"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Beregening van een veendijk</a:t>
            </a:r>
          </a:p>
        </p:txBody>
      </p:sp>
    </p:spTree>
    <p:extLst>
      <p:ext uri="{BB962C8B-B14F-4D97-AF65-F5344CB8AC3E}">
        <p14:creationId xmlns:p14="http://schemas.microsoft.com/office/powerpoint/2010/main" val="1406107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Leven met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76456" cy="5777999"/>
          </a:xfrm>
        </p:spPr>
        <p:txBody>
          <a:bodyPr lIns="360000" tIns="46800" bIns="46800"/>
          <a:lstStyle/>
          <a:p>
            <a:pPr marL="361950" indent="-36195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Het klimaat van Nederland verandert</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Nederlandse waterbeleid was gericht op snel afvoeren van water. Klimaatverandering maakt dit moeilijker: bevolking moet ‘leren leven met water’.</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Warmere, drogere zomers en zachtere, nattere winters. </a:t>
            </a:r>
          </a:p>
          <a:p>
            <a:pPr marL="361950" indent="-361950">
              <a:spcBef>
                <a:spcPts val="0"/>
              </a:spcBef>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Meer en grotere schommelingen in de hoeveelheid neerslag. Schommeling van de neerslag in een jaar: </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neerslagregiem.</a:t>
            </a: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1950" indent="-361950">
              <a:spcBef>
                <a:spcPts val="0"/>
              </a:spcBef>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Grotere schommelingen in de neerslag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onregelmatiger neerslagregiem</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m</a:t>
            </a:r>
            <a:r>
              <a:rPr lang="nl-NL" sz="2400" dirty="0">
                <a:latin typeface="Calibri" panose="020F0502020204030204" pitchFamily="34" charset="0"/>
                <a:ea typeface="Times New Roman" panose="02020603050405020304" pitchFamily="18" charset="0"/>
                <a:cs typeface="Calibri" panose="020F0502020204030204" pitchFamily="34" charset="0"/>
              </a:rPr>
              <a:t>eer extreme buien, vaker periodes met droogte.</a:t>
            </a:r>
          </a:p>
          <a:p>
            <a:pPr>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Bij een regelmatig aanbod van regen en natte sneeuw is het risico op een overstroming minder groot.</a:t>
            </a:r>
          </a:p>
          <a:p>
            <a:pPr marL="361950" indent="-36195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9759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Leven met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76456" cy="5777999"/>
          </a:xfrm>
        </p:spPr>
        <p:txBody>
          <a:bodyPr lIns="360000" tIns="46800" bIns="46800"/>
          <a:lstStyle/>
          <a:p>
            <a:pPr marL="361950" indent="-36195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Het klimaat van Nederland verandert</a:t>
            </a:r>
          </a:p>
          <a:p>
            <a:pPr>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In de zomer vaker droogte in natuurgebieden en landbouwgronden. Drie oorzaken:</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Door stijging van gemiddelde zomertemperatuur neemt verdamping toe.</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In drogere zomerseizoen neemt nuttige neerslag (neerslag min verdamping) af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minder water zakt de bodem in.</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Door snellere waterafvoer (bv. kanalisatie) daalt de grondwaterspiegel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bovenste laag van de bodem droogt eerder uit.</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3350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Leven met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964488" cy="5777999"/>
          </a:xfrm>
        </p:spPr>
        <p:txBody>
          <a:bodyPr lIns="360000" tIns="46800" bIns="46800"/>
          <a:lstStyle/>
          <a:p>
            <a:pPr marL="361950" indent="-36195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Nederland verandert</a:t>
            </a:r>
            <a:endParaRPr lang="nl-NL" sz="2400" b="1" dirty="0">
              <a:latin typeface="Calibri" panose="020F0502020204030204" pitchFamily="34" charset="0"/>
              <a:ea typeface="Times New Roman" panose="02020603050405020304" pitchFamily="18" charset="0"/>
              <a:cs typeface="Calibri" panose="020F0502020204030204" pitchFamily="34" charset="0"/>
            </a:endParaRP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Nederland is sterk verstedelijkt</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meer verstening van het oppervlak. Regenwater wordt snel afgevoerd naar riolen en grachten</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minder regenwater zakt in de grond.</a:t>
            </a: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Beleid van de overheid gericht op het voorkomen van nieuwe waterproblemen. Een (mogelijk) waterprobleem niet doorschuiven naar andere plaats of later tijdstip.</a:t>
            </a:r>
          </a:p>
          <a:p>
            <a:pPr marL="361950" indent="-361950">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66503F0D-A956-4FA2-A571-6E25757BB0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980" y="4117973"/>
            <a:ext cx="4110040" cy="2740027"/>
          </a:xfrm>
          <a:prstGeom prst="rect">
            <a:avLst/>
          </a:prstGeom>
        </p:spPr>
      </p:pic>
    </p:spTree>
    <p:extLst>
      <p:ext uri="{BB962C8B-B14F-4D97-AF65-F5344CB8AC3E}">
        <p14:creationId xmlns:p14="http://schemas.microsoft.com/office/powerpoint/2010/main" val="323322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Leven met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4572000" cy="5777999"/>
          </a:xfrm>
        </p:spPr>
        <p:txBody>
          <a:bodyPr lIns="360000" tIns="46800" bIns="46800"/>
          <a:lstStyle/>
          <a:p>
            <a:pPr marL="361950" indent="-36195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Nederland verandert</a:t>
            </a:r>
            <a:endParaRPr lang="nl-NL" sz="2400" b="1"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Waterbeheer</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in de stad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Overstromingen voorkomen maar wel voldoende water van goede kwaliteit beschikbaar hebben.</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Waterbeheer op het platteland: aanleggen waterbergingsgebieden of gebieden herinrichten, zodat de beken hun oorspronkelijke loop weer krijgen.</a:t>
            </a: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12C8D34B-2BAB-484D-8339-EEEE59DA6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1124744"/>
            <a:ext cx="3151632" cy="3102864"/>
          </a:xfrm>
          <a:prstGeom prst="rect">
            <a:avLst/>
          </a:prstGeom>
        </p:spPr>
      </p:pic>
      <p:pic>
        <p:nvPicPr>
          <p:cNvPr id="6" name="Afbeelding 5">
            <a:extLst>
              <a:ext uri="{FF2B5EF4-FFF2-40B4-BE49-F238E27FC236}">
                <a16:creationId xmlns:a16="http://schemas.microsoft.com/office/drawing/2014/main" id="{381C4274-4FC0-4334-825A-EBA361CCBD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8407" y="4437112"/>
            <a:ext cx="3203848" cy="2116122"/>
          </a:xfrm>
          <a:prstGeom prst="rect">
            <a:avLst/>
          </a:prstGeom>
        </p:spPr>
      </p:pic>
    </p:spTree>
    <p:extLst>
      <p:ext uri="{BB962C8B-B14F-4D97-AF65-F5344CB8AC3E}">
        <p14:creationId xmlns:p14="http://schemas.microsoft.com/office/powerpoint/2010/main" val="1822196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§1.1 Leven met water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604448" cy="5777999"/>
          </a:xfrm>
        </p:spPr>
        <p:txBody>
          <a:bodyPr lIns="360000" tIns="46800" bIns="46800"/>
          <a:lstStyle/>
          <a:p>
            <a:pPr marL="361950" indent="-36195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Drietrapsstrategie: vasthouden, bergen en afvoeren </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Gebieden worden zodanig ingericht en gebruikt dat er nooit te</a:t>
            </a:r>
            <a:r>
              <a:rPr lang="nl-NL" sz="2400" i="1"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ea typeface="Times New Roman" panose="02020603050405020304" pitchFamily="18" charset="0"/>
                <a:cs typeface="Calibri" panose="020F0502020204030204" pitchFamily="34" charset="0"/>
              </a:rPr>
              <a:t>veel water, maar ook nooit te weinig water is. </a:t>
            </a:r>
          </a:p>
          <a:p>
            <a:pPr marL="457200" indent="-457200">
              <a:spcAft>
                <a:spcPts val="0"/>
              </a:spcAft>
              <a:buFont typeface="+mj-lt"/>
              <a:buAutoNum type="arabicPeriod"/>
            </a:pPr>
            <a:r>
              <a:rPr lang="nl-NL" sz="2400" dirty="0">
                <a:latin typeface="Calibri" panose="020F0502020204030204" pitchFamily="34" charset="0"/>
                <a:ea typeface="Times New Roman" panose="02020603050405020304" pitchFamily="18" charset="0"/>
                <a:cs typeface="Calibri" panose="020F0502020204030204" pitchFamily="34" charset="0"/>
              </a:rPr>
              <a:t>Water </a:t>
            </a:r>
            <a:r>
              <a:rPr lang="nl-NL" sz="2400" i="1" dirty="0">
                <a:latin typeface="Calibri" panose="020F0502020204030204" pitchFamily="34" charset="0"/>
                <a:ea typeface="Times New Roman" panose="02020603050405020304" pitchFamily="18" charset="0"/>
                <a:cs typeface="Calibri" panose="020F0502020204030204" pitchFamily="34" charset="0"/>
              </a:rPr>
              <a:t>vasthouden</a:t>
            </a:r>
            <a:r>
              <a:rPr lang="nl-NL" sz="2400" dirty="0">
                <a:latin typeface="Calibri" panose="020F0502020204030204" pitchFamily="34" charset="0"/>
                <a:ea typeface="Times New Roman" panose="02020603050405020304" pitchFamily="18" charset="0"/>
                <a:cs typeface="Calibri" panose="020F0502020204030204" pitchFamily="34" charset="0"/>
              </a:rPr>
              <a:t>, vooral door sponswerking van de bodem. </a:t>
            </a:r>
          </a:p>
          <a:p>
            <a:pPr marL="457200" indent="-457200">
              <a:spcAft>
                <a:spcPts val="0"/>
              </a:spcAft>
              <a:buFont typeface="+mj-lt"/>
              <a:buAutoNum type="arabicPeriod"/>
            </a:pPr>
            <a:r>
              <a:rPr lang="nl-NL" sz="2400" dirty="0">
                <a:latin typeface="Calibri" panose="020F0502020204030204" pitchFamily="34" charset="0"/>
                <a:ea typeface="Times New Roman" panose="02020603050405020304" pitchFamily="18" charset="0"/>
                <a:cs typeface="Calibri" panose="020F0502020204030204" pitchFamily="34" charset="0"/>
              </a:rPr>
              <a:t>Bodem is verzadigd (‘de spons is vol’)</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water </a:t>
            </a:r>
            <a:r>
              <a:rPr lang="nl-NL" sz="2400" i="1" dirty="0">
                <a:latin typeface="Calibri" panose="020F0502020204030204" pitchFamily="34" charset="0"/>
                <a:ea typeface="Times New Roman" panose="02020603050405020304" pitchFamily="18" charset="0"/>
                <a:cs typeface="Calibri" panose="020F0502020204030204" pitchFamily="34" charset="0"/>
              </a:rPr>
              <a:t>bergen</a:t>
            </a:r>
            <a:r>
              <a:rPr lang="nl-NL" sz="2400" dirty="0">
                <a:latin typeface="Calibri" panose="020F0502020204030204" pitchFamily="34" charset="0"/>
                <a:ea typeface="Times New Roman" panose="02020603050405020304" pitchFamily="18" charset="0"/>
                <a:cs typeface="Calibri" panose="020F0502020204030204" pitchFamily="34" charset="0"/>
              </a:rPr>
              <a:t> (opslaan). </a:t>
            </a:r>
          </a:p>
          <a:p>
            <a:pPr marL="457200" indent="-457200">
              <a:spcAft>
                <a:spcPts val="0"/>
              </a:spcAft>
              <a:buFont typeface="+mj-lt"/>
              <a:buAutoNum type="arabicPeriod"/>
            </a:pPr>
            <a:r>
              <a:rPr lang="nl-NL" sz="2400" dirty="0">
                <a:latin typeface="Calibri" panose="020F0502020204030204" pitchFamily="34" charset="0"/>
                <a:ea typeface="Times New Roman" panose="02020603050405020304" pitchFamily="18" charset="0"/>
                <a:cs typeface="Calibri" panose="020F0502020204030204" pitchFamily="34" charset="0"/>
              </a:rPr>
              <a:t>Opslagbekkens zijn vol</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water </a:t>
            </a:r>
            <a:r>
              <a:rPr lang="nl-NL" sz="2400" i="1" dirty="0">
                <a:latin typeface="Calibri" panose="020F0502020204030204" pitchFamily="34" charset="0"/>
                <a:ea typeface="Times New Roman" panose="02020603050405020304" pitchFamily="18" charset="0"/>
                <a:cs typeface="Calibri" panose="020F0502020204030204" pitchFamily="34" charset="0"/>
              </a:rPr>
              <a:t>afvoeren</a:t>
            </a:r>
            <a:r>
              <a:rPr lang="nl-NL" sz="2400" dirty="0">
                <a:latin typeface="Calibri" panose="020F0502020204030204" pitchFamily="34" charset="0"/>
                <a:ea typeface="Times New Roman" panose="02020603050405020304" pitchFamily="18" charset="0"/>
                <a:cs typeface="Calibri" panose="020F0502020204030204" pitchFamily="34" charset="0"/>
              </a:rPr>
              <a:t>. </a:t>
            </a:r>
          </a:p>
          <a:p>
            <a:pPr marL="0" indent="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Dit heet de drietrapsstrategie: </a:t>
            </a:r>
            <a:r>
              <a:rPr lang="nl-NL" sz="2400" i="1" dirty="0">
                <a:latin typeface="Calibri" panose="020F0502020204030204" pitchFamily="34" charset="0"/>
                <a:ea typeface="Times New Roman" panose="02020603050405020304" pitchFamily="18" charset="0"/>
                <a:cs typeface="Calibri" panose="020F0502020204030204" pitchFamily="34" charset="0"/>
              </a:rPr>
              <a:t>vasthouden</a:t>
            </a:r>
            <a:r>
              <a:rPr lang="nl-NL" sz="2400" dirty="0">
                <a:latin typeface="Calibri" panose="020F0502020204030204" pitchFamily="34" charset="0"/>
                <a:ea typeface="Times New Roman" panose="02020603050405020304" pitchFamily="18" charset="0"/>
                <a:cs typeface="Calibri" panose="020F0502020204030204" pitchFamily="34" charset="0"/>
              </a:rPr>
              <a:t>, </a:t>
            </a:r>
            <a:r>
              <a:rPr lang="nl-NL" sz="2400" i="1" dirty="0">
                <a:latin typeface="Calibri" panose="020F0502020204030204" pitchFamily="34" charset="0"/>
                <a:ea typeface="Times New Roman" panose="02020603050405020304" pitchFamily="18" charset="0"/>
                <a:cs typeface="Calibri" panose="020F0502020204030204" pitchFamily="34" charset="0"/>
              </a:rPr>
              <a:t>bergen </a:t>
            </a:r>
            <a:r>
              <a:rPr lang="nl-NL" sz="2400" dirty="0">
                <a:latin typeface="Calibri" panose="020F0502020204030204" pitchFamily="34" charset="0"/>
                <a:ea typeface="Times New Roman" panose="02020603050405020304" pitchFamily="18" charset="0"/>
                <a:cs typeface="Calibri" panose="020F0502020204030204" pitchFamily="34" charset="0"/>
              </a:rPr>
              <a:t>en </a:t>
            </a:r>
            <a:r>
              <a:rPr lang="nl-NL" sz="2400" i="1" dirty="0">
                <a:latin typeface="Calibri" panose="020F0502020204030204" pitchFamily="34" charset="0"/>
                <a:ea typeface="Times New Roman" panose="02020603050405020304" pitchFamily="18" charset="0"/>
                <a:cs typeface="Calibri" panose="020F0502020204030204" pitchFamily="34" charset="0"/>
              </a:rPr>
              <a:t>afvoeren</a:t>
            </a:r>
            <a:r>
              <a:rPr lang="nl-NL" sz="2400" dirty="0">
                <a:latin typeface="Calibri" panose="020F0502020204030204" pitchFamily="34" charset="0"/>
                <a:ea typeface="Times New Roman" panose="02020603050405020304" pitchFamily="18" charset="0"/>
                <a:cs typeface="Calibri" panose="020F0502020204030204" pitchFamily="34" charset="0"/>
              </a:rPr>
              <a:t>.</a:t>
            </a:r>
          </a:p>
        </p:txBody>
      </p:sp>
      <p:pic>
        <p:nvPicPr>
          <p:cNvPr id="5" name="Afbeelding 4">
            <a:extLst>
              <a:ext uri="{FF2B5EF4-FFF2-40B4-BE49-F238E27FC236}">
                <a16:creationId xmlns:a16="http://schemas.microsoft.com/office/drawing/2014/main" id="{C5AC2C62-6F8B-43B3-BCE3-501D5B22A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4941168"/>
            <a:ext cx="4645246" cy="1795264"/>
          </a:xfrm>
          <a:prstGeom prst="rect">
            <a:avLst/>
          </a:prstGeom>
        </p:spPr>
      </p:pic>
    </p:spTree>
    <p:extLst>
      <p:ext uri="{BB962C8B-B14F-4D97-AF65-F5344CB8AC3E}">
        <p14:creationId xmlns:p14="http://schemas.microsoft.com/office/powerpoint/2010/main" val="1711954776"/>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Lege presentatie">
  <a:themeElements>
    <a:clrScheme name="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Lege presentatie">
      <a:majorFont>
        <a:latin typeface="Arial"/>
        <a:ea typeface="ＭＳ Ｐゴシック"/>
        <a:cs typeface="ＭＳ Ｐゴシック"/>
      </a:majorFont>
      <a:minorFont>
        <a:latin typeface="Arial"/>
        <a:ea typeface="ＭＳ Ｐゴシック"/>
        <a:cs typeface="ＭＳ Ｐゴシック"/>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txDef>
      <a:spPr>
        <a:noFill/>
      </a:spPr>
      <a:bodyPr wrap="square" rtlCol="0">
        <a:spAutoFit/>
      </a:bodyPr>
      <a:lstStyle>
        <a:defPPr>
          <a:defRPr dirty="0"/>
        </a:defPPr>
      </a:lstStyle>
    </a:txDef>
  </a:objectDefaults>
  <a:extraClrSchemeLst>
    <a:extraClrScheme>
      <a:clrScheme name="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ge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ge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ge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ge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ge presentati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ge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ge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ge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ge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ge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2745</Words>
  <Application>Microsoft Office PowerPoint</Application>
  <PresentationFormat>Diavoorstelling (4:3)</PresentationFormat>
  <Paragraphs>331</Paragraphs>
  <Slides>47</Slides>
  <Notes>46</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47</vt:i4>
      </vt:variant>
    </vt:vector>
  </HeadingPairs>
  <TitlesOfParts>
    <vt:vector size="55" baseType="lpstr">
      <vt:lpstr>ＭＳ Ｐゴシック</vt:lpstr>
      <vt:lpstr>Arial</vt:lpstr>
      <vt:lpstr>AvenirLTStd-Light</vt:lpstr>
      <vt:lpstr>Calibri</vt:lpstr>
      <vt:lpstr>Times New Roman</vt:lpstr>
      <vt:lpstr>Wingdings</vt:lpstr>
      <vt:lpstr>Kantoorthema</vt:lpstr>
      <vt:lpstr>2_Lege presentatie</vt:lpstr>
      <vt:lpstr>PowerPoint-presentatie</vt:lpstr>
      <vt:lpstr>1. Ruimte voor water</vt:lpstr>
      <vt:lpstr>1. Ruimte voor water</vt:lpstr>
      <vt:lpstr>§1.1 Leven met water</vt:lpstr>
      <vt:lpstr>§1.1 Leven met water</vt:lpstr>
      <vt:lpstr>§1.1 Leven met water</vt:lpstr>
      <vt:lpstr>§1.1 Leven met water</vt:lpstr>
      <vt:lpstr>§1.1 Leven met water</vt:lpstr>
      <vt:lpstr>§1.1 Leven met water</vt:lpstr>
      <vt:lpstr>§1.1 Leven met water</vt:lpstr>
      <vt:lpstr>§1.1 Leven met water</vt:lpstr>
      <vt:lpstr>§1.1 Leven met water</vt:lpstr>
      <vt:lpstr>§1.1 Leven met water</vt:lpstr>
      <vt:lpstr>§1.1 Leven met water</vt:lpstr>
      <vt:lpstr>§1.1 Leven met water</vt:lpstr>
      <vt:lpstr>1.1 Leven met water</vt:lpstr>
      <vt:lpstr>§1.2 Water: vriend of vijand?</vt:lpstr>
      <vt:lpstr>§1.2 Water: vriend of vijand?</vt:lpstr>
      <vt:lpstr>§1.2 Water: vriend of vijand?</vt:lpstr>
      <vt:lpstr>§1.2 Water: vriend of vijand?</vt:lpstr>
      <vt:lpstr>§1.2 Water: vriend of vijand?</vt:lpstr>
      <vt:lpstr>§1.2 Water: vriend of vijand?</vt:lpstr>
      <vt:lpstr>§1.2 Water: vriend of vijand?</vt:lpstr>
      <vt:lpstr>§1.2 Water: vriend of vijand?</vt:lpstr>
      <vt:lpstr>§1.2 Water: vriend of vijand?</vt:lpstr>
      <vt:lpstr>§1.2 Water: vriend of vijand?</vt:lpstr>
      <vt:lpstr>§1.2 Water: vriend of vijand?</vt:lpstr>
      <vt:lpstr>§1.2 Water: vriend of vijand?</vt:lpstr>
      <vt:lpstr>§1.2 Water: vriend of vijand?</vt:lpstr>
      <vt:lpstr>§1.2 Water: vriend of vijand?</vt:lpstr>
      <vt:lpstr>§1.2 Water: vriend of vijand?</vt:lpstr>
      <vt:lpstr>§1.3 Strategische zoetwatervoorraad</vt:lpstr>
      <vt:lpstr>§1.3 Strategische zoetwatervoorraad</vt:lpstr>
      <vt:lpstr>§1.3 Strategische zoetwatervoorraad</vt:lpstr>
      <vt:lpstr>§1.3 Strategische zoetwatervoorraad</vt:lpstr>
      <vt:lpstr>§1.3 Strategische zoetwatervoorraad</vt:lpstr>
      <vt:lpstr>§1.3 Strategische zoetwatervoorraad</vt:lpstr>
      <vt:lpstr>§1.3 Strategische zoetwatervoorraad</vt:lpstr>
      <vt:lpstr>§1.3 Strategische zoetwatervoorraad</vt:lpstr>
      <vt:lpstr>§1.3 Strategische zoetwatervoorraad</vt:lpstr>
      <vt:lpstr>§1.3 Strategische zoetwatervoorraad</vt:lpstr>
      <vt:lpstr>§1.3 Strategische zoetwatervoorraad</vt:lpstr>
      <vt:lpstr>§1.3 Strategische zoetwatervoorraad</vt:lpstr>
      <vt:lpstr>§1.3 Strategische zoetwatervoorraad</vt:lpstr>
      <vt:lpstr>§1.3 Strategische zoetwatervoorraad</vt:lpstr>
      <vt:lpstr>§1.3 Strategische zoetwatervoorraad</vt:lpstr>
      <vt:lpstr>§1.3 Strategische zoetwatervoorraad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cp:lastModifiedBy/>
  <cp:revision>1</cp:revision>
  <dcterms:created xsi:type="dcterms:W3CDTF">2018-08-14T07:23:57Z</dcterms:created>
  <dcterms:modified xsi:type="dcterms:W3CDTF">2019-02-12T08:41:01Z</dcterms:modified>
</cp:coreProperties>
</file>