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4" r:id="rId2"/>
  </p:sldMasterIdLst>
  <p:notesMasterIdLst>
    <p:notesMasterId r:id="rId54"/>
  </p:notesMasterIdLst>
  <p:sldIdLst>
    <p:sldId id="256" r:id="rId3"/>
    <p:sldId id="266" r:id="rId4"/>
    <p:sldId id="301" r:id="rId5"/>
    <p:sldId id="277" r:id="rId6"/>
    <p:sldId id="303" r:id="rId7"/>
    <p:sldId id="302" r:id="rId8"/>
    <p:sldId id="304" r:id="rId9"/>
    <p:sldId id="305" r:id="rId10"/>
    <p:sldId id="306" r:id="rId11"/>
    <p:sldId id="307" r:id="rId12"/>
    <p:sldId id="308" r:id="rId13"/>
    <p:sldId id="310" r:id="rId14"/>
    <p:sldId id="309" r:id="rId15"/>
    <p:sldId id="311"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85948" autoAdjust="0"/>
  </p:normalViewPr>
  <p:slideViewPr>
    <p:cSldViewPr>
      <p:cViewPr varScale="1">
        <p:scale>
          <a:sx n="65" d="100"/>
          <a:sy n="65" d="100"/>
        </p:scale>
        <p:origin x="143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6-3-2019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Eind januari 1995: overstroming in het rivierengebied.</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a:p>
        </p:txBody>
      </p:sp>
    </p:spTree>
    <p:extLst>
      <p:ext uri="{BB962C8B-B14F-4D97-AF65-F5344CB8AC3E}">
        <p14:creationId xmlns:p14="http://schemas.microsoft.com/office/powerpoint/2010/main" val="364530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Verdeling van de waterafvoer van de Rijn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a:p>
        </p:txBody>
      </p:sp>
    </p:spTree>
    <p:extLst>
      <p:ext uri="{BB962C8B-B14F-4D97-AF65-F5344CB8AC3E}">
        <p14:creationId xmlns:p14="http://schemas.microsoft.com/office/powerpoint/2010/main" val="284820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a:p>
        </p:txBody>
      </p:sp>
    </p:spTree>
    <p:extLst>
      <p:ext uri="{BB962C8B-B14F-4D97-AF65-F5344CB8AC3E}">
        <p14:creationId xmlns:p14="http://schemas.microsoft.com/office/powerpoint/2010/main" val="3292124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dirty="0">
                <a:solidFill>
                  <a:srgbClr val="000000"/>
                </a:solidFill>
                <a:latin typeface="Calibri" panose="020F0502020204030204" pitchFamily="34" charset="0"/>
                <a:cs typeface="Calibri" panose="020F0502020204030204" pitchFamily="34" charset="0"/>
              </a:rPr>
              <a:t>Open stuw in de Neder-Rijn bij Driel (l).</a:t>
            </a:r>
            <a:r>
              <a:rPr lang="nl-NL" sz="1200" dirty="0">
                <a:latin typeface="Calibri" panose="020F0502020204030204" pitchFamily="34" charset="0"/>
                <a:cs typeface="Calibri" panose="020F0502020204030204" pitchFamily="34" charset="0"/>
              </a:rPr>
              <a:t> Gesloten stuw in de Lek bij Hagestein (r).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rgbClr val="000000"/>
              </a:solidFill>
              <a:latin typeface="Calibri" panose="020F0502020204030204" pitchFamily="34" charset="0"/>
              <a:cs typeface="Calibri" panose="020F0502020204030204" pitchFamily="34" charset="0"/>
            </a:endParaRP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a:p>
        </p:txBody>
      </p:sp>
    </p:spTree>
    <p:extLst>
      <p:ext uri="{BB962C8B-B14F-4D97-AF65-F5344CB8AC3E}">
        <p14:creationId xmlns:p14="http://schemas.microsoft.com/office/powerpoint/2010/main" val="321609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Dwarsprofielen van de verschillende Maastrajecten.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a:p>
        </p:txBody>
      </p:sp>
    </p:spTree>
    <p:extLst>
      <p:ext uri="{BB962C8B-B14F-4D97-AF65-F5344CB8AC3E}">
        <p14:creationId xmlns:p14="http://schemas.microsoft.com/office/powerpoint/2010/main" val="3761815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a:p>
        </p:txBody>
      </p:sp>
    </p:spTree>
    <p:extLst>
      <p:ext uri="{BB962C8B-B14F-4D97-AF65-F5344CB8AC3E}">
        <p14:creationId xmlns:p14="http://schemas.microsoft.com/office/powerpoint/2010/main" val="2812368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Eind januari 1995: overstroming in het rivierengebied.</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a:p>
        </p:txBody>
      </p:sp>
    </p:spTree>
    <p:extLst>
      <p:ext uri="{BB962C8B-B14F-4D97-AF65-F5344CB8AC3E}">
        <p14:creationId xmlns:p14="http://schemas.microsoft.com/office/powerpoint/2010/main" val="262431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Woonhuis aan de IJssel.</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a:p>
        </p:txBody>
      </p:sp>
    </p:spTree>
    <p:extLst>
      <p:ext uri="{BB962C8B-B14F-4D97-AF65-F5344CB8AC3E}">
        <p14:creationId xmlns:p14="http://schemas.microsoft.com/office/powerpoint/2010/main" val="4063817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Dwarsprofiel van een rivier.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a:p>
        </p:txBody>
      </p:sp>
    </p:spTree>
    <p:extLst>
      <p:ext uri="{BB962C8B-B14F-4D97-AF65-F5344CB8AC3E}">
        <p14:creationId xmlns:p14="http://schemas.microsoft.com/office/powerpoint/2010/main" val="392181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a:p>
        </p:txBody>
      </p:sp>
    </p:spTree>
    <p:extLst>
      <p:ext uri="{BB962C8B-B14F-4D97-AF65-F5344CB8AC3E}">
        <p14:creationId xmlns:p14="http://schemas.microsoft.com/office/powerpoint/2010/main" val="3982529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Het lengteprofiel van een rivier.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a:p>
        </p:txBody>
      </p:sp>
    </p:spTree>
    <p:extLst>
      <p:ext uri="{BB962C8B-B14F-4D97-AF65-F5344CB8AC3E}">
        <p14:creationId xmlns:p14="http://schemas.microsoft.com/office/powerpoint/2010/main" val="39955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Eind januari 1995: overstroming in het rivierengebied.</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a:p>
        </p:txBody>
      </p:sp>
    </p:spTree>
    <p:extLst>
      <p:ext uri="{BB962C8B-B14F-4D97-AF65-F5344CB8AC3E}">
        <p14:creationId xmlns:p14="http://schemas.microsoft.com/office/powerpoint/2010/main" val="2865742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a:p>
        </p:txBody>
      </p:sp>
    </p:spTree>
    <p:extLst>
      <p:ext uri="{BB962C8B-B14F-4D97-AF65-F5344CB8AC3E}">
        <p14:creationId xmlns:p14="http://schemas.microsoft.com/office/powerpoint/2010/main" val="735177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a:p>
        </p:txBody>
      </p:sp>
    </p:spTree>
    <p:extLst>
      <p:ext uri="{BB962C8B-B14F-4D97-AF65-F5344CB8AC3E}">
        <p14:creationId xmlns:p14="http://schemas.microsoft.com/office/powerpoint/2010/main" val="2936735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In dit stapeldiagram worden de afvoeren van de achtereenvolgende zijrivieren bij elkaar opgeteld.</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a:p>
        </p:txBody>
      </p:sp>
    </p:spTree>
    <p:extLst>
      <p:ext uri="{BB962C8B-B14F-4D97-AF65-F5344CB8AC3E}">
        <p14:creationId xmlns:p14="http://schemas.microsoft.com/office/powerpoint/2010/main" val="75219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Extreem laag water in de Maas in de zomer.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a:p>
        </p:txBody>
      </p:sp>
    </p:spTree>
    <p:extLst>
      <p:ext uri="{BB962C8B-B14F-4D97-AF65-F5344CB8AC3E}">
        <p14:creationId xmlns:p14="http://schemas.microsoft.com/office/powerpoint/2010/main" val="2469074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a:p>
        </p:txBody>
      </p:sp>
    </p:spTree>
    <p:extLst>
      <p:ext uri="{BB962C8B-B14F-4D97-AF65-F5344CB8AC3E}">
        <p14:creationId xmlns:p14="http://schemas.microsoft.com/office/powerpoint/2010/main" val="1063026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a:p>
        </p:txBody>
      </p:sp>
    </p:spTree>
    <p:extLst>
      <p:ext uri="{BB962C8B-B14F-4D97-AF65-F5344CB8AC3E}">
        <p14:creationId xmlns:p14="http://schemas.microsoft.com/office/powerpoint/2010/main" val="749323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a:p>
        </p:txBody>
      </p:sp>
    </p:spTree>
    <p:extLst>
      <p:ext uri="{BB962C8B-B14F-4D97-AF65-F5344CB8AC3E}">
        <p14:creationId xmlns:p14="http://schemas.microsoft.com/office/powerpoint/2010/main" val="60092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a:p>
        </p:txBody>
      </p:sp>
    </p:spTree>
    <p:extLst>
      <p:ext uri="{BB962C8B-B14F-4D97-AF65-F5344CB8AC3E}">
        <p14:creationId xmlns:p14="http://schemas.microsoft.com/office/powerpoint/2010/main" val="1019830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Waterafvoer van de Rijn en de Maas, in m3/sec.</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29</a:t>
            </a:fld>
            <a:endParaRPr lang="nl-NL"/>
          </a:p>
        </p:txBody>
      </p:sp>
    </p:spTree>
    <p:extLst>
      <p:ext uri="{BB962C8B-B14F-4D97-AF65-F5344CB8AC3E}">
        <p14:creationId xmlns:p14="http://schemas.microsoft.com/office/powerpoint/2010/main" val="1987512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Nieuwe terpen in de </a:t>
            </a:r>
            <a:r>
              <a:rPr lang="nl-NL" dirty="0" err="1"/>
              <a:t>Overdiepse</a:t>
            </a:r>
            <a:r>
              <a:rPr lang="nl-NL" dirty="0"/>
              <a:t> Polder.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30</a:t>
            </a:fld>
            <a:endParaRPr lang="nl-NL"/>
          </a:p>
        </p:txBody>
      </p:sp>
    </p:spTree>
    <p:extLst>
      <p:ext uri="{BB962C8B-B14F-4D97-AF65-F5344CB8AC3E}">
        <p14:creationId xmlns:p14="http://schemas.microsoft.com/office/powerpoint/2010/main" val="158120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dirty="0" err="1"/>
              <a:t>Badeend</a:t>
            </a:r>
            <a:r>
              <a:rPr lang="nl-NL" dirty="0"/>
              <a:t> Nadia drijft van Zwitserland naar de Noordzee.</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a:p>
        </p:txBody>
      </p:sp>
    </p:spTree>
    <p:extLst>
      <p:ext uri="{BB962C8B-B14F-4D97-AF65-F5344CB8AC3E}">
        <p14:creationId xmlns:p14="http://schemas.microsoft.com/office/powerpoint/2010/main" val="2430474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31</a:t>
            </a:fld>
            <a:endParaRPr lang="nl-NL"/>
          </a:p>
        </p:txBody>
      </p:sp>
    </p:spTree>
    <p:extLst>
      <p:ext uri="{BB962C8B-B14F-4D97-AF65-F5344CB8AC3E}">
        <p14:creationId xmlns:p14="http://schemas.microsoft.com/office/powerpoint/2010/main" val="4231017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Kribben verhogen de stroomsnelheid.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a:p>
        </p:txBody>
      </p:sp>
    </p:spTree>
    <p:extLst>
      <p:ext uri="{BB962C8B-B14F-4D97-AF65-F5344CB8AC3E}">
        <p14:creationId xmlns:p14="http://schemas.microsoft.com/office/powerpoint/2010/main" val="3712783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Verzwaring van de </a:t>
            </a:r>
            <a:r>
              <a:rPr lang="nl-NL" dirty="0" err="1"/>
              <a:t>Lekdijk</a:t>
            </a:r>
            <a:r>
              <a:rPr lang="nl-NL" dirty="0"/>
              <a:t> bij Vianen.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33</a:t>
            </a:fld>
            <a:endParaRPr lang="nl-NL"/>
          </a:p>
        </p:txBody>
      </p:sp>
    </p:spTree>
    <p:extLst>
      <p:ext uri="{BB962C8B-B14F-4D97-AF65-F5344CB8AC3E}">
        <p14:creationId xmlns:p14="http://schemas.microsoft.com/office/powerpoint/2010/main" val="3686256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34</a:t>
            </a:fld>
            <a:endParaRPr lang="nl-NL"/>
          </a:p>
        </p:txBody>
      </p:sp>
    </p:spTree>
    <p:extLst>
      <p:ext uri="{BB962C8B-B14F-4D97-AF65-F5344CB8AC3E}">
        <p14:creationId xmlns:p14="http://schemas.microsoft.com/office/powerpoint/2010/main" val="3746378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kans x schade = risico.</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35</a:t>
            </a:fld>
            <a:endParaRPr lang="nl-NL"/>
          </a:p>
        </p:txBody>
      </p:sp>
    </p:spTree>
    <p:extLst>
      <p:ext uri="{BB962C8B-B14F-4D97-AF65-F5344CB8AC3E}">
        <p14:creationId xmlns:p14="http://schemas.microsoft.com/office/powerpoint/2010/main" val="2710878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36</a:t>
            </a:fld>
            <a:endParaRPr lang="nl-NL"/>
          </a:p>
        </p:txBody>
      </p:sp>
    </p:spTree>
    <p:extLst>
      <p:ext uri="{BB962C8B-B14F-4D97-AF65-F5344CB8AC3E}">
        <p14:creationId xmlns:p14="http://schemas.microsoft.com/office/powerpoint/2010/main" val="2350192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dirty="0" err="1"/>
              <a:t>Uiterwaardvergraving</a:t>
            </a:r>
            <a:r>
              <a:rPr lang="nl-NL" dirty="0"/>
              <a: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37</a:t>
            </a:fld>
            <a:endParaRPr lang="nl-NL"/>
          </a:p>
        </p:txBody>
      </p:sp>
    </p:spTree>
    <p:extLst>
      <p:ext uri="{BB962C8B-B14F-4D97-AF65-F5344CB8AC3E}">
        <p14:creationId xmlns:p14="http://schemas.microsoft.com/office/powerpoint/2010/main" val="1379373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Afbeelding: Rivierbedverruiming door het graven van een nevengeul (l), Verdieping van het zomerbed (R).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38</a:t>
            </a:fld>
            <a:endParaRPr lang="nl-NL"/>
          </a:p>
        </p:txBody>
      </p:sp>
    </p:spTree>
    <p:extLst>
      <p:ext uri="{BB962C8B-B14F-4D97-AF65-F5344CB8AC3E}">
        <p14:creationId xmlns:p14="http://schemas.microsoft.com/office/powerpoint/2010/main" val="3059029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Verlaging van kribben (l); </a:t>
            </a:r>
            <a:r>
              <a:rPr lang="nl-NL" sz="1200" b="0" i="0" u="none" strike="noStrike" kern="1200" baseline="0" dirty="0">
                <a:solidFill>
                  <a:schemeClr val="tx1"/>
                </a:solidFill>
                <a:latin typeface="+mn-lt"/>
                <a:ea typeface="+mn-ea"/>
                <a:cs typeface="+mn-cs"/>
              </a:rPr>
              <a:t>Rivierbedverruiming door verbreding (= dijkverlegging) (R).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39</a:t>
            </a:fld>
            <a:endParaRPr lang="nl-NL"/>
          </a:p>
        </p:txBody>
      </p:sp>
    </p:spTree>
    <p:extLst>
      <p:ext uri="{BB962C8B-B14F-4D97-AF65-F5344CB8AC3E}">
        <p14:creationId xmlns:p14="http://schemas.microsoft.com/office/powerpoint/2010/main" val="2518245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Obstakelverwijdering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40</a:t>
            </a:fld>
            <a:endParaRPr lang="nl-NL"/>
          </a:p>
        </p:txBody>
      </p:sp>
    </p:spTree>
    <p:extLst>
      <p:ext uri="{BB962C8B-B14F-4D97-AF65-F5344CB8AC3E}">
        <p14:creationId xmlns:p14="http://schemas.microsoft.com/office/powerpoint/2010/main" val="133494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a:p>
        </p:txBody>
      </p:sp>
    </p:spTree>
    <p:extLst>
      <p:ext uri="{BB962C8B-B14F-4D97-AF65-F5344CB8AC3E}">
        <p14:creationId xmlns:p14="http://schemas.microsoft.com/office/powerpoint/2010/main" val="1728690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Een retentiebekken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41</a:t>
            </a:fld>
            <a:endParaRPr lang="nl-NL"/>
          </a:p>
        </p:txBody>
      </p:sp>
    </p:spTree>
    <p:extLst>
      <p:ext uri="{BB962C8B-B14F-4D97-AF65-F5344CB8AC3E}">
        <p14:creationId xmlns:p14="http://schemas.microsoft.com/office/powerpoint/2010/main" val="105392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42</a:t>
            </a:fld>
            <a:endParaRPr lang="nl-NL"/>
          </a:p>
        </p:txBody>
      </p:sp>
    </p:spTree>
    <p:extLst>
      <p:ext uri="{BB962C8B-B14F-4D97-AF65-F5344CB8AC3E}">
        <p14:creationId xmlns:p14="http://schemas.microsoft.com/office/powerpoint/2010/main" val="2892916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Polder </a:t>
            </a:r>
            <a:r>
              <a:rPr lang="nl-NL" dirty="0" err="1"/>
              <a:t>Noordwaard</a:t>
            </a:r>
            <a:r>
              <a:rPr lang="nl-NL" dirty="0"/>
              <a:t> in de Biesbos.</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43</a:t>
            </a:fld>
            <a:endParaRPr lang="nl-NL"/>
          </a:p>
        </p:txBody>
      </p:sp>
    </p:spTree>
    <p:extLst>
      <p:ext uri="{BB962C8B-B14F-4D97-AF65-F5344CB8AC3E}">
        <p14:creationId xmlns:p14="http://schemas.microsoft.com/office/powerpoint/2010/main" val="4176799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Hoogwatergeul</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44</a:t>
            </a:fld>
            <a:endParaRPr lang="nl-NL"/>
          </a:p>
        </p:txBody>
      </p:sp>
    </p:spTree>
    <p:extLst>
      <p:ext uri="{BB962C8B-B14F-4D97-AF65-F5344CB8AC3E}">
        <p14:creationId xmlns:p14="http://schemas.microsoft.com/office/powerpoint/2010/main" val="4105099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45</a:t>
            </a:fld>
            <a:endParaRPr lang="nl-NL"/>
          </a:p>
        </p:txBody>
      </p:sp>
    </p:spTree>
    <p:extLst>
      <p:ext uri="{BB962C8B-B14F-4D97-AF65-F5344CB8AC3E}">
        <p14:creationId xmlns:p14="http://schemas.microsoft.com/office/powerpoint/2010/main" val="3741299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46</a:t>
            </a:fld>
            <a:endParaRPr lang="nl-NL"/>
          </a:p>
        </p:txBody>
      </p:sp>
    </p:spTree>
    <p:extLst>
      <p:ext uri="{BB962C8B-B14F-4D97-AF65-F5344CB8AC3E}">
        <p14:creationId xmlns:p14="http://schemas.microsoft.com/office/powerpoint/2010/main" val="918821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Waterberging </a:t>
            </a:r>
            <a:r>
              <a:rPr lang="nl-NL" dirty="0" err="1"/>
              <a:t>Volkerak</a:t>
            </a:r>
            <a:r>
              <a:rPr lang="nl-NL" dirty="0"/>
              <a:t>-Zoommeer.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47</a:t>
            </a:fld>
            <a:endParaRPr lang="nl-NL"/>
          </a:p>
        </p:txBody>
      </p:sp>
    </p:spTree>
    <p:extLst>
      <p:ext uri="{BB962C8B-B14F-4D97-AF65-F5344CB8AC3E}">
        <p14:creationId xmlns:p14="http://schemas.microsoft.com/office/powerpoint/2010/main" val="666218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48</a:t>
            </a:fld>
            <a:endParaRPr lang="nl-NL"/>
          </a:p>
        </p:txBody>
      </p:sp>
    </p:spTree>
    <p:extLst>
      <p:ext uri="{BB962C8B-B14F-4D97-AF65-F5344CB8AC3E}">
        <p14:creationId xmlns:p14="http://schemas.microsoft.com/office/powerpoint/2010/main" val="1722875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retentiebekkens die het overtollige Rijnwater moeten opvangen, liggen in Duitsland.</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49</a:t>
            </a:fld>
            <a:endParaRPr lang="nl-NL"/>
          </a:p>
        </p:txBody>
      </p:sp>
    </p:spTree>
    <p:extLst>
      <p:ext uri="{BB962C8B-B14F-4D97-AF65-F5344CB8AC3E}">
        <p14:creationId xmlns:p14="http://schemas.microsoft.com/office/powerpoint/2010/main" val="907233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50</a:t>
            </a:fld>
            <a:endParaRPr lang="nl-NL"/>
          </a:p>
        </p:txBody>
      </p:sp>
    </p:spTree>
    <p:extLst>
      <p:ext uri="{BB962C8B-B14F-4D97-AF65-F5344CB8AC3E}">
        <p14:creationId xmlns:p14="http://schemas.microsoft.com/office/powerpoint/2010/main" val="3915355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het stroomgebied van de Rijn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a:p>
        </p:txBody>
      </p:sp>
    </p:spTree>
    <p:extLst>
      <p:ext uri="{BB962C8B-B14F-4D97-AF65-F5344CB8AC3E}">
        <p14:creationId xmlns:p14="http://schemas.microsoft.com/office/powerpoint/2010/main" val="2026976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Het Grensmaasproject, 2007 en 2050.</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51</a:t>
            </a:fld>
            <a:endParaRPr lang="nl-NL"/>
          </a:p>
        </p:txBody>
      </p:sp>
    </p:spTree>
    <p:extLst>
      <p:ext uri="{BB962C8B-B14F-4D97-AF65-F5344CB8AC3E}">
        <p14:creationId xmlns:p14="http://schemas.microsoft.com/office/powerpoint/2010/main" val="2337946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waterscheiding tussen de Donau en de Rijn ligt op 576 m boven NAP.</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a:p>
        </p:txBody>
      </p:sp>
    </p:spTree>
    <p:extLst>
      <p:ext uri="{BB962C8B-B14F-4D97-AF65-F5344CB8AC3E}">
        <p14:creationId xmlns:p14="http://schemas.microsoft.com/office/powerpoint/2010/main" val="379557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waterval van </a:t>
            </a:r>
            <a:r>
              <a:rPr lang="nl-NL" dirty="0" err="1"/>
              <a:t>Schaffhausen</a:t>
            </a:r>
            <a:r>
              <a:rPr lang="nl-NL" dirty="0"/>
              <a:t> is 150 m breed en 23 m hoog.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a:p>
        </p:txBody>
      </p:sp>
    </p:spTree>
    <p:extLst>
      <p:ext uri="{BB962C8B-B14F-4D97-AF65-F5344CB8AC3E}">
        <p14:creationId xmlns:p14="http://schemas.microsoft.com/office/powerpoint/2010/main" val="995520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bovenloop, middenloop en benedenloop van de Rijn.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a:p>
        </p:txBody>
      </p:sp>
    </p:spTree>
    <p:extLst>
      <p:ext uri="{BB962C8B-B14F-4D97-AF65-F5344CB8AC3E}">
        <p14:creationId xmlns:p14="http://schemas.microsoft.com/office/powerpoint/2010/main" val="42852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a:p>
        </p:txBody>
      </p:sp>
    </p:spTree>
    <p:extLst>
      <p:ext uri="{BB962C8B-B14F-4D97-AF65-F5344CB8AC3E}">
        <p14:creationId xmlns:p14="http://schemas.microsoft.com/office/powerpoint/2010/main" val="235877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26FAEB-EEDC-4376-806C-7A04BAA2332B}" type="slidenum">
              <a:rPr lang="en-US" altLang="nl-NL">
                <a:solidFill>
                  <a:srgbClr val="000000"/>
                </a:solidFill>
              </a:rPr>
              <a:pPr/>
              <a:t>‹nr.›</a:t>
            </a:fld>
            <a:endParaRPr lang="en-US" altLang="nl-NL">
              <a:solidFill>
                <a:srgbClr val="000000"/>
              </a:solidFill>
            </a:endParaRPr>
          </a:p>
        </p:txBody>
      </p:sp>
    </p:spTree>
    <p:extLst>
      <p:ext uri="{BB962C8B-B14F-4D97-AF65-F5344CB8AC3E}">
        <p14:creationId xmlns:p14="http://schemas.microsoft.com/office/powerpoint/2010/main" val="154887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6-3-2019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6-3-2019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6-3-2019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6-3-2019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6-3-2019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6-3-2019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6-3-2019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6-3-2019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5D376ECA-0E6F-46B7-BCE9-CB89F09907F8}" type="slidenum">
              <a:rPr lang="en-US" altLang="nl-NL">
                <a:solidFill>
                  <a:srgbClr val="000000"/>
                </a:solidFill>
              </a:rPr>
              <a:pPr eaLnBrk="0" fontAlgn="base" hangingPunct="0">
                <a:spcBef>
                  <a:spcPct val="0"/>
                </a:spcBef>
                <a:spcAft>
                  <a:spcPct val="0"/>
                </a:spcAft>
              </a:pPr>
              <a:t>‹nr.›</a:t>
            </a:fld>
            <a:endParaRPr lang="en-US" altLang="nl-NL">
              <a:solidFill>
                <a:srgbClr val="000000"/>
              </a:solidFill>
            </a:endParaRPr>
          </a:p>
        </p:txBody>
      </p:sp>
    </p:spTree>
    <p:extLst>
      <p:ext uri="{BB962C8B-B14F-4D97-AF65-F5344CB8AC3E}">
        <p14:creationId xmlns:p14="http://schemas.microsoft.com/office/powerpoint/2010/main" val="3274025181"/>
      </p:ext>
    </p:extLst>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Aft>
                <a:spcPts val="0"/>
              </a:spcAft>
              <a:buNone/>
            </a:pPr>
            <a:r>
              <a:rPr lang="nl-NL" sz="2800" b="1" dirty="0">
                <a:latin typeface="Calibri" panose="020F0502020204030204" pitchFamily="34" charset="0"/>
                <a:cs typeface="Calibri" panose="020F0502020204030204" pitchFamily="34" charset="0"/>
              </a:rPr>
              <a:t>Bovenloop, middenloop en benedenloop van een rivier</a:t>
            </a:r>
          </a:p>
          <a:p>
            <a:pPr lvl="0">
              <a:spcAft>
                <a:spcPts val="0"/>
              </a:spcAft>
              <a:buFont typeface="Arial" panose="020B0604020202020204" pitchFamily="34" charset="0"/>
              <a:buChar char="►"/>
            </a:pPr>
            <a:r>
              <a:rPr lang="nl-NL" sz="2400" i="1" dirty="0">
                <a:latin typeface="Calibri" panose="020F0502020204030204" pitchFamily="34" charset="0"/>
                <a:cs typeface="Calibri" panose="020F0502020204030204" pitchFamily="34" charset="0"/>
              </a:rPr>
              <a:t>Bovenloop</a:t>
            </a:r>
            <a:r>
              <a:rPr lang="nl-NL" sz="2400" dirty="0">
                <a:latin typeface="Calibri" panose="020F0502020204030204" pitchFamily="34" charset="0"/>
                <a:cs typeface="Calibri" panose="020F0502020204030204" pitchFamily="34" charset="0"/>
              </a:rPr>
              <a:t>: Het eerste deel vanaf de bron. Kleine beken stromen samen tot een grote rivier. Hellingshoek is groot en de rivier stroomt snel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veel erosie en de rivier neemt veel sediment mee.</a:t>
            </a:r>
          </a:p>
          <a:p>
            <a:pPr lvl="0">
              <a:spcAft>
                <a:spcPts val="0"/>
              </a:spcAft>
              <a:buFont typeface="Calibri" panose="020F0502020204030204" pitchFamily="34" charset="0"/>
              <a:buChar char="●"/>
            </a:pPr>
            <a:r>
              <a:rPr lang="nl-NL" sz="2400" i="1" dirty="0">
                <a:latin typeface="Calibri" panose="020F0502020204030204" pitchFamily="34" charset="0"/>
                <a:cs typeface="Calibri" panose="020F0502020204030204" pitchFamily="34" charset="0"/>
              </a:rPr>
              <a:t>Middenloop</a:t>
            </a:r>
            <a:r>
              <a:rPr lang="nl-NL" sz="2400" dirty="0">
                <a:latin typeface="Calibri" panose="020F0502020204030204" pitchFamily="34" charset="0"/>
                <a:cs typeface="Calibri" panose="020F0502020204030204" pitchFamily="34" charset="0"/>
              </a:rPr>
              <a:t>: middelste gedeelte, evenwicht tussen erosie en sedimentatie. Stroomafwaarts neemt de hellingshoek verder af; Dichter bij de zee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 gebied wordt vlakker en rivier stroomt minder snel.</a:t>
            </a:r>
          </a:p>
          <a:p>
            <a:pPr lvl="0">
              <a:spcAft>
                <a:spcPts val="0"/>
              </a:spcAft>
              <a:buFont typeface="Calibri" panose="020F0502020204030204" pitchFamily="34" charset="0"/>
              <a:buChar char="●"/>
            </a:pPr>
            <a:r>
              <a:rPr lang="nl-NL" sz="2400" i="1" dirty="0">
                <a:latin typeface="Calibri" panose="020F0502020204030204" pitchFamily="34" charset="0"/>
                <a:cs typeface="Calibri" panose="020F0502020204030204" pitchFamily="34" charset="0"/>
              </a:rPr>
              <a:t>Benedenloop</a:t>
            </a:r>
            <a:r>
              <a:rPr lang="nl-NL" sz="2400" dirty="0">
                <a:latin typeface="Calibri" panose="020F0502020204030204" pitchFamily="34" charset="0"/>
                <a:cs typeface="Calibri" panose="020F0502020204030204" pitchFamily="34" charset="0"/>
              </a:rPr>
              <a:t>: laatste deel vanaf de bron. (Zeer) kleine hellingshoek, veel sedimentatie en de monding in zee zijn kenmerkend voor de benedenloop. Vaak splitst een rivier zich in de benedenloop in meerdere takken, en vormt een delta.</a:t>
            </a:r>
          </a:p>
        </p:txBody>
      </p:sp>
    </p:spTree>
    <p:extLst>
      <p:ext uri="{BB962C8B-B14F-4D97-AF65-F5344CB8AC3E}">
        <p14:creationId xmlns:p14="http://schemas.microsoft.com/office/powerpoint/2010/main" val="131379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5220072" cy="5506917"/>
          </a:xfrm>
        </p:spPr>
        <p:txBody>
          <a:bodyPr lIns="360000" tIns="46800" bIns="46800"/>
          <a:lstStyle/>
          <a:p>
            <a:pPr marL="0" indent="0">
              <a:spcAft>
                <a:spcPts val="0"/>
              </a:spcAft>
              <a:buNone/>
            </a:pPr>
            <a:r>
              <a:rPr lang="nl-NL" sz="2800" b="1" dirty="0">
                <a:latin typeface="Calibri" panose="020F0502020204030204" pitchFamily="34" charset="0"/>
                <a:cs typeface="Calibri" panose="020F0502020204030204" pitchFamily="34" charset="0"/>
              </a:rPr>
              <a:t>De Rijn in Nederland</a:t>
            </a:r>
          </a:p>
          <a:p>
            <a:pPr marL="360000"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De Rijn vertakt zich in Nederland en splitst zich in het Pannerdens Kanaal en de Waal. </a:t>
            </a:r>
          </a:p>
          <a:p>
            <a:pPr marL="360000" indent="-36000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De Waal (2/3 van het Rijnwater)</a:t>
            </a:r>
          </a:p>
          <a:p>
            <a:pPr marL="36000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Het Pannerdens Kanaal (1/3):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bij Arnhem verdeeld over de IJssel en de Neder-Rijn/Lek. </a:t>
            </a:r>
          </a:p>
          <a:p>
            <a:pPr marL="360000" lvl="1" indent="0">
              <a:spcAft>
                <a:spcPts val="0"/>
              </a:spcAft>
              <a:buNone/>
            </a:pPr>
            <a:r>
              <a:rPr lang="nl-NL" sz="2400" dirty="0">
                <a:latin typeface="Calibri" panose="020F0502020204030204" pitchFamily="34" charset="0"/>
                <a:cs typeface="Calibri" panose="020F0502020204030204" pitchFamily="34" charset="0"/>
              </a:rPr>
              <a:t>De Waal en de Lek stroomafwaarts weer bij elkaar, samen met de Maas, via de Nieuwe Waterweg, naar zee. </a:t>
            </a:r>
          </a:p>
          <a:p>
            <a:pPr marL="357188" lvl="1" indent="0">
              <a:spcAft>
                <a:spcPts val="0"/>
              </a:spcAft>
              <a:buNone/>
            </a:pPr>
            <a:r>
              <a:rPr lang="nl-NL" sz="2400" dirty="0">
                <a:latin typeface="Calibri" panose="020F0502020204030204" pitchFamily="34" charset="0"/>
                <a:cs typeface="Calibri" panose="020F0502020204030204" pitchFamily="34" charset="0"/>
              </a:rPr>
              <a:t>De IJssel mondt via het Ketelmeer uit in het IJsselmeer.</a:t>
            </a:r>
          </a:p>
          <a:p>
            <a:pPr lvl="0">
              <a:spcAft>
                <a:spcPts val="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C378AE46-9595-4F0D-8A79-0D4A44B61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2341" y="2348880"/>
            <a:ext cx="3544940" cy="2657849"/>
          </a:xfrm>
          <a:prstGeom prst="rect">
            <a:avLst/>
          </a:prstGeom>
        </p:spPr>
      </p:pic>
    </p:spTree>
    <p:extLst>
      <p:ext uri="{BB962C8B-B14F-4D97-AF65-F5344CB8AC3E}">
        <p14:creationId xmlns:p14="http://schemas.microsoft.com/office/powerpoint/2010/main" val="2959189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Aft>
                <a:spcPts val="0"/>
              </a:spcAft>
              <a:buNone/>
            </a:pPr>
            <a:r>
              <a:rPr lang="nl-NL" sz="2800" b="1" dirty="0">
                <a:latin typeface="Calibri" panose="020F0502020204030204" pitchFamily="34" charset="0"/>
                <a:cs typeface="Calibri" panose="020F0502020204030204" pitchFamily="34" charset="0"/>
              </a:rPr>
              <a:t>De Rijn in Nederland</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Drie opvolgende stuwen in de Neder-Rijn.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Een stuw: beweegbare dam in een rivier waarmee het waterniveau bovenstrooms wordt geregeld. </a:t>
            </a:r>
          </a:p>
          <a:p>
            <a:pPr marL="360000" lvl="0" indent="0">
              <a:spcAft>
                <a:spcPts val="0"/>
              </a:spcAft>
              <a:buNone/>
            </a:pPr>
            <a:r>
              <a:rPr lang="nl-NL" sz="2400" b="1" dirty="0">
                <a:latin typeface="Calibri" panose="020F0502020204030204" pitchFamily="34" charset="0"/>
                <a:cs typeface="Calibri" panose="020F0502020204030204" pitchFamily="34" charset="0"/>
              </a:rPr>
              <a:t>De stuwen</a:t>
            </a:r>
            <a:r>
              <a:rPr lang="nl-NL" sz="2400" dirty="0">
                <a:latin typeface="Calibri" panose="020F0502020204030204" pitchFamily="34" charset="0"/>
                <a:cs typeface="Calibri" panose="020F0502020204030204" pitchFamily="34" charset="0"/>
              </a:rPr>
              <a:t>: </a:t>
            </a:r>
          </a:p>
          <a:p>
            <a:pPr marL="70290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Driel regelt watervoorziening van de IJssel. </a:t>
            </a:r>
          </a:p>
          <a:p>
            <a:pPr marL="70290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Amerongen en Hagestein maken scheepvaart op de Neder-Rijn mogelijk. </a:t>
            </a:r>
          </a:p>
          <a:p>
            <a:pPr marL="360000" lvl="0" indent="0">
              <a:spcAft>
                <a:spcPts val="0"/>
              </a:spcAft>
              <a:buNone/>
            </a:pPr>
            <a:r>
              <a:rPr lang="nl-NL" sz="2400" dirty="0">
                <a:latin typeface="Calibri" panose="020F0502020204030204" pitchFamily="34" charset="0"/>
                <a:cs typeface="Calibri" panose="020F0502020204030204" pitchFamily="34" charset="0"/>
              </a:rPr>
              <a:t>Stuwen regelen ook de watertoevoer naar het IJsselmeer, voor voldoende zoet water voor landbouw en drinkwatervoorziening in Noord-Nederland.</a:t>
            </a:r>
          </a:p>
          <a:p>
            <a:pPr lvl="0">
              <a:spcAft>
                <a:spcPts val="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769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Aft>
                <a:spcPts val="0"/>
              </a:spcAft>
              <a:buNone/>
            </a:pPr>
            <a:r>
              <a:rPr lang="nl-NL" sz="2800" b="1" dirty="0">
                <a:latin typeface="Calibri" panose="020F0502020204030204" pitchFamily="34" charset="0"/>
                <a:cs typeface="Calibri" panose="020F0502020204030204" pitchFamily="34" charset="0"/>
              </a:rPr>
              <a:t>De Rijn in Nederland: stuwen</a:t>
            </a:r>
          </a:p>
          <a:p>
            <a:pPr lvl="0">
              <a:spcAft>
                <a:spcPts val="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31E82035-64ED-457B-A54D-C45A619B8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7571" y="1916831"/>
            <a:ext cx="3501008" cy="3501008"/>
          </a:xfrm>
          <a:prstGeom prst="rect">
            <a:avLst/>
          </a:prstGeom>
        </p:spPr>
      </p:pic>
      <p:pic>
        <p:nvPicPr>
          <p:cNvPr id="6" name="Afbeelding 5">
            <a:extLst>
              <a:ext uri="{FF2B5EF4-FFF2-40B4-BE49-F238E27FC236}">
                <a16:creationId xmlns:a16="http://schemas.microsoft.com/office/drawing/2014/main" id="{48778A34-BB91-4ADD-B333-D412F59023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58" y="1916831"/>
            <a:ext cx="5312745" cy="3535173"/>
          </a:xfrm>
          <a:prstGeom prst="rect">
            <a:avLst/>
          </a:prstGeom>
        </p:spPr>
      </p:pic>
      <p:sp>
        <p:nvSpPr>
          <p:cNvPr id="7" name="Rechthoek 6">
            <a:extLst>
              <a:ext uri="{FF2B5EF4-FFF2-40B4-BE49-F238E27FC236}">
                <a16:creationId xmlns:a16="http://schemas.microsoft.com/office/drawing/2014/main" id="{5007B0A9-0BFD-48FC-A9D1-2C615FB1BD9D}"/>
              </a:ext>
            </a:extLst>
          </p:cNvPr>
          <p:cNvSpPr/>
          <p:nvPr/>
        </p:nvSpPr>
        <p:spPr>
          <a:xfrm>
            <a:off x="1508233" y="5542406"/>
            <a:ext cx="2510394" cy="400110"/>
          </a:xfrm>
          <a:prstGeom prst="rect">
            <a:avLst/>
          </a:prstGeom>
        </p:spPr>
        <p:txBody>
          <a:bodyPr wrap="square">
            <a:spAutoFit/>
          </a:bodyPr>
          <a:lstStyle/>
          <a:p>
            <a:r>
              <a:rPr lang="nl-NL" sz="1200" dirty="0">
                <a:solidFill>
                  <a:srgbClr val="000000"/>
                </a:solidFill>
                <a:latin typeface="Calibri" panose="020F0502020204030204" pitchFamily="34" charset="0"/>
                <a:cs typeface="Calibri" panose="020F0502020204030204" pitchFamily="34" charset="0"/>
              </a:rPr>
              <a:t>Open stuw in de Neder-Rijn bij Driel.</a:t>
            </a:r>
          </a:p>
          <a:p>
            <a:r>
              <a:rPr lang="nl-NL" sz="800" dirty="0">
                <a:solidFill>
                  <a:srgbClr val="FFFFFF"/>
                </a:solidFill>
                <a:latin typeface="AvenirLTStd-Roman"/>
              </a:rPr>
              <a:t>FIGUUR </a:t>
            </a:r>
            <a:r>
              <a:rPr lang="nl-NL" sz="800" dirty="0">
                <a:solidFill>
                  <a:srgbClr val="FFFFFF"/>
                </a:solidFill>
                <a:latin typeface="AvenirLTStd-Black"/>
              </a:rPr>
              <a:t>2.6B</a:t>
            </a:r>
            <a:endParaRPr lang="nl-NL" dirty="0"/>
          </a:p>
        </p:txBody>
      </p:sp>
      <p:sp>
        <p:nvSpPr>
          <p:cNvPr id="8" name="Rechthoek 7">
            <a:extLst>
              <a:ext uri="{FF2B5EF4-FFF2-40B4-BE49-F238E27FC236}">
                <a16:creationId xmlns:a16="http://schemas.microsoft.com/office/drawing/2014/main" id="{04C36752-F1A6-4ABE-B09D-376F4F70EDA5}"/>
              </a:ext>
            </a:extLst>
          </p:cNvPr>
          <p:cNvSpPr/>
          <p:nvPr/>
        </p:nvSpPr>
        <p:spPr>
          <a:xfrm>
            <a:off x="6125821" y="5551977"/>
            <a:ext cx="2550635"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Gesloten stuw in de Lek bij Hagestein.</a:t>
            </a:r>
          </a:p>
        </p:txBody>
      </p:sp>
    </p:spTree>
    <p:extLst>
      <p:ext uri="{BB962C8B-B14F-4D97-AF65-F5344CB8AC3E}">
        <p14:creationId xmlns:p14="http://schemas.microsoft.com/office/powerpoint/2010/main" val="4238418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3635896" cy="5506917"/>
          </a:xfrm>
        </p:spPr>
        <p:txBody>
          <a:bodyPr lIns="360000" tIns="46800" bIns="46800"/>
          <a:lstStyle/>
          <a:p>
            <a:pPr marL="0" indent="0">
              <a:spcAft>
                <a:spcPts val="0"/>
              </a:spcAft>
              <a:buNone/>
            </a:pPr>
            <a:r>
              <a:rPr lang="nl-NL" sz="2800" b="1" dirty="0">
                <a:latin typeface="Calibri" panose="020F0502020204030204" pitchFamily="34" charset="0"/>
                <a:cs typeface="Calibri" panose="020F0502020204030204" pitchFamily="34" charset="0"/>
              </a:rPr>
              <a:t>De Maas</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De Maas is een regenrivier.</a:t>
            </a:r>
          </a:p>
          <a:p>
            <a:pPr marL="360000" indent="0">
              <a:spcAft>
                <a:spcPts val="0"/>
              </a:spcAft>
              <a:buNone/>
            </a:pPr>
            <a:r>
              <a:rPr lang="nl-NL" sz="2400" dirty="0">
                <a:latin typeface="Calibri" panose="020F0502020204030204" pitchFamily="34" charset="0"/>
                <a:cs typeface="Calibri" panose="020F0502020204030204" pitchFamily="34" charset="0"/>
              </a:rPr>
              <a:t>Oppervlakte stroomgebied ongeveer even groot als Nederland. </a:t>
            </a:r>
          </a:p>
          <a:p>
            <a:pPr marL="360000" indent="0">
              <a:spcAft>
                <a:spcPts val="0"/>
              </a:spcAft>
              <a:buNone/>
            </a:pPr>
            <a:r>
              <a:rPr lang="nl-NL" sz="2400" dirty="0">
                <a:latin typeface="Calibri" panose="020F0502020204030204" pitchFamily="34" charset="0"/>
                <a:cs typeface="Calibri" panose="020F0502020204030204" pitchFamily="34" charset="0"/>
              </a:rPr>
              <a:t>De Maas ontspringt op het Plateau van Langres (Frankrijk), stroomt via België naar Nederland.</a:t>
            </a:r>
          </a:p>
          <a:p>
            <a:pPr marL="360000" lvl="0" indent="0">
              <a:spcAft>
                <a:spcPts val="0"/>
              </a:spcAft>
              <a:buNone/>
            </a:pPr>
            <a:endParaRPr lang="nl-NL" sz="2400" dirty="0">
              <a:latin typeface="Calibri" panose="020F0502020204030204" pitchFamily="34" charset="0"/>
              <a:cs typeface="Calibri" panose="020F0502020204030204" pitchFamily="34" charset="0"/>
            </a:endParaRPr>
          </a:p>
          <a:p>
            <a:pPr lvl="0">
              <a:spcAft>
                <a:spcPts val="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4B424811-C688-4B76-8504-B11343B7A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256" y="1048894"/>
            <a:ext cx="5397744" cy="5908498"/>
          </a:xfrm>
          <a:prstGeom prst="rect">
            <a:avLst/>
          </a:prstGeom>
        </p:spPr>
      </p:pic>
    </p:spTree>
    <p:extLst>
      <p:ext uri="{BB962C8B-B14F-4D97-AF65-F5344CB8AC3E}">
        <p14:creationId xmlns:p14="http://schemas.microsoft.com/office/powerpoint/2010/main" val="175011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Aft>
                <a:spcPts val="0"/>
              </a:spcAft>
              <a:buNone/>
            </a:pPr>
            <a:r>
              <a:rPr lang="nl-NL" sz="2800" b="1" dirty="0">
                <a:latin typeface="Calibri" panose="020F0502020204030204" pitchFamily="34" charset="0"/>
                <a:cs typeface="Calibri" panose="020F0502020204030204" pitchFamily="34" charset="0"/>
              </a:rPr>
              <a:t>De Maas</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De Maas is grotendeels onbedijkt. </a:t>
            </a:r>
          </a:p>
          <a:p>
            <a:pPr>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Bovenloop stroomt onbedijkt van de bron tot de Frans-Belgische grens. </a:t>
            </a:r>
          </a:p>
          <a:p>
            <a:pPr>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De middenloop ligt in de Belgische Ardennen en loopt tot de Belgisch-Nederlandse grens. </a:t>
            </a:r>
          </a:p>
          <a:p>
            <a:pPr>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Eerste deel van de benedenloop stroomt in Limburg door een dal met aan weerszijden van de rivier natuurlijke terrassen. Tweede deel van de benedenloop in Nederland is bedijkt.</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Vanaf Maastricht tot Maasbracht wordt de rivier de Grensmaas genoemd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hij </a:t>
            </a:r>
            <a:r>
              <a:rPr lang="nl-NL" sz="2400" dirty="0">
                <a:latin typeface="Calibri" panose="020F0502020204030204" pitchFamily="34" charset="0"/>
                <a:cs typeface="Calibri" panose="020F0502020204030204" pitchFamily="34" charset="0"/>
              </a:rPr>
              <a:t>vormt de grens tussen Nederland en België. Grensmaas te ondiep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scheepvaart maakt gebruik van het Julianakanaal.</a:t>
            </a:r>
          </a:p>
          <a:p>
            <a:pPr marL="360000" lvl="0" indent="0">
              <a:spcAft>
                <a:spcPts val="0"/>
              </a:spcAft>
              <a:buNone/>
            </a:pPr>
            <a:endParaRPr lang="nl-NL" sz="2400" dirty="0">
              <a:latin typeface="Calibri" panose="020F0502020204030204" pitchFamily="34" charset="0"/>
              <a:cs typeface="Calibri" panose="020F0502020204030204" pitchFamily="34" charset="0"/>
            </a:endParaRPr>
          </a:p>
          <a:p>
            <a:pPr lvl="0">
              <a:spcAft>
                <a:spcPts val="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738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 Nederland rivierenland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beïnvloedt de inrichting van Nederland de kans op een rivieroverstroming en welke oplossingen zijn er om de kans op een overstroming tegen te gaan?</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7" name="Afbeelding 6">
            <a:extLst>
              <a:ext uri="{FF2B5EF4-FFF2-40B4-BE49-F238E27FC236}">
                <a16:creationId xmlns:a16="http://schemas.microsoft.com/office/drawing/2014/main" id="{4D87BB5F-5A72-4C92-9EC8-8F9D1C2C85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68960"/>
            <a:ext cx="9144000" cy="6095386"/>
          </a:xfrm>
          <a:prstGeom prst="rect">
            <a:avLst/>
          </a:prstGeom>
        </p:spPr>
      </p:pic>
    </p:spTree>
    <p:extLst>
      <p:ext uri="{BB962C8B-B14F-4D97-AF65-F5344CB8AC3E}">
        <p14:creationId xmlns:p14="http://schemas.microsoft.com/office/powerpoint/2010/main" val="3317024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Wat zijn de kenmerken van het Nederlandse rivierprofiel?</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Welke gevolgen hebben de eigenschappen van het rivierprofiel van de Rijn en de Maas voor de waterafvoer?</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87CCFA06-424F-4364-9236-4A48E09376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501008"/>
            <a:ext cx="9144000" cy="3420082"/>
          </a:xfrm>
          <a:prstGeom prst="rect">
            <a:avLst/>
          </a:prstGeom>
        </p:spPr>
      </p:pic>
    </p:spTree>
    <p:extLst>
      <p:ext uri="{BB962C8B-B14F-4D97-AF65-F5344CB8AC3E}">
        <p14:creationId xmlns:p14="http://schemas.microsoft.com/office/powerpoint/2010/main" val="401150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Dwarsdoorsnede van de rivier</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Al vanaf de vroege middeleeuwen bouwden mensen dijken. </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Dijken werden verstevigd, verhoogd en verbreed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000"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het dwarsprofiel van een rivier in Nederland bestaat uit:</a:t>
            </a:r>
          </a:p>
          <a:p>
            <a:pPr lvl="1">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zomerdijk</a:t>
            </a:r>
          </a:p>
          <a:p>
            <a:pPr lvl="1">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uiterwaard</a:t>
            </a:r>
          </a:p>
          <a:p>
            <a:pPr lvl="1">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winterdijk.</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D3590F3B-1812-4749-9D32-D4852EEAB1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3068960"/>
            <a:ext cx="4248472" cy="3185328"/>
          </a:xfrm>
          <a:prstGeom prst="rect">
            <a:avLst/>
          </a:prstGeom>
        </p:spPr>
      </p:pic>
    </p:spTree>
    <p:extLst>
      <p:ext uri="{BB962C8B-B14F-4D97-AF65-F5344CB8AC3E}">
        <p14:creationId xmlns:p14="http://schemas.microsoft.com/office/powerpoint/2010/main" val="388067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67514"/>
            <a:ext cx="853244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Dwarsdoorsnede van de rivier</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In de zomer en in het najaar blijven de Rijn en zijn zijtakken meestal in het </a:t>
            </a:r>
            <a:r>
              <a:rPr lang="nl-NL" sz="2400" i="1" dirty="0">
                <a:latin typeface="Calibri" panose="020F0502020204030204" pitchFamily="34" charset="0"/>
                <a:cs typeface="Calibri" panose="020F0502020204030204" pitchFamily="34" charset="0"/>
              </a:rPr>
              <a:t>zomerbed</a:t>
            </a:r>
            <a:r>
              <a:rPr lang="nl-NL" sz="2400" dirty="0">
                <a:latin typeface="Calibri" panose="020F0502020204030204" pitchFamily="34" charset="0"/>
                <a:cs typeface="Calibri" panose="020F0502020204030204" pitchFamily="34" charset="0"/>
              </a:rPr>
              <a:t> (het gebied tussen de zomerdijken). </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Bij de hoge afvoeren in de winter en in het voorjaar stroomt het water in de uiterwaarden. </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Het gebied tussen de beide winterdijken heet het </a:t>
            </a:r>
            <a:r>
              <a:rPr lang="nl-NL" sz="2400" i="1" dirty="0">
                <a:latin typeface="Calibri" panose="020F0502020204030204" pitchFamily="34" charset="0"/>
                <a:cs typeface="Calibri" panose="020F0502020204030204" pitchFamily="34" charset="0"/>
              </a:rPr>
              <a:t>winterbed </a:t>
            </a:r>
            <a:r>
              <a:rPr lang="nl-NL" sz="2400" dirty="0">
                <a:latin typeface="Calibri" panose="020F0502020204030204" pitchFamily="34" charset="0"/>
                <a:cs typeface="Calibri" panose="020F0502020204030204" pitchFamily="34" charset="0"/>
              </a:rPr>
              <a:t>of het </a:t>
            </a:r>
            <a:r>
              <a:rPr lang="nl-NL" sz="2400" i="1" dirty="0">
                <a:latin typeface="Calibri" panose="020F0502020204030204" pitchFamily="34" charset="0"/>
                <a:cs typeface="Calibri" panose="020F0502020204030204" pitchFamily="34" charset="0"/>
              </a:rPr>
              <a:t>buitendijkse gebied</a:t>
            </a:r>
            <a:r>
              <a:rPr lang="nl-NL" sz="2400" dirty="0">
                <a:latin typeface="Calibri" panose="020F0502020204030204" pitchFamily="34" charset="0"/>
                <a:cs typeface="Calibri" panose="020F0502020204030204" pitchFamily="34" charset="0"/>
              </a:rPr>
              <a:t>. Het </a:t>
            </a:r>
            <a:r>
              <a:rPr lang="nl-NL" sz="2400" i="1" dirty="0">
                <a:latin typeface="Calibri" panose="020F0502020204030204" pitchFamily="34" charset="0"/>
                <a:cs typeface="Calibri" panose="020F0502020204030204" pitchFamily="34" charset="0"/>
              </a:rPr>
              <a:t>binnendijkse gebied </a:t>
            </a:r>
            <a:r>
              <a:rPr lang="nl-NL" sz="2400" dirty="0">
                <a:latin typeface="Calibri" panose="020F0502020204030204" pitchFamily="34" charset="0"/>
                <a:cs typeface="Calibri" panose="020F0502020204030204" pitchFamily="34" charset="0"/>
              </a:rPr>
              <a:t>wordt beschermd tegen het rivierwater door de winterdijken.</a:t>
            </a:r>
          </a:p>
          <a:p>
            <a:pPr lvl="0">
              <a:spcAft>
                <a:spcPts val="0"/>
              </a:spcAft>
              <a:buFont typeface="Wingdings" panose="05000000000000000000" pitchFamily="2" charset="2"/>
              <a:buChar char="§"/>
            </a:pPr>
            <a:r>
              <a:rPr lang="nl-NL" sz="2400" dirty="0">
                <a:latin typeface="Calibri" panose="020F0502020204030204" pitchFamily="34" charset="0"/>
                <a:cs typeface="Calibri" panose="020F0502020204030204" pitchFamily="34" charset="0"/>
              </a:rPr>
              <a:t>Als de Rijn en de Maas tijdens hoogwater overstroomden, werd sediment (zand, klei, grind) dicht bij de rivier afgezet. Sinds de bedijkingen legt de rivier zijn sediment binnen de uiterwaarden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worden </a:t>
            </a:r>
            <a:r>
              <a:rPr lang="nl-NL" sz="2400" dirty="0">
                <a:latin typeface="Calibri" panose="020F0502020204030204" pitchFamily="34" charset="0"/>
                <a:cs typeface="Calibri" panose="020F0502020204030204" pitchFamily="34" charset="0"/>
              </a:rPr>
              <a:t>steeds hoger dan de rest van het landschap.</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524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 Nederland rivierenland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9FFCF106-94E1-48B1-9B43-F0B10995B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0862"/>
            <a:ext cx="9144000" cy="60953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Verval en verhang</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Lengteprofiel van een rivier: doorsnede van een rivier over een bepaald traject. </a:t>
            </a:r>
          </a:p>
          <a:p>
            <a:pPr marL="0" lvl="0" indent="0">
              <a:spcAft>
                <a:spcPts val="0"/>
              </a:spcAft>
              <a:buNone/>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6B8D526B-F53A-4714-8FD0-4D9782B53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564903"/>
            <a:ext cx="7560840" cy="4025143"/>
          </a:xfrm>
          <a:prstGeom prst="rect">
            <a:avLst/>
          </a:prstGeom>
        </p:spPr>
      </p:pic>
    </p:spTree>
    <p:extLst>
      <p:ext uri="{BB962C8B-B14F-4D97-AF65-F5344CB8AC3E}">
        <p14:creationId xmlns:p14="http://schemas.microsoft.com/office/powerpoint/2010/main" val="724718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Verval en verhang</a:t>
            </a:r>
          </a:p>
          <a:p>
            <a:pPr>
              <a:buFont typeface="Arial" panose="020B0604020202020204" pitchFamily="34" charset="0"/>
              <a:buChar char="►"/>
            </a:pPr>
            <a:r>
              <a:rPr lang="nl-NL" sz="2400" i="1" dirty="0">
                <a:latin typeface="Calibri" panose="020F0502020204030204" pitchFamily="34" charset="0"/>
                <a:cs typeface="Calibri" panose="020F0502020204030204" pitchFamily="34" charset="0"/>
              </a:rPr>
              <a:t>Verval</a:t>
            </a:r>
            <a:r>
              <a:rPr lang="nl-NL" sz="2400" dirty="0">
                <a:latin typeface="Calibri" panose="020F0502020204030204" pitchFamily="34" charset="0"/>
                <a:cs typeface="Calibri" panose="020F0502020204030204" pitchFamily="34" charset="0"/>
              </a:rPr>
              <a:t>: hoogteverschil tussen twee plaatsen langs een rivier.</a:t>
            </a:r>
          </a:p>
          <a:p>
            <a:pPr marL="360000" indent="0">
              <a:buNone/>
            </a:pPr>
            <a:r>
              <a:rPr lang="nl-NL" sz="2400" dirty="0">
                <a:latin typeface="Calibri" panose="020F0502020204030204" pitchFamily="34" charset="0"/>
                <a:cs typeface="Calibri" panose="020F0502020204030204" pitchFamily="34" charset="0"/>
              </a:rPr>
              <a:t>Verval heeft invloed op de stroomsnelheid.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Grote hoogteverschillen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veel erosie.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In de benedenloop stroomt de rivier trager waardoor er veel materiaal afgezet kan worden (sedimentatie).</a:t>
            </a:r>
          </a:p>
          <a:p>
            <a:pPr>
              <a:buFont typeface="Arial" panose="020B0604020202020204" pitchFamily="34" charset="0"/>
              <a:buChar char="●"/>
            </a:pPr>
            <a:r>
              <a:rPr lang="nl-NL" sz="2400" i="1" dirty="0">
                <a:latin typeface="Calibri" panose="020F0502020204030204" pitchFamily="34" charset="0"/>
                <a:cs typeface="Calibri" panose="020F0502020204030204" pitchFamily="34" charset="0"/>
              </a:rPr>
              <a:t>Verhang</a:t>
            </a:r>
            <a:r>
              <a:rPr lang="nl-NL" sz="2400" dirty="0">
                <a:latin typeface="Calibri" panose="020F0502020204030204" pitchFamily="34" charset="0"/>
                <a:cs typeface="Calibri" panose="020F0502020204030204" pitchFamily="34" charset="0"/>
              </a:rPr>
              <a:t>: verval per kilometer.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Niet overal langs een rivier gelijk. Het verhang van de Rijn is in het hooggebergte in Zwitserland 35 m/km, tegenover 0,08 m/km (= slechts 8 cm/km) in het vlakke Nederland.</a:t>
            </a:r>
          </a:p>
          <a:p>
            <a:pPr lvl="0">
              <a:spcAft>
                <a:spcPts val="0"/>
              </a:spcAft>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40348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Rivierwaterafvoer</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Rijkswaterstaat meet hoeveel water (in m3) er op een bepaald moment per seconde door een rivier stroomt: het </a:t>
            </a:r>
            <a:r>
              <a:rPr lang="nl-NL" sz="2400" i="1" dirty="0">
                <a:latin typeface="Calibri" panose="020F0502020204030204" pitchFamily="34" charset="0"/>
                <a:cs typeface="Calibri" panose="020F0502020204030204" pitchFamily="34" charset="0"/>
              </a:rPr>
              <a:t>debiet</a:t>
            </a:r>
            <a:r>
              <a:rPr lang="nl-NL" sz="2400" dirty="0">
                <a:latin typeface="Calibri" panose="020F0502020204030204" pitchFamily="34" charset="0"/>
                <a:cs typeface="Calibri" panose="020F0502020204030204" pitchFamily="34" charset="0"/>
              </a:rPr>
              <a:t>. </a:t>
            </a:r>
          </a:p>
          <a:p>
            <a:pPr marL="360000" indent="0">
              <a:buNone/>
            </a:pPr>
            <a:r>
              <a:rPr lang="nl-NL" sz="2400" dirty="0">
                <a:latin typeface="Calibri" panose="020F0502020204030204" pitchFamily="34" charset="0"/>
                <a:cs typeface="Calibri" panose="020F0502020204030204" pitchFamily="34" charset="0"/>
              </a:rPr>
              <a:t>Als de Rijn bij Lobith Nederland binnenstroomt, heeft hij een gemiddelde waterafvoer van 2.300 m3/sec.</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Bij de grensplaats Eijsden in Zuid-Limburg is de gemiddelde afvoer (debiet) van de Maas veel lager dan die van de Rijn: ‘slechts’ 230 m3/sec. De Maas is een regenrivier.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Door hoge verdamping en geringere neerslag is de afvoer in de zomer veel lager dan in de winter. Om de rivier ook in de zomer bevaarbaar te houden, zijn er stuwen en sluizencomplexen gebouwd.</a:t>
            </a:r>
          </a:p>
          <a:p>
            <a:pPr lvl="0">
              <a:spcAft>
                <a:spcPts val="0"/>
              </a:spcAft>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1217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573487"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Rivierwaterafvoer</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Begin januari 1995: veel sneeuw in het stroomgebied van de Rijn. Dooi viel in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sneeuw smolt + dagenlang regen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dunne, ontdooide bovengrond verzadigd met water. </a:t>
            </a:r>
            <a:br>
              <a:rPr lang="nl-NL" sz="2400" dirty="0">
                <a:latin typeface="Calibri" panose="020F0502020204030204" pitchFamily="34" charset="0"/>
                <a:cs typeface="Calibri" panose="020F0502020204030204" pitchFamily="34" charset="0"/>
              </a:rPr>
            </a:b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5F18302C-1660-4282-BB67-E5BF6DF2F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800" y="3160573"/>
            <a:ext cx="3099865" cy="3426344"/>
          </a:xfrm>
          <a:prstGeom prst="rect">
            <a:avLst/>
          </a:prstGeom>
        </p:spPr>
      </p:pic>
      <p:sp>
        <p:nvSpPr>
          <p:cNvPr id="6" name="Tijdelijke aanduiding voor inhoud 1">
            <a:extLst>
              <a:ext uri="{FF2B5EF4-FFF2-40B4-BE49-F238E27FC236}">
                <a16:creationId xmlns:a16="http://schemas.microsoft.com/office/drawing/2014/main" id="{9A49393D-AB09-4D6B-B09C-FC04F3D5893B}"/>
              </a:ext>
            </a:extLst>
          </p:cNvPr>
          <p:cNvSpPr txBox="1">
            <a:spLocks/>
          </p:cNvSpPr>
          <p:nvPr/>
        </p:nvSpPr>
        <p:spPr bwMode="auto">
          <a:xfrm>
            <a:off x="-24180" y="2420888"/>
            <a:ext cx="5239628"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000" indent="0">
              <a:spcBef>
                <a:spcPts val="0"/>
              </a:spcBef>
              <a:spcAft>
                <a:spcPts val="1000"/>
              </a:spcAft>
              <a:buFontTx/>
              <a:buNone/>
            </a:pPr>
            <a:br>
              <a:rPr lang="nl-NL" sz="2400" kern="0" dirty="0">
                <a:latin typeface="Calibri" panose="020F0502020204030204" pitchFamily="34" charset="0"/>
                <a:cs typeface="Calibri" panose="020F0502020204030204" pitchFamily="34" charset="0"/>
              </a:rPr>
            </a:br>
            <a:r>
              <a:rPr lang="nl-NL" sz="2000" kern="0" dirty="0">
                <a:latin typeface="Calibri" panose="020F0502020204030204" pitchFamily="34" charset="0"/>
                <a:cs typeface="Calibri" panose="020F0502020204030204" pitchFamily="34" charset="0"/>
                <a:sym typeface="Wingdings" panose="05000000000000000000" pitchFamily="2" charset="2"/>
              </a:rPr>
              <a:t> </a:t>
            </a:r>
            <a:r>
              <a:rPr lang="nl-NL" sz="2400" kern="0" dirty="0">
                <a:latin typeface="Calibri" panose="020F0502020204030204" pitchFamily="34" charset="0"/>
                <a:cs typeface="Calibri" panose="020F0502020204030204" pitchFamily="34" charset="0"/>
              </a:rPr>
              <a:t>Alle zijrivieren van de Rijn stroomden vol. Piekafvoer zijrivieren van de Rijn viel samen met piekafvoer van de Rijn zelf</a:t>
            </a:r>
            <a:br>
              <a:rPr lang="nl-NL" sz="2400" kern="0" dirty="0">
                <a:latin typeface="Calibri" panose="020F0502020204030204" pitchFamily="34" charset="0"/>
                <a:cs typeface="Calibri" panose="020F0502020204030204" pitchFamily="34" charset="0"/>
              </a:rPr>
            </a:br>
            <a:r>
              <a:rPr lang="nl-NL" sz="2000" kern="0" dirty="0">
                <a:latin typeface="Calibri" panose="020F0502020204030204" pitchFamily="34" charset="0"/>
                <a:cs typeface="Calibri" panose="020F0502020204030204" pitchFamily="34" charset="0"/>
                <a:sym typeface="Wingdings" panose="05000000000000000000" pitchFamily="2" charset="2"/>
              </a:rPr>
              <a:t></a:t>
            </a:r>
            <a:r>
              <a:rPr lang="nl-NL" sz="2400" kern="0" dirty="0">
                <a:latin typeface="Calibri" panose="020F0502020204030204" pitchFamily="34" charset="0"/>
                <a:cs typeface="Calibri" panose="020F0502020204030204" pitchFamily="34" charset="0"/>
              </a:rPr>
              <a:t> extreme hoogwatergolf en een piekafvoer. </a:t>
            </a:r>
            <a:br>
              <a:rPr lang="nl-NL" sz="2400" kern="0" dirty="0">
                <a:latin typeface="Calibri" panose="020F0502020204030204" pitchFamily="34" charset="0"/>
                <a:cs typeface="Calibri" panose="020F0502020204030204" pitchFamily="34" charset="0"/>
              </a:rPr>
            </a:br>
            <a:r>
              <a:rPr lang="nl-NL" sz="2400" kern="0" dirty="0">
                <a:latin typeface="Calibri" panose="020F0502020204030204" pitchFamily="34" charset="0"/>
                <a:cs typeface="Calibri" panose="020F0502020204030204" pitchFamily="34" charset="0"/>
              </a:rPr>
              <a:t>Het debiet van een zijrivier heeft dus grote invloed op de afvoer van de hoofdrivier.</a:t>
            </a:r>
          </a:p>
        </p:txBody>
      </p:sp>
      <p:sp>
        <p:nvSpPr>
          <p:cNvPr id="5" name="Rechthoek 4">
            <a:extLst>
              <a:ext uri="{FF2B5EF4-FFF2-40B4-BE49-F238E27FC236}">
                <a16:creationId xmlns:a16="http://schemas.microsoft.com/office/drawing/2014/main" id="{5BF3AD75-6C89-4943-AB59-C308F9992A6A}"/>
              </a:ext>
            </a:extLst>
          </p:cNvPr>
          <p:cNvSpPr/>
          <p:nvPr/>
        </p:nvSpPr>
        <p:spPr>
          <a:xfrm>
            <a:off x="5868144" y="6576093"/>
            <a:ext cx="3240360"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afvoeren van de achtereenvolgende zijrivieren </a:t>
            </a:r>
          </a:p>
        </p:txBody>
      </p:sp>
    </p:spTree>
    <p:extLst>
      <p:ext uri="{BB962C8B-B14F-4D97-AF65-F5344CB8AC3E}">
        <p14:creationId xmlns:p14="http://schemas.microsoft.com/office/powerpoint/2010/main" val="74587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De jaarlijkse verdeling van de waterafvoer</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De verdeling van de waterafvoer over een jaar, het </a:t>
            </a:r>
            <a:r>
              <a:rPr lang="nl-NL" sz="2400" i="1" dirty="0">
                <a:latin typeface="Calibri" panose="020F0502020204030204" pitchFamily="34" charset="0"/>
                <a:cs typeface="Calibri" panose="020F0502020204030204" pitchFamily="34" charset="0"/>
              </a:rPr>
              <a:t>regiem</a:t>
            </a:r>
            <a:r>
              <a:rPr lang="nl-NL" sz="2400" dirty="0">
                <a:latin typeface="Calibri" panose="020F0502020204030204" pitchFamily="34" charset="0"/>
                <a:cs typeface="Calibri" panose="020F0502020204030204" pitchFamily="34" charset="0"/>
              </a:rPr>
              <a:t>, is afhankelijk van de volgende vier factoren: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klimaatomstandigheden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aanvoer van smeltwater en/of regenwater</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eigenschappen van het stroomgebied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ingrepen van de mens</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5A57FA59-78A8-4373-8723-C6A6A361C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9131" y="4221088"/>
            <a:ext cx="3317325" cy="2211550"/>
          </a:xfrm>
          <a:prstGeom prst="rect">
            <a:avLst/>
          </a:prstGeom>
        </p:spPr>
      </p:pic>
    </p:spTree>
    <p:extLst>
      <p:ext uri="{BB962C8B-B14F-4D97-AF65-F5344CB8AC3E}">
        <p14:creationId xmlns:p14="http://schemas.microsoft.com/office/powerpoint/2010/main" val="1383669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De jaarlijkse verdeling van de waterafvoer</a:t>
            </a:r>
          </a:p>
          <a:p>
            <a:pPr>
              <a:buFont typeface="Calibri" panose="020F0502020204030204" pitchFamily="34" charset="0"/>
              <a:buChar char="●"/>
            </a:pPr>
            <a:r>
              <a:rPr lang="nl-NL" sz="2400" i="1" dirty="0">
                <a:latin typeface="Calibri" panose="020F0502020204030204" pitchFamily="34" charset="0"/>
                <a:cs typeface="Calibri" panose="020F0502020204030204" pitchFamily="34" charset="0"/>
              </a:rPr>
              <a:t>klimaatomstandigheden</a:t>
            </a:r>
            <a:r>
              <a:rPr lang="nl-NL" sz="2400" dirty="0">
                <a:latin typeface="Calibri" panose="020F0502020204030204" pitchFamily="34" charset="0"/>
                <a:cs typeface="Calibri" panose="020F0502020204030204" pitchFamily="34" charset="0"/>
              </a:rPr>
              <a:t>: hoeveel water de rivier afvoert, hangt af van de hoeveelheid en de vorm van de neerslag.</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Sneeuw: het kan even duren voordat dit als smeltwater in de rivier terechtkomt.</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Regen: deel water door planten opgenomen, deel stroomt via het grondwater en oppervlakte naar rivieren of meren en deel verdampt. Temperatuur en de windsnelheid van invloed op de verdamping.</a:t>
            </a:r>
          </a:p>
          <a:p>
            <a:pPr>
              <a:buFont typeface="Calibri" panose="020F0502020204030204" pitchFamily="34" charset="0"/>
              <a:buChar char="●"/>
            </a:pPr>
            <a:r>
              <a:rPr lang="nl-NL" sz="2400" i="1" dirty="0">
                <a:latin typeface="Calibri" panose="020F0502020204030204" pitchFamily="34" charset="0"/>
                <a:cs typeface="Calibri" panose="020F0502020204030204" pitchFamily="34" charset="0"/>
              </a:rPr>
              <a:t>aanvoer van smeltwater en/of regenwater</a:t>
            </a:r>
            <a:r>
              <a:rPr lang="nl-NL" sz="2400" dirty="0">
                <a:latin typeface="Calibri" panose="020F0502020204030204" pitchFamily="34" charset="0"/>
                <a:cs typeface="Calibri" panose="020F0502020204030204" pitchFamily="34" charset="0"/>
              </a:rPr>
              <a:t>: De Rijn is een gemengde rivier, de Maas is een regenrivier. Het regiem van een gemengde rivier is veel regelmatiger dan dat van een regenrivier.</a:t>
            </a:r>
          </a:p>
        </p:txBody>
      </p:sp>
    </p:spTree>
    <p:extLst>
      <p:ext uri="{BB962C8B-B14F-4D97-AF65-F5344CB8AC3E}">
        <p14:creationId xmlns:p14="http://schemas.microsoft.com/office/powerpoint/2010/main" val="3395647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96448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De jaarlijkse verdeling van de waterafvoer</a:t>
            </a:r>
          </a:p>
          <a:p>
            <a:pPr>
              <a:buFont typeface="Calibri" panose="020F0502020204030204" pitchFamily="34" charset="0"/>
              <a:buChar char="●"/>
            </a:pPr>
            <a:r>
              <a:rPr lang="nl-NL" sz="2400" i="1" dirty="0">
                <a:latin typeface="Calibri" panose="020F0502020204030204" pitchFamily="34" charset="0"/>
                <a:cs typeface="Calibri" panose="020F0502020204030204" pitchFamily="34" charset="0"/>
              </a:rPr>
              <a:t>eigenschappen van het stroomgebied</a:t>
            </a:r>
            <a:r>
              <a:rPr lang="nl-NL" sz="2400" dirty="0">
                <a:latin typeface="Calibri" panose="020F0502020204030204" pitchFamily="34" charset="0"/>
                <a:cs typeface="Calibri" panose="020F0502020204030204" pitchFamily="34" charset="0"/>
              </a:rPr>
              <a:t>: waterbergend vermogen van de grond wordt bepaald door: eigenschappen van de bodem, ondergrond (het zogenaamde moedergesteente) en reliëf.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Een rotsachtige ondergrond, een dunne of een bevroren bodemlaag kan weinig water opnemen.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(Diepe) zandbodems hebben wel een groot waterbergend vermogen (veel ruimte tussen zandkorrels).</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Steile hellingen zal het water sneller afstromen dan vanaf een gebied dat bijna vlak ligt.</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Rotsachtig gebied in de Ardennen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sym typeface="Wingdings" panose="05000000000000000000" pitchFamily="2" charset="2"/>
              </a:rPr>
              <a:t>w</a:t>
            </a:r>
            <a:r>
              <a:rPr lang="nl-NL" sz="2400" dirty="0">
                <a:latin typeface="Calibri" panose="020F0502020204030204" pitchFamily="34" charset="0"/>
                <a:cs typeface="Calibri" panose="020F0502020204030204" pitchFamily="34" charset="0"/>
              </a:rPr>
              <a:t>ater trekt niet in bodem en stroomt snel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sym typeface="Wingdings" panose="05000000000000000000" pitchFamily="2" charset="2"/>
              </a:rPr>
              <a:t>n</a:t>
            </a:r>
            <a:r>
              <a:rPr lang="nl-NL" sz="2400" dirty="0">
                <a:latin typeface="Calibri" panose="020F0502020204030204" pitchFamily="34" charset="0"/>
                <a:cs typeface="Calibri" panose="020F0502020204030204" pitchFamily="34" charset="0"/>
              </a:rPr>
              <a:t>eerslag wordt snel, via de Maas, naar Nederland afgevoerd.</a:t>
            </a:r>
          </a:p>
        </p:txBody>
      </p:sp>
    </p:spTree>
    <p:extLst>
      <p:ext uri="{BB962C8B-B14F-4D97-AF65-F5344CB8AC3E}">
        <p14:creationId xmlns:p14="http://schemas.microsoft.com/office/powerpoint/2010/main" val="5629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De jaarlijkse verdeling van de waterafvoer</a:t>
            </a:r>
          </a:p>
          <a:p>
            <a:pPr>
              <a:buFont typeface="Calibri" panose="020F0502020204030204" pitchFamily="34" charset="0"/>
              <a:buChar char="●"/>
            </a:pPr>
            <a:r>
              <a:rPr lang="nl-NL" sz="2400" i="1" dirty="0">
                <a:latin typeface="Calibri" panose="020F0502020204030204" pitchFamily="34" charset="0"/>
                <a:cs typeface="Calibri" panose="020F0502020204030204" pitchFamily="34" charset="0"/>
              </a:rPr>
              <a:t>Ingrepen van de mens</a:t>
            </a:r>
            <a:r>
              <a:rPr lang="nl-NL" sz="2400" dirty="0">
                <a:latin typeface="Calibri" panose="020F0502020204030204" pitchFamily="34" charset="0"/>
                <a:cs typeface="Calibri" panose="020F0502020204030204" pitchFamily="34" charset="0"/>
              </a:rPr>
              <a:t>: veranderingen in het stroomgebied of in de rivier zelf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regiem onregelmatiger.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De stroomgebieden van de Rijn en de Maas zijn meer bebouwd en minder bebost. De sponswerking van de bodem is kleiner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tijd tussen het moment van neerslag in het stroomgebied en stijging waterpeil in de rivier korter: de vertragingstijd is afgenomen.</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Door maatregelen om de rivier goed bevaarbaar te maken –plaatsen van stuwen met sluizen, afsnijden van sterke bochten en door bedijkingen (kanalisatie) – zijn de stroomstelsels van de Rijn en de Maas verkleind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het water kan zich niet meer over een groot oppervlak verspreiden en wordt gedwongen zich snel te verplaatsen.</a:t>
            </a:r>
          </a:p>
          <a:p>
            <a:pPr>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lvl="0">
              <a:spcAft>
                <a:spcPts val="0"/>
              </a:spcAft>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746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Gevolgen voor de rivierafvoer</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Klimaatverandering, zeespiegelstijging en bodemdaling hebben gevolgen voor de afvoer van de Nederlandse rivieren.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Het regiem van de Rijn zal steeds meer uitersten vertonen: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In de winter vaker verhoogde piekafvoer.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Toenemende waterafvoer (debiet) doordat het aandeel van de regen ten opzichte van de sneeuw groter wordt.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Vaker en langere perioden met zeer laag water. Verdamping neemt toe door temperatuurstijging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verwachte zomerafvoer 20 tot 30% lager dan nu.</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Maas (regenrivier)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meer neerslag in de winter en afvoer wat lager in de zomer door hogere verdamping.</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2137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§2.2 (On)beheersbare rivieren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Maatgevende afvoer</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De </a:t>
            </a:r>
            <a:r>
              <a:rPr lang="nl-NL" sz="2400" b="1" dirty="0">
                <a:latin typeface="Calibri" panose="020F0502020204030204" pitchFamily="34" charset="0"/>
                <a:cs typeface="Calibri" panose="020F0502020204030204" pitchFamily="34" charset="0"/>
              </a:rPr>
              <a:t>maatgevende afvoer </a:t>
            </a:r>
            <a:r>
              <a:rPr lang="nl-NL" sz="2400" dirty="0">
                <a:latin typeface="Calibri" panose="020F0502020204030204" pitchFamily="34" charset="0"/>
                <a:cs typeface="Calibri" panose="020F0502020204030204" pitchFamily="34" charset="0"/>
              </a:rPr>
              <a:t>is de maximale hoeveelheid water die de rivier nog veilig kan verwerken zonder dat de dijken doorbreken en het rivierengebied overstroomt.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Voor bepalen van de veilige dijkhoogten wordt de </a:t>
            </a:r>
            <a:r>
              <a:rPr lang="nl-NL" sz="2400" i="1" dirty="0">
                <a:latin typeface="Calibri" panose="020F0502020204030204" pitchFamily="34" charset="0"/>
                <a:cs typeface="Calibri" panose="020F0502020204030204" pitchFamily="34" charset="0"/>
              </a:rPr>
              <a:t>maatgevende afvoer</a:t>
            </a:r>
            <a:r>
              <a:rPr lang="nl-NL" sz="2400" dirty="0">
                <a:latin typeface="Calibri" panose="020F0502020204030204" pitchFamily="34" charset="0"/>
                <a:cs typeface="Calibri" panose="020F0502020204030204" pitchFamily="34" charset="0"/>
              </a:rPr>
              <a:t> gebruikt. Deze wordt voor de Rijn bij Lobith en voor de Maas bij Borgharen berekend.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Hoe hoger maatgevende afvoer, hoe meer water de rivier moet afvoeren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de rivieren hebben meer ruimte nodig.</a:t>
            </a:r>
          </a:p>
          <a:p>
            <a:pPr>
              <a:buFont typeface="Calibri" panose="020F0502020204030204" pitchFamily="34" charset="0"/>
              <a:buChar char="●"/>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2" name="Afbeelding 1">
            <a:extLst>
              <a:ext uri="{FF2B5EF4-FFF2-40B4-BE49-F238E27FC236}">
                <a16:creationId xmlns:a16="http://schemas.microsoft.com/office/drawing/2014/main" id="{70E5C3E8-C1BA-4538-B7CC-4A46CD387694}"/>
              </a:ext>
            </a:extLst>
          </p:cNvPr>
          <p:cNvPicPr>
            <a:picLocks noChangeAspect="1"/>
          </p:cNvPicPr>
          <p:nvPr/>
        </p:nvPicPr>
        <p:blipFill>
          <a:blip r:embed="rId3"/>
          <a:stretch>
            <a:fillRect/>
          </a:stretch>
        </p:blipFill>
        <p:spPr>
          <a:xfrm>
            <a:off x="1691680" y="4936371"/>
            <a:ext cx="5652120" cy="1707210"/>
          </a:xfrm>
          <a:prstGeom prst="rect">
            <a:avLst/>
          </a:prstGeom>
        </p:spPr>
      </p:pic>
      <p:sp>
        <p:nvSpPr>
          <p:cNvPr id="3" name="Rechthoek 2">
            <a:extLst>
              <a:ext uri="{FF2B5EF4-FFF2-40B4-BE49-F238E27FC236}">
                <a16:creationId xmlns:a16="http://schemas.microsoft.com/office/drawing/2014/main" id="{DA46E587-6D0E-4FE7-A3BB-9B51A005D1D2}"/>
              </a:ext>
            </a:extLst>
          </p:cNvPr>
          <p:cNvSpPr/>
          <p:nvPr/>
        </p:nvSpPr>
        <p:spPr>
          <a:xfrm>
            <a:off x="7452320" y="6366582"/>
            <a:ext cx="835742"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in m3/sec.</a:t>
            </a:r>
          </a:p>
        </p:txBody>
      </p:sp>
    </p:spTree>
    <p:extLst>
      <p:ext uri="{BB962C8B-B14F-4D97-AF65-F5344CB8AC3E}">
        <p14:creationId xmlns:p14="http://schemas.microsoft.com/office/powerpoint/2010/main" val="826254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 Nederland rivierenland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beïnvloedt de inrichting van Nederland de kans op een rivieroverstroming en welke oplossingen zijn er om de kans op een overstroming tegen te gaan?</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7" name="Afbeelding 6">
            <a:extLst>
              <a:ext uri="{FF2B5EF4-FFF2-40B4-BE49-F238E27FC236}">
                <a16:creationId xmlns:a16="http://schemas.microsoft.com/office/drawing/2014/main" id="{4D87BB5F-5A72-4C92-9EC8-8F9D1C2C85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68960"/>
            <a:ext cx="9144000" cy="6095386"/>
          </a:xfrm>
          <a:prstGeom prst="rect">
            <a:avLst/>
          </a:prstGeom>
        </p:spPr>
      </p:pic>
    </p:spTree>
    <p:extLst>
      <p:ext uri="{BB962C8B-B14F-4D97-AF65-F5344CB8AC3E}">
        <p14:creationId xmlns:p14="http://schemas.microsoft.com/office/powerpoint/2010/main" val="1772808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Wat zijn de hoofdpunten van het huidige nationale rivierbeleid?</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Hoe kan de waterafvoer van de grote rivieren worden beheerst?</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Waarom werken de Europese landen samen op het gebied van rivierbeleid?</a:t>
            </a:r>
          </a:p>
          <a:p>
            <a:pPr lvl="0">
              <a:spcAft>
                <a:spcPts val="0"/>
              </a:spcAft>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7" name="Afbeelding 6">
            <a:extLst>
              <a:ext uri="{FF2B5EF4-FFF2-40B4-BE49-F238E27FC236}">
                <a16:creationId xmlns:a16="http://schemas.microsoft.com/office/drawing/2014/main" id="{3C77AD60-259A-4CC1-AD77-5A6A877DB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48" y="3501008"/>
            <a:ext cx="4427984" cy="2951734"/>
          </a:xfrm>
          <a:prstGeom prst="rect">
            <a:avLst/>
          </a:prstGeom>
        </p:spPr>
      </p:pic>
    </p:spTree>
    <p:extLst>
      <p:ext uri="{BB962C8B-B14F-4D97-AF65-F5344CB8AC3E}">
        <p14:creationId xmlns:p14="http://schemas.microsoft.com/office/powerpoint/2010/main" val="2755193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Hogere en bredere dijken</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In een natuurlijke rivier zal buitenbocht uitslijpen en binnenbocht verzanden.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Om de rivier op dezelfde plaats te houden, voor een snelle afvoer van het water te zorgen en de Maas en de Rijn beter bevaarbaar te maken, zijn ze </a:t>
            </a:r>
            <a:r>
              <a:rPr lang="nl-NL" sz="2400" i="1" dirty="0">
                <a:latin typeface="Calibri" panose="020F0502020204030204" pitchFamily="34" charset="0"/>
                <a:cs typeface="Calibri" panose="020F0502020204030204" pitchFamily="34" charset="0"/>
              </a:rPr>
              <a:t>genormaliseerd</a:t>
            </a:r>
            <a:r>
              <a:rPr lang="nl-NL" sz="2400" dirty="0">
                <a:latin typeface="Calibri" panose="020F0502020204030204" pitchFamily="34" charset="0"/>
                <a:cs typeface="Calibri" panose="020F0502020204030204" pitchFamily="34" charset="0"/>
              </a:rPr>
              <a:t>: de loop regelmatiger maken door verbeteringswerken. </a:t>
            </a:r>
          </a:p>
          <a:p>
            <a:pPr marL="360000" lvl="1" indent="0">
              <a:spcAft>
                <a:spcPts val="0"/>
              </a:spcAft>
              <a:buNone/>
            </a:pPr>
            <a:r>
              <a:rPr lang="nl-NL" sz="2400" dirty="0">
                <a:latin typeface="Calibri" panose="020F0502020204030204" pitchFamily="34" charset="0"/>
                <a:cs typeface="Calibri" panose="020F0502020204030204" pitchFamily="34" charset="0"/>
              </a:rPr>
              <a:t>Door aanleg van </a:t>
            </a:r>
            <a:r>
              <a:rPr lang="nl-NL" sz="2400" i="1" dirty="0">
                <a:latin typeface="Calibri" panose="020F0502020204030204" pitchFamily="34" charset="0"/>
                <a:cs typeface="Calibri" panose="020F0502020204030204" pitchFamily="34" charset="0"/>
              </a:rPr>
              <a:t>kribben</a:t>
            </a:r>
            <a:r>
              <a:rPr lang="nl-NL" sz="2400" dirty="0">
                <a:latin typeface="Calibri" panose="020F0502020204030204" pitchFamily="34" charset="0"/>
                <a:cs typeface="Calibri" panose="020F0502020204030204" pitchFamily="34" charset="0"/>
              </a:rPr>
              <a:t> wordt de rivier versmald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stroomsnelheid van de rivier neemt toe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midden van de rivier schuurt verder uit en wordt de rivier dieper.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De rivier blijft hierdoor diep genoeg voor de scheepvaart/het water kan snel worden afgevoerd.</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Door </a:t>
            </a:r>
            <a:r>
              <a:rPr lang="nl-NL" sz="2400" i="1" dirty="0">
                <a:latin typeface="Calibri" panose="020F0502020204030204" pitchFamily="34" charset="0"/>
                <a:cs typeface="Calibri" panose="020F0502020204030204" pitchFamily="34" charset="0"/>
              </a:rPr>
              <a:t>strekkendammen</a:t>
            </a:r>
            <a:r>
              <a:rPr lang="nl-NL" sz="2400" dirty="0">
                <a:latin typeface="Calibri" panose="020F0502020204030204" pitchFamily="34" charset="0"/>
                <a:cs typeface="Calibri" panose="020F0502020204030204" pitchFamily="34" charset="0"/>
              </a:rPr>
              <a:t> wordt erosie van de oever tegengegaan.</a:t>
            </a:r>
          </a:p>
          <a:p>
            <a:pPr lvl="0">
              <a:spcAft>
                <a:spcPts val="0"/>
              </a:spcAft>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0239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Hogere en bredere dijken</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Kribben zijn korte dammen die loodrecht op de zomerdijk staan.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98A0A816-0064-46C6-B328-F44610CBB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928" y="2438400"/>
            <a:ext cx="5868144" cy="4148517"/>
          </a:xfrm>
          <a:prstGeom prst="rect">
            <a:avLst/>
          </a:prstGeom>
        </p:spPr>
      </p:pic>
    </p:spTree>
    <p:extLst>
      <p:ext uri="{BB962C8B-B14F-4D97-AF65-F5344CB8AC3E}">
        <p14:creationId xmlns:p14="http://schemas.microsoft.com/office/powerpoint/2010/main" val="3634160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Dijken versterken</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Dijkverzwaring (verhogen of verbreden) kan niet blijven doorgaan, omdat de dijk dan uiteindelijk onder zijn eigen gewicht zal wegzakken in de slappe ondergrond.</a:t>
            </a: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6B0EBA34-D9E4-4A0A-9A46-22E76199D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645024"/>
            <a:ext cx="8928992" cy="2467335"/>
          </a:xfrm>
          <a:prstGeom prst="rect">
            <a:avLst/>
          </a:prstGeom>
        </p:spPr>
      </p:pic>
    </p:spTree>
    <p:extLst>
      <p:ext uri="{BB962C8B-B14F-4D97-AF65-F5344CB8AC3E}">
        <p14:creationId xmlns:p14="http://schemas.microsoft.com/office/powerpoint/2010/main" val="2357889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Dijken versterken</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Bij hoogwater treedt een rivier buiten zijn oevers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sediment dat de rivier meevoert, wordt afgezet in de uiterwaard.</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Uiterwaarden worden hoger (tot enkele meters in een paar honderd jaar. </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Binnendijks gelegen land wordt lager  door ontwatering. </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Door inklinking en opslibbing wordt het hoogteverschil tussen het binnendijkse en buitendijkse land versterkt.</a:t>
            </a:r>
          </a:p>
        </p:txBody>
      </p:sp>
    </p:spTree>
    <p:extLst>
      <p:ext uri="{BB962C8B-B14F-4D97-AF65-F5344CB8AC3E}">
        <p14:creationId xmlns:p14="http://schemas.microsoft.com/office/powerpoint/2010/main" val="4192449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Dijken versterken</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De uiterwaarden van de rivieren waren vanouds onbebouwde veeteelt- en natuurgebieden.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Sinds de jaren tachtig van de twintigste eeuw steeds meer bebouwing in de uiterwaarden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000"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opslag van rivierwater (het waterbergende vermogen) in de uiterwaard tijdens hoogwater neemt af</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economische schade bij een overstroming neemt toe.</a:t>
            </a:r>
          </a:p>
          <a:p>
            <a:pPr lvl="0">
              <a:spcAft>
                <a:spcPts val="0"/>
              </a:spcAft>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CF33FA33-BACA-459F-9013-3762C0885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4149080"/>
            <a:ext cx="3154680" cy="1831848"/>
          </a:xfrm>
          <a:prstGeom prst="rect">
            <a:avLst/>
          </a:prstGeom>
        </p:spPr>
      </p:pic>
      <p:sp>
        <p:nvSpPr>
          <p:cNvPr id="6" name="Tijdelijke aanduiding voor inhoud 1">
            <a:extLst>
              <a:ext uri="{FF2B5EF4-FFF2-40B4-BE49-F238E27FC236}">
                <a16:creationId xmlns:a16="http://schemas.microsoft.com/office/drawing/2014/main" id="{714C2CF0-5B64-4300-89D2-6312A24D4763}"/>
              </a:ext>
            </a:extLst>
          </p:cNvPr>
          <p:cNvSpPr txBox="1">
            <a:spLocks/>
          </p:cNvSpPr>
          <p:nvPr/>
        </p:nvSpPr>
        <p:spPr bwMode="auto">
          <a:xfrm>
            <a:off x="0" y="4293096"/>
            <a:ext cx="5076056"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Aft>
                <a:spcPts val="0"/>
              </a:spcAft>
              <a:buFont typeface="Calibri" panose="020F0502020204030204" pitchFamily="34" charset="0"/>
              <a:buChar char="●"/>
            </a:pPr>
            <a:r>
              <a:rPr lang="nl-NL" sz="2400" kern="0" dirty="0">
                <a:latin typeface="Calibri" panose="020F0502020204030204" pitchFamily="34" charset="0"/>
                <a:cs typeface="Calibri" panose="020F0502020204030204" pitchFamily="34" charset="0"/>
              </a:rPr>
              <a:t>Na 1993 en 1995 werden de dijken versterkt: </a:t>
            </a:r>
          </a:p>
          <a:p>
            <a:pPr>
              <a:spcAft>
                <a:spcPts val="0"/>
              </a:spcAft>
              <a:buFont typeface="Calibri" panose="020F0502020204030204" pitchFamily="34" charset="0"/>
              <a:buChar char="‒"/>
            </a:pPr>
            <a:r>
              <a:rPr lang="nl-NL" sz="2400" kern="0" dirty="0">
                <a:latin typeface="Calibri" panose="020F0502020204030204" pitchFamily="34" charset="0"/>
                <a:cs typeface="Calibri" panose="020F0502020204030204" pitchFamily="34" charset="0"/>
              </a:rPr>
              <a:t>Deltaplan voor de Grote Rivieren</a:t>
            </a:r>
          </a:p>
          <a:p>
            <a:pPr>
              <a:spcAft>
                <a:spcPts val="0"/>
              </a:spcAft>
              <a:buFont typeface="Calibri" panose="020F0502020204030204" pitchFamily="34" charset="0"/>
              <a:buChar char="‒"/>
            </a:pPr>
            <a:r>
              <a:rPr lang="nl-NL" sz="2400" kern="0" dirty="0">
                <a:latin typeface="Calibri" panose="020F0502020204030204" pitchFamily="34" charset="0"/>
                <a:cs typeface="Calibri" panose="020F0502020204030204" pitchFamily="34" charset="0"/>
              </a:rPr>
              <a:t>Wet op de waterkering</a:t>
            </a:r>
          </a:p>
          <a:p>
            <a:pPr marL="0" indent="0">
              <a:spcAft>
                <a:spcPts val="0"/>
              </a:spcAft>
              <a:buNone/>
            </a:pPr>
            <a:endParaRPr lang="nl-NL" sz="2400" kern="0" dirty="0">
              <a:latin typeface="Calibri" panose="020F0502020204030204" pitchFamily="34" charset="0"/>
              <a:cs typeface="Calibri" panose="020F0502020204030204" pitchFamily="34" charset="0"/>
            </a:endParaRPr>
          </a:p>
          <a:p>
            <a:pPr>
              <a:spcAft>
                <a:spcPts val="0"/>
              </a:spcAft>
              <a:buFont typeface="Arial" panose="020B0604020202020204" pitchFamily="34" charset="0"/>
              <a:buChar char="●"/>
            </a:pPr>
            <a:endParaRPr lang="nl-NL" sz="2400" kern="0" dirty="0">
              <a:latin typeface="Calibri" panose="020F0502020204030204" pitchFamily="34"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45725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Ruimte voor de rivier</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Het programma </a:t>
            </a:r>
            <a:r>
              <a:rPr lang="nl-NL" sz="2400" i="1" dirty="0">
                <a:latin typeface="Calibri" panose="020F0502020204030204" pitchFamily="34" charset="0"/>
                <a:cs typeface="Calibri" panose="020F0502020204030204" pitchFamily="34" charset="0"/>
              </a:rPr>
              <a:t>Ruimte voor de Rivier: </a:t>
            </a:r>
            <a:r>
              <a:rPr lang="nl-NL" sz="2400" dirty="0">
                <a:latin typeface="Calibri" panose="020F0502020204030204" pitchFamily="34" charset="0"/>
                <a:cs typeface="Calibri" panose="020F0502020204030204" pitchFamily="34" charset="0"/>
              </a:rPr>
              <a:t>maatregelen om het Nederlandse rivierengebied veiliger te maken.</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Het plan heeft een aantal nevendoelen, zoals:</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aanleg nieuwe natuurgebieden</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versterken van de landbouw</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ontwikkelen nieuwe recreatiemogelijkheden</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betere verbindingen</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Elke rivier heeft zijn eigen kenmerken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veel verschillende oplossingen bedacht.</a:t>
            </a:r>
          </a:p>
          <a:p>
            <a:pPr lvl="0">
              <a:spcAft>
                <a:spcPts val="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856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Buitendijkse maatregelen</a:t>
            </a:r>
          </a:p>
          <a:p>
            <a:pPr>
              <a:spcBef>
                <a:spcPts val="0"/>
              </a:spcBef>
              <a:spcAft>
                <a:spcPts val="100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Het kabinet heeft maatregelen genomen om overstromingen te voorkomen en de kwaliteit van de leefomgeving in het rivierengebied te verbeteren.</a:t>
            </a:r>
          </a:p>
          <a:p>
            <a:pPr>
              <a:spcBef>
                <a:spcPts val="0"/>
              </a:spcBef>
              <a:spcAft>
                <a:spcPts val="1000"/>
              </a:spcAft>
              <a:buFont typeface="Calibri" panose="020F0502020204030204" pitchFamily="34" charset="0"/>
              <a:buChar char="●"/>
            </a:pPr>
            <a:r>
              <a:rPr lang="nl-NL" sz="2400" i="1" dirty="0">
                <a:latin typeface="Calibri" panose="020F0502020204030204" pitchFamily="34" charset="0"/>
                <a:cs typeface="Calibri" panose="020F0502020204030204" pitchFamily="34" charset="0"/>
              </a:rPr>
              <a:t>Rivierbedverruiming</a:t>
            </a:r>
            <a:r>
              <a:rPr lang="nl-NL" sz="2400" dirty="0">
                <a:latin typeface="Calibri" panose="020F0502020204030204" pitchFamily="34" charset="0"/>
                <a:cs typeface="Calibri" panose="020F0502020204030204" pitchFamily="34" charset="0"/>
              </a:rPr>
              <a:t>: combinatie van technische ingrepen in winterbed van rivier om hoge waterafvoer op te vangen:</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Rivierbed ruimer door </a:t>
            </a:r>
            <a:r>
              <a:rPr lang="nl-NL" sz="2400" i="1" dirty="0">
                <a:latin typeface="Calibri" panose="020F0502020204030204" pitchFamily="34" charset="0"/>
                <a:cs typeface="Calibri" panose="020F0502020204030204" pitchFamily="34" charset="0"/>
              </a:rPr>
              <a:t>rivierbedverdieping</a:t>
            </a:r>
            <a:r>
              <a:rPr lang="nl-NL" sz="2400" dirty="0">
                <a:latin typeface="Calibri" panose="020F0502020204030204" pitchFamily="34" charset="0"/>
                <a:cs typeface="Calibri" panose="020F0502020204030204" pitchFamily="34" charset="0"/>
              </a:rPr>
              <a:t>. </a:t>
            </a:r>
          </a:p>
        </p:txBody>
      </p:sp>
      <p:pic>
        <p:nvPicPr>
          <p:cNvPr id="3" name="Afbeelding 2">
            <a:extLst>
              <a:ext uri="{FF2B5EF4-FFF2-40B4-BE49-F238E27FC236}">
                <a16:creationId xmlns:a16="http://schemas.microsoft.com/office/drawing/2014/main" id="{C9483A07-098A-49D1-8F9B-31EE97845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014" y="4509120"/>
            <a:ext cx="3154680" cy="1520952"/>
          </a:xfrm>
          <a:prstGeom prst="rect">
            <a:avLst/>
          </a:prstGeom>
        </p:spPr>
      </p:pic>
      <p:sp>
        <p:nvSpPr>
          <p:cNvPr id="6" name="Tijdelijke aanduiding voor inhoud 1">
            <a:extLst>
              <a:ext uri="{FF2B5EF4-FFF2-40B4-BE49-F238E27FC236}">
                <a16:creationId xmlns:a16="http://schemas.microsoft.com/office/drawing/2014/main" id="{FE05387F-6A51-436E-8D77-1A2B7F05B613}"/>
              </a:ext>
            </a:extLst>
          </p:cNvPr>
          <p:cNvSpPr txBox="1">
            <a:spLocks/>
          </p:cNvSpPr>
          <p:nvPr/>
        </p:nvSpPr>
        <p:spPr bwMode="auto">
          <a:xfrm>
            <a:off x="-15903" y="4104541"/>
            <a:ext cx="5235975" cy="263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1000"/>
              </a:spcAft>
              <a:buFont typeface="Calibri" panose="020F0502020204030204" pitchFamily="34" charset="0"/>
              <a:buChar char="‒"/>
            </a:pPr>
            <a:r>
              <a:rPr lang="nl-NL" sz="2400" i="1" kern="0" dirty="0" err="1">
                <a:latin typeface="Calibri" panose="020F0502020204030204" pitchFamily="34" charset="0"/>
                <a:cs typeface="Calibri" panose="020F0502020204030204" pitchFamily="34" charset="0"/>
              </a:rPr>
              <a:t>Uiterwaardvergraving</a:t>
            </a:r>
            <a:r>
              <a:rPr lang="nl-NL" sz="2400" kern="0" dirty="0">
                <a:latin typeface="Calibri" panose="020F0502020204030204" pitchFamily="34" charset="0"/>
                <a:cs typeface="Calibri" panose="020F0502020204030204" pitchFamily="34" charset="0"/>
              </a:rPr>
              <a:t>: uiterwaard wordt geheel of gedeeltelijk verlaagd zodat er meer water in het winterbed past.</a:t>
            </a:r>
            <a:r>
              <a:rPr lang="nl-NL" sz="2400" dirty="0">
                <a:latin typeface="Calibri" panose="020F0502020204030204" pitchFamily="34" charset="0"/>
                <a:cs typeface="Calibri" panose="020F0502020204030204" pitchFamily="34" charset="0"/>
              </a:rPr>
              <a:t> Ook te combineren met het aanleggen van nieuwe natuurgebieden.</a:t>
            </a:r>
          </a:p>
          <a:p>
            <a:pPr>
              <a:spcBef>
                <a:spcPts val="0"/>
              </a:spcBef>
              <a:spcAft>
                <a:spcPts val="1000"/>
              </a:spcAft>
              <a:buFont typeface="Calibri" panose="020F0502020204030204" pitchFamily="34" charset="0"/>
              <a:buChar char="‒"/>
            </a:pPr>
            <a:endParaRPr lang="nl-NL" sz="2400" kern="0" dirty="0">
              <a:latin typeface="Calibri" panose="020F0502020204030204" pitchFamily="34" charset="0"/>
              <a:cs typeface="Calibri" panose="020F0502020204030204" pitchFamily="34" charset="0"/>
            </a:endParaRPr>
          </a:p>
        </p:txBody>
      </p:sp>
      <p:sp>
        <p:nvSpPr>
          <p:cNvPr id="5" name="Rechthoek 4">
            <a:extLst>
              <a:ext uri="{FF2B5EF4-FFF2-40B4-BE49-F238E27FC236}">
                <a16:creationId xmlns:a16="http://schemas.microsoft.com/office/drawing/2014/main" id="{8DE9A74B-7A96-4380-B0DC-76E1A2F4DB5F}"/>
              </a:ext>
            </a:extLst>
          </p:cNvPr>
          <p:cNvSpPr/>
          <p:nvPr/>
        </p:nvSpPr>
        <p:spPr>
          <a:xfrm>
            <a:off x="6264535" y="6237312"/>
            <a:ext cx="1531638" cy="276999"/>
          </a:xfrm>
          <a:prstGeom prst="rect">
            <a:avLst/>
          </a:prstGeom>
        </p:spPr>
        <p:txBody>
          <a:bodyPr wrap="none">
            <a:spAutoFit/>
          </a:bodyPr>
          <a:lstStyle/>
          <a:p>
            <a:r>
              <a:rPr lang="nl-NL" sz="1200" dirty="0" err="1">
                <a:latin typeface="Calibri" panose="020F0502020204030204" pitchFamily="34" charset="0"/>
                <a:cs typeface="Calibri" panose="020F0502020204030204" pitchFamily="34" charset="0"/>
              </a:rPr>
              <a:t>Uiterwaardvergraving</a:t>
            </a:r>
            <a:endParaRPr lang="nl-NL"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5864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5157312"/>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Buitendijkse maatregelen</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Een </a:t>
            </a:r>
            <a:r>
              <a:rPr lang="nl-NL" sz="2400" i="1" dirty="0">
                <a:latin typeface="Calibri" panose="020F0502020204030204" pitchFamily="34" charset="0"/>
                <a:cs typeface="Calibri" panose="020F0502020204030204" pitchFamily="34" charset="0"/>
              </a:rPr>
              <a:t>nevengeul</a:t>
            </a:r>
            <a:r>
              <a:rPr lang="nl-NL" sz="2400" dirty="0">
                <a:latin typeface="Calibri" panose="020F0502020204030204" pitchFamily="34" charset="0"/>
                <a:cs typeface="Calibri" panose="020F0502020204030204" pitchFamily="34" charset="0"/>
              </a:rPr>
              <a:t> in de uiterwaard vergroot de doorstroom van het winterbed, zonder dat de hele uiterwaard vergraven hoeft te worden.</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Een andere manier van rivierbedverruiming is het </a:t>
            </a:r>
            <a:r>
              <a:rPr lang="nl-NL" sz="2400" i="1" dirty="0">
                <a:latin typeface="Calibri" panose="020F0502020204030204" pitchFamily="34" charset="0"/>
                <a:cs typeface="Calibri" panose="020F0502020204030204" pitchFamily="34" charset="0"/>
              </a:rPr>
              <a:t>verdiepen van het zomerbed</a:t>
            </a:r>
            <a:r>
              <a:rPr lang="nl-NL" sz="2400" dirty="0">
                <a:latin typeface="Calibri" panose="020F0502020204030204" pitchFamily="34" charset="0"/>
                <a:cs typeface="Calibri" panose="020F0502020204030204" pitchFamily="34" charset="0"/>
              </a:rPr>
              <a:t>. Maar dat is duur en doordat de rivier steeds nieuw slib aanvoert, maar voor korte tijd.</a:t>
            </a:r>
          </a:p>
          <a:p>
            <a:pPr marL="0" lvl="0" indent="0">
              <a:spcAft>
                <a:spcPts val="0"/>
              </a:spcAft>
              <a:buNone/>
            </a:pP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96EEF38A-1E6D-4AD4-8FD3-947F9E7DE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509120"/>
            <a:ext cx="3154680" cy="1520952"/>
          </a:xfrm>
          <a:prstGeom prst="rect">
            <a:avLst/>
          </a:prstGeom>
        </p:spPr>
      </p:pic>
      <p:pic>
        <p:nvPicPr>
          <p:cNvPr id="6" name="Afbeelding 5">
            <a:extLst>
              <a:ext uri="{FF2B5EF4-FFF2-40B4-BE49-F238E27FC236}">
                <a16:creationId xmlns:a16="http://schemas.microsoft.com/office/drawing/2014/main" id="{B7E745B0-E9CE-4C09-85AA-2A0965CF92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4509120"/>
            <a:ext cx="3154680" cy="1520952"/>
          </a:xfrm>
          <a:prstGeom prst="rect">
            <a:avLst/>
          </a:prstGeom>
        </p:spPr>
      </p:pic>
      <p:sp>
        <p:nvSpPr>
          <p:cNvPr id="7" name="Rechthoek 6">
            <a:extLst>
              <a:ext uri="{FF2B5EF4-FFF2-40B4-BE49-F238E27FC236}">
                <a16:creationId xmlns:a16="http://schemas.microsoft.com/office/drawing/2014/main" id="{48D3BC39-688B-4458-B54C-4E045266AEEF}"/>
              </a:ext>
            </a:extLst>
          </p:cNvPr>
          <p:cNvSpPr/>
          <p:nvPr/>
        </p:nvSpPr>
        <p:spPr>
          <a:xfrm>
            <a:off x="5645876" y="6268420"/>
            <a:ext cx="2015039"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Verdieping van het zomerbed</a:t>
            </a:r>
          </a:p>
        </p:txBody>
      </p:sp>
      <p:sp>
        <p:nvSpPr>
          <p:cNvPr id="8" name="Rechthoek 7">
            <a:extLst>
              <a:ext uri="{FF2B5EF4-FFF2-40B4-BE49-F238E27FC236}">
                <a16:creationId xmlns:a16="http://schemas.microsoft.com/office/drawing/2014/main" id="{44C1DBB6-36A7-4966-B04C-3460849DB0DA}"/>
              </a:ext>
            </a:extLst>
          </p:cNvPr>
          <p:cNvSpPr/>
          <p:nvPr/>
        </p:nvSpPr>
        <p:spPr>
          <a:xfrm>
            <a:off x="483670" y="6268420"/>
            <a:ext cx="3698492"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Rivierbedverruiming door het graven van een nevengeul </a:t>
            </a:r>
          </a:p>
        </p:txBody>
      </p:sp>
    </p:spTree>
    <p:extLst>
      <p:ext uri="{BB962C8B-B14F-4D97-AF65-F5344CB8AC3E}">
        <p14:creationId xmlns:p14="http://schemas.microsoft.com/office/powerpoint/2010/main" val="1083031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5382120"/>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Buitendijkse maatregelen</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De kribben in het zomerbed van een rivier veroorzaken bij hoogwater opstuwing. Door kribben lager te maken, stroomt het rivierwater gemakkelijker weg, terwijl de functie van de kribben behouden blijft. </a:t>
            </a:r>
            <a:r>
              <a:rPr lang="nl-NL" sz="2400" i="1" dirty="0">
                <a:latin typeface="Calibri" panose="020F0502020204030204" pitchFamily="34" charset="0"/>
                <a:cs typeface="Calibri" panose="020F0502020204030204" pitchFamily="34" charset="0"/>
              </a:rPr>
              <a:t>Kribverlaging</a:t>
            </a:r>
            <a:r>
              <a:rPr lang="nl-NL" sz="2400" dirty="0">
                <a:latin typeface="Calibri" panose="020F0502020204030204" pitchFamily="34" charset="0"/>
                <a:cs typeface="Calibri" panose="020F0502020204030204" pitchFamily="34" charset="0"/>
              </a:rPr>
              <a:t> vindt vooral plaats langs de Waal.</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Bij </a:t>
            </a:r>
            <a:r>
              <a:rPr lang="nl-NL" sz="2400" i="1" dirty="0">
                <a:latin typeface="Calibri" panose="020F0502020204030204" pitchFamily="34" charset="0"/>
                <a:cs typeface="Calibri" panose="020F0502020204030204" pitchFamily="34" charset="0"/>
              </a:rPr>
              <a:t>dijkverlegging</a:t>
            </a:r>
            <a:r>
              <a:rPr lang="nl-NL" sz="2400" dirty="0">
                <a:latin typeface="Calibri" panose="020F0502020204030204" pitchFamily="34" charset="0"/>
                <a:cs typeface="Calibri" panose="020F0502020204030204" pitchFamily="34" charset="0"/>
              </a:rPr>
              <a:t> of rivierbedverbreding wordt het rivierbed verruimd door de winterdijk landinwaarts te verleggen. Daardoor wordt het winterbed breder en kan de rivier meer water afvoeren.</a:t>
            </a:r>
          </a:p>
        </p:txBody>
      </p:sp>
      <p:pic>
        <p:nvPicPr>
          <p:cNvPr id="3" name="Afbeelding 2">
            <a:extLst>
              <a:ext uri="{FF2B5EF4-FFF2-40B4-BE49-F238E27FC236}">
                <a16:creationId xmlns:a16="http://schemas.microsoft.com/office/drawing/2014/main" id="{2A86D710-9306-4E65-92D5-34F26207A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845419"/>
            <a:ext cx="3154680" cy="1520952"/>
          </a:xfrm>
          <a:prstGeom prst="rect">
            <a:avLst/>
          </a:prstGeom>
        </p:spPr>
      </p:pic>
      <p:pic>
        <p:nvPicPr>
          <p:cNvPr id="6" name="Afbeelding 5">
            <a:extLst>
              <a:ext uri="{FF2B5EF4-FFF2-40B4-BE49-F238E27FC236}">
                <a16:creationId xmlns:a16="http://schemas.microsoft.com/office/drawing/2014/main" id="{38D0CF4B-82AA-4826-A6B9-AC32DCA06D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0641" y="4845419"/>
            <a:ext cx="3154680" cy="1520952"/>
          </a:xfrm>
          <a:prstGeom prst="rect">
            <a:avLst/>
          </a:prstGeom>
        </p:spPr>
      </p:pic>
      <p:sp>
        <p:nvSpPr>
          <p:cNvPr id="7" name="Rechthoek 6">
            <a:extLst>
              <a:ext uri="{FF2B5EF4-FFF2-40B4-BE49-F238E27FC236}">
                <a16:creationId xmlns:a16="http://schemas.microsoft.com/office/drawing/2014/main" id="{832A72FD-613E-453B-B671-BC650E863808}"/>
              </a:ext>
            </a:extLst>
          </p:cNvPr>
          <p:cNvSpPr/>
          <p:nvPr/>
        </p:nvSpPr>
        <p:spPr>
          <a:xfrm>
            <a:off x="1550650" y="6366371"/>
            <a:ext cx="1564531"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Verlaging van kribben </a:t>
            </a:r>
          </a:p>
        </p:txBody>
      </p:sp>
      <p:sp>
        <p:nvSpPr>
          <p:cNvPr id="8" name="Rechthoek 7">
            <a:extLst>
              <a:ext uri="{FF2B5EF4-FFF2-40B4-BE49-F238E27FC236}">
                <a16:creationId xmlns:a16="http://schemas.microsoft.com/office/drawing/2014/main" id="{B25D9225-E328-4F9A-BD36-A044EFA41418}"/>
              </a:ext>
            </a:extLst>
          </p:cNvPr>
          <p:cNvSpPr/>
          <p:nvPr/>
        </p:nvSpPr>
        <p:spPr>
          <a:xfrm>
            <a:off x="4722207" y="6366370"/>
            <a:ext cx="4026257"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Rivierbedverruiming door verbreding (= dijkverlegging) </a:t>
            </a:r>
          </a:p>
        </p:txBody>
      </p:sp>
    </p:spTree>
    <p:extLst>
      <p:ext uri="{BB962C8B-B14F-4D97-AF65-F5344CB8AC3E}">
        <p14:creationId xmlns:p14="http://schemas.microsoft.com/office/powerpoint/2010/main" val="65699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Deelvraag</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Wat zijn de kenmerken van de stroomgebieden van Rijn en Maas?</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905A09D9-3E72-4B59-ADD4-D2CEC10C63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708920"/>
            <a:ext cx="9144000" cy="5157053"/>
          </a:xfrm>
          <a:prstGeom prst="rect">
            <a:avLst/>
          </a:prstGeom>
        </p:spPr>
      </p:pic>
    </p:spTree>
    <p:extLst>
      <p:ext uri="{BB962C8B-B14F-4D97-AF65-F5344CB8AC3E}">
        <p14:creationId xmlns:p14="http://schemas.microsoft.com/office/powerpoint/2010/main" val="409084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Buitendijkse maatregelen</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Door </a:t>
            </a:r>
            <a:r>
              <a:rPr lang="nl-NL" sz="2400" i="1" dirty="0">
                <a:latin typeface="Calibri" panose="020F0502020204030204" pitchFamily="34" charset="0"/>
                <a:cs typeface="Calibri" panose="020F0502020204030204" pitchFamily="34" charset="0"/>
              </a:rPr>
              <a:t>obstakelverwijdering</a:t>
            </a:r>
            <a:r>
              <a:rPr lang="nl-NL" sz="2400" dirty="0">
                <a:latin typeface="Calibri" panose="020F0502020204030204" pitchFamily="34" charset="0"/>
                <a:cs typeface="Calibri" panose="020F0502020204030204" pitchFamily="34" charset="0"/>
              </a:rPr>
              <a:t> uit het winterbed kan het water gelijkmatiger en sneller afstromen en daalt het (hoog)waterpeil. </a:t>
            </a:r>
            <a:r>
              <a:rPr lang="nl-NL" sz="2000" dirty="0">
                <a:latin typeface="Calibri" panose="020F0502020204030204" pitchFamily="34" charset="0"/>
                <a:cs typeface="Calibri" panose="020F0502020204030204" pitchFamily="34" charset="0"/>
              </a:rPr>
              <a:t>Werkt hetzelfde als een dakgoot waarin een prop bladeren ligt: als de prop verwijderd is, loopt het water beter weg. </a:t>
            </a:r>
            <a:br>
              <a:rPr lang="nl-NL" sz="20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Kost betrekkelijk weinig, eenvoudig uit te voeren, veel effect op de verlaging van de waterstand.</a:t>
            </a:r>
          </a:p>
          <a:p>
            <a:pPr lvl="0">
              <a:spcAft>
                <a:spcPts val="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lvl="0">
              <a:spcAft>
                <a:spcPts val="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C51122A1-7FFA-4E6A-A89C-36C269FDF0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4149080"/>
            <a:ext cx="4248472" cy="2048297"/>
          </a:xfrm>
          <a:prstGeom prst="rect">
            <a:avLst/>
          </a:prstGeom>
        </p:spPr>
      </p:pic>
      <p:sp>
        <p:nvSpPr>
          <p:cNvPr id="6" name="Rechthoek 5">
            <a:extLst>
              <a:ext uri="{FF2B5EF4-FFF2-40B4-BE49-F238E27FC236}">
                <a16:creationId xmlns:a16="http://schemas.microsoft.com/office/drawing/2014/main" id="{E052D622-5AF5-4AEE-B765-E9722241AD54}"/>
              </a:ext>
            </a:extLst>
          </p:cNvPr>
          <p:cNvSpPr/>
          <p:nvPr/>
        </p:nvSpPr>
        <p:spPr>
          <a:xfrm>
            <a:off x="3602987" y="6337455"/>
            <a:ext cx="1938025"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Obstakelverwijdering</a:t>
            </a:r>
          </a:p>
        </p:txBody>
      </p:sp>
    </p:spTree>
    <p:extLst>
      <p:ext uri="{BB962C8B-B14F-4D97-AF65-F5344CB8AC3E}">
        <p14:creationId xmlns:p14="http://schemas.microsoft.com/office/powerpoint/2010/main" val="1696935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48894"/>
            <a:ext cx="8892480" cy="5382120"/>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Binnendijkse maatregelen</a:t>
            </a:r>
          </a:p>
          <a:p>
            <a:pPr>
              <a:spcBef>
                <a:spcPts val="0"/>
              </a:spcBef>
              <a:spcAft>
                <a:spcPts val="100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Een </a:t>
            </a:r>
            <a:r>
              <a:rPr lang="nl-NL" sz="2400" i="1" dirty="0">
                <a:latin typeface="Calibri" panose="020F0502020204030204" pitchFamily="34" charset="0"/>
                <a:cs typeface="Calibri" panose="020F0502020204030204" pitchFamily="34" charset="0"/>
              </a:rPr>
              <a:t>retentiebekken</a:t>
            </a:r>
            <a:r>
              <a:rPr lang="nl-NL" sz="2400" dirty="0">
                <a:latin typeface="Calibri" panose="020F0502020204030204" pitchFamily="34" charset="0"/>
                <a:cs typeface="Calibri" panose="020F0502020204030204" pitchFamily="34" charset="0"/>
              </a:rPr>
              <a:t> is een binnendijks omdijkt gebied waarin bij hoogwater (tijdelijk) water opgeslagen kan worden. Waterstand stroomafwaarts wordt ook lager, daar zijn dan ook minder maatregelen nodig. Het meeste effect als deze stroomopwaarts wordt aangelegd.</a:t>
            </a:r>
          </a:p>
        </p:txBody>
      </p:sp>
      <p:pic>
        <p:nvPicPr>
          <p:cNvPr id="5" name="Afbeelding 4">
            <a:extLst>
              <a:ext uri="{FF2B5EF4-FFF2-40B4-BE49-F238E27FC236}">
                <a16:creationId xmlns:a16="http://schemas.microsoft.com/office/drawing/2014/main" id="{A0DAE8C9-1FA9-4A4D-9D1F-D31AF50AF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00" y="4221088"/>
            <a:ext cx="3154680" cy="1520952"/>
          </a:xfrm>
          <a:prstGeom prst="rect">
            <a:avLst/>
          </a:prstGeom>
        </p:spPr>
      </p:pic>
      <p:sp>
        <p:nvSpPr>
          <p:cNvPr id="9" name="Rechthoek 8">
            <a:extLst>
              <a:ext uri="{FF2B5EF4-FFF2-40B4-BE49-F238E27FC236}">
                <a16:creationId xmlns:a16="http://schemas.microsoft.com/office/drawing/2014/main" id="{379C115D-3574-4332-9A40-F2C154814B07}"/>
              </a:ext>
            </a:extLst>
          </p:cNvPr>
          <p:cNvSpPr/>
          <p:nvPr/>
        </p:nvSpPr>
        <p:spPr>
          <a:xfrm>
            <a:off x="3419872" y="6061682"/>
            <a:ext cx="2004459" cy="369332"/>
          </a:xfrm>
          <a:prstGeom prst="rect">
            <a:avLst/>
          </a:prstGeom>
        </p:spPr>
        <p:txBody>
          <a:bodyPr wrap="none">
            <a:spAutoFit/>
          </a:bodyPr>
          <a:lstStyle/>
          <a:p>
            <a:r>
              <a:rPr lang="nl-NL" dirty="0">
                <a:latin typeface="Calibri" panose="020F0502020204030204" pitchFamily="34" charset="0"/>
                <a:cs typeface="Calibri" panose="020F0502020204030204" pitchFamily="34" charset="0"/>
              </a:rPr>
              <a:t>Een retentiebekken</a:t>
            </a:r>
          </a:p>
        </p:txBody>
      </p:sp>
    </p:spTree>
    <p:extLst>
      <p:ext uri="{BB962C8B-B14F-4D97-AF65-F5344CB8AC3E}">
        <p14:creationId xmlns:p14="http://schemas.microsoft.com/office/powerpoint/2010/main" val="3405100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5382120"/>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Binnendijkse maatregelen</a:t>
            </a:r>
            <a:endParaRPr lang="nl-NL" sz="2400" dirty="0">
              <a:latin typeface="Calibri" panose="020F0502020204030204" pitchFamily="34" charset="0"/>
              <a:cs typeface="Calibri" panose="020F0502020204030204" pitchFamily="34" charset="0"/>
            </a:endParaRPr>
          </a:p>
          <a:p>
            <a:pPr>
              <a:spcBef>
                <a:spcPts val="0"/>
              </a:spcBef>
              <a:spcAft>
                <a:spcPts val="1000"/>
              </a:spcAft>
              <a:buFont typeface="Calibri" panose="020F0502020204030204" pitchFamily="34" charset="0"/>
              <a:buChar char="●"/>
            </a:pPr>
            <a:r>
              <a:rPr lang="nl-NL" sz="2400" i="1" dirty="0">
                <a:latin typeface="Calibri" panose="020F0502020204030204" pitchFamily="34" charset="0"/>
                <a:cs typeface="Calibri" panose="020F0502020204030204" pitchFamily="34" charset="0"/>
              </a:rPr>
              <a:t>Noodoverloopgebied</a:t>
            </a:r>
            <a:r>
              <a:rPr lang="nl-NL" sz="2400" dirty="0">
                <a:latin typeface="Calibri" panose="020F0502020204030204" pitchFamily="34" charset="0"/>
                <a:cs typeface="Calibri" panose="020F0502020204030204" pitchFamily="34" charset="0"/>
              </a:rPr>
              <a:t>: gebied waar het water tijdelijk opgeslagen wordt in een omdijkt gebied. Wordt gebruikt als het onder water zetten van een of meerdere retentiegebieden onvoldoende helpt.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Verschil met een retentiegebied: noodoverloopgebied wordt ingezet bij verwerking van grotere hoeveelheid water dan de maatgevende afvoer (een noodsituatie).</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Verschillende polders worden zo ingericht dat ze tijdelijk onder water kunnen lopen. Rivierwater kan door openingen in de dijken over het land stromen. Het opnieuw onder water zetten van polders wordt </a:t>
            </a:r>
            <a:r>
              <a:rPr lang="nl-NL" sz="2400" i="1" dirty="0">
                <a:latin typeface="Calibri" panose="020F0502020204030204" pitchFamily="34" charset="0"/>
                <a:cs typeface="Calibri" panose="020F0502020204030204" pitchFamily="34" charset="0"/>
              </a:rPr>
              <a:t>ontpoldering</a:t>
            </a:r>
            <a:r>
              <a:rPr lang="nl-NL" sz="2400" dirty="0">
                <a:latin typeface="Calibri" panose="020F0502020204030204" pitchFamily="34" charset="0"/>
                <a:cs typeface="Calibri" panose="020F0502020204030204" pitchFamily="34" charset="0"/>
              </a:rPr>
              <a:t> genoemd.</a:t>
            </a:r>
          </a:p>
        </p:txBody>
      </p:sp>
    </p:spTree>
    <p:extLst>
      <p:ext uri="{BB962C8B-B14F-4D97-AF65-F5344CB8AC3E}">
        <p14:creationId xmlns:p14="http://schemas.microsoft.com/office/powerpoint/2010/main" val="164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5382120"/>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Binnendijkse maatregelen</a:t>
            </a:r>
            <a:endParaRPr lang="nl-NL" sz="2400" dirty="0">
              <a:latin typeface="Calibri" panose="020F0502020204030204" pitchFamily="34" charset="0"/>
              <a:cs typeface="Calibri" panose="020F0502020204030204" pitchFamily="34" charset="0"/>
            </a:endParaRP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Aan het Nationaal Park De Biesbosch grenst de polder </a:t>
            </a:r>
            <a:r>
              <a:rPr lang="nl-NL" sz="2400" dirty="0" err="1">
                <a:latin typeface="Calibri" panose="020F0502020204030204" pitchFamily="34" charset="0"/>
                <a:cs typeface="Calibri" panose="020F0502020204030204" pitchFamily="34" charset="0"/>
              </a:rPr>
              <a:t>Noordwaard</a:t>
            </a:r>
            <a:r>
              <a:rPr lang="nl-NL" sz="2400" dirty="0">
                <a:latin typeface="Calibri" panose="020F0502020204030204" pitchFamily="34" charset="0"/>
                <a:cs typeface="Calibri" panose="020F0502020204030204" pitchFamily="34" charset="0"/>
              </a:rPr>
              <a:t>. Dit landbouwgebied is in de afgelopen jaren deels ontpolderd.</a:t>
            </a:r>
          </a:p>
          <a:p>
            <a:pPr>
              <a:spcBef>
                <a:spcPts val="0"/>
              </a:spcBef>
              <a:spcAft>
                <a:spcPts val="100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A8DA92C2-EE1E-4D4B-9942-952DAD027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19" y="2856154"/>
            <a:ext cx="5661081" cy="3992840"/>
          </a:xfrm>
          <a:prstGeom prst="rect">
            <a:avLst/>
          </a:prstGeom>
        </p:spPr>
      </p:pic>
    </p:spTree>
    <p:extLst>
      <p:ext uri="{BB962C8B-B14F-4D97-AF65-F5344CB8AC3E}">
        <p14:creationId xmlns:p14="http://schemas.microsoft.com/office/powerpoint/2010/main" val="3462233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494128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Binnendijkse maatregelen</a:t>
            </a:r>
            <a:endParaRPr lang="nl-NL" sz="2400" dirty="0">
              <a:latin typeface="Calibri" panose="020F0502020204030204" pitchFamily="34" charset="0"/>
              <a:cs typeface="Calibri" panose="020F0502020204030204" pitchFamily="34" charset="0"/>
            </a:endParaRP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Ingrijpend is de aanleg van een </a:t>
            </a:r>
            <a:r>
              <a:rPr lang="nl-NL" sz="2400" i="1" dirty="0">
                <a:latin typeface="Calibri" panose="020F0502020204030204" pitchFamily="34" charset="0"/>
                <a:cs typeface="Calibri" panose="020F0502020204030204" pitchFamily="34" charset="0"/>
              </a:rPr>
              <a:t>hoogwatergeul:</a:t>
            </a:r>
            <a:r>
              <a:rPr lang="nl-NL" sz="2400" dirty="0">
                <a:latin typeface="Calibri" panose="020F0502020204030204" pitchFamily="34" charset="0"/>
                <a:cs typeface="Calibri" panose="020F0502020204030204" pitchFamily="34" charset="0"/>
              </a:rPr>
              <a:t> een nieuwe rivierloop in het binnendijkse land. Deze ligt tussen twee speciaal voor dit doel gebouwde hoge dijken of hogere gronden en maakt alleen bij hoogwater deel uit van de rivier.</a:t>
            </a:r>
          </a:p>
          <a:p>
            <a:pPr>
              <a:spcBef>
                <a:spcPts val="0"/>
              </a:spcBef>
              <a:spcAft>
                <a:spcPts val="100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34731706-A1AE-4C90-A578-F2EF1101EE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3583867"/>
            <a:ext cx="4829473" cy="2076440"/>
          </a:xfrm>
          <a:prstGeom prst="rect">
            <a:avLst/>
          </a:prstGeom>
        </p:spPr>
      </p:pic>
      <p:sp>
        <p:nvSpPr>
          <p:cNvPr id="6" name="Rechthoek 5">
            <a:extLst>
              <a:ext uri="{FF2B5EF4-FFF2-40B4-BE49-F238E27FC236}">
                <a16:creationId xmlns:a16="http://schemas.microsoft.com/office/drawing/2014/main" id="{1292AB37-EC8A-4370-94E7-FC561C41C620}"/>
              </a:ext>
            </a:extLst>
          </p:cNvPr>
          <p:cNvSpPr/>
          <p:nvPr/>
        </p:nvSpPr>
        <p:spPr>
          <a:xfrm>
            <a:off x="3877110" y="6021288"/>
            <a:ext cx="1138260"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Hoogwatergeul</a:t>
            </a:r>
          </a:p>
        </p:txBody>
      </p:sp>
    </p:spTree>
    <p:extLst>
      <p:ext uri="{BB962C8B-B14F-4D97-AF65-F5344CB8AC3E}">
        <p14:creationId xmlns:p14="http://schemas.microsoft.com/office/powerpoint/2010/main" val="1717880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494128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Waterberging in het </a:t>
            </a:r>
            <a:r>
              <a:rPr lang="nl-NL" sz="2800" b="1" dirty="0" err="1">
                <a:latin typeface="Calibri" panose="020F0502020204030204" pitchFamily="34" charset="0"/>
                <a:cs typeface="Calibri" panose="020F0502020204030204" pitchFamily="34" charset="0"/>
              </a:rPr>
              <a:t>Volkerak</a:t>
            </a:r>
            <a:r>
              <a:rPr lang="nl-NL" sz="2800" b="1" dirty="0">
                <a:latin typeface="Calibri" panose="020F0502020204030204" pitchFamily="34" charset="0"/>
                <a:cs typeface="Calibri" panose="020F0502020204030204" pitchFamily="34" charset="0"/>
              </a:rPr>
              <a:t>-Zoommeer</a:t>
            </a:r>
          </a:p>
          <a:p>
            <a:pPr>
              <a:spcBef>
                <a:spcPts val="0"/>
              </a:spcBef>
              <a:spcAft>
                <a:spcPts val="100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Het grootste overstromingsrisico in Nederland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bij een combinatie van noordwesterstorm, springtij en piekafvoer van de rivieren.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Het springtij zorgt voor een hogere stand van het zeewater. Noordzeewater wordt de Nieuwe Waterweg ingeblazen waardoor rivierwater wordt opgestuwd.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Zonder maatregelen kunnen dan overstromingen ontstaan.</a:t>
            </a:r>
          </a:p>
          <a:p>
            <a:pPr>
              <a:spcBef>
                <a:spcPts val="0"/>
              </a:spcBef>
              <a:spcAft>
                <a:spcPts val="100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886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494128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Waterberging in het </a:t>
            </a:r>
            <a:r>
              <a:rPr lang="nl-NL" sz="2800" b="1" dirty="0" err="1">
                <a:latin typeface="Calibri" panose="020F0502020204030204" pitchFamily="34" charset="0"/>
                <a:cs typeface="Calibri" panose="020F0502020204030204" pitchFamily="34" charset="0"/>
              </a:rPr>
              <a:t>Volkerak</a:t>
            </a:r>
            <a:r>
              <a:rPr lang="nl-NL" sz="2800" b="1" dirty="0">
                <a:latin typeface="Calibri" panose="020F0502020204030204" pitchFamily="34" charset="0"/>
                <a:cs typeface="Calibri" panose="020F0502020204030204" pitchFamily="34" charset="0"/>
              </a:rPr>
              <a:t>-Zoommeer</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Bij dreigende stormvloed sluiten de </a:t>
            </a:r>
            <a:r>
              <a:rPr lang="nl-NL" sz="2400" dirty="0" err="1">
                <a:latin typeface="Calibri" panose="020F0502020204030204" pitchFamily="34" charset="0"/>
                <a:cs typeface="Calibri" panose="020F0502020204030204" pitchFamily="34" charset="0"/>
              </a:rPr>
              <a:t>Maeslantkering</a:t>
            </a:r>
            <a:r>
              <a:rPr lang="nl-NL" sz="2400" dirty="0">
                <a:latin typeface="Calibri" panose="020F0502020204030204" pitchFamily="34" charset="0"/>
                <a:cs typeface="Calibri" panose="020F0502020204030204" pitchFamily="34" charset="0"/>
              </a:rPr>
              <a:t>, de </a:t>
            </a:r>
            <a:r>
              <a:rPr lang="nl-NL" sz="2400" dirty="0" err="1">
                <a:latin typeface="Calibri" panose="020F0502020204030204" pitchFamily="34" charset="0"/>
                <a:cs typeface="Calibri" panose="020F0502020204030204" pitchFamily="34" charset="0"/>
              </a:rPr>
              <a:t>Hartelkering</a:t>
            </a:r>
            <a:r>
              <a:rPr lang="nl-NL" sz="2400" dirty="0">
                <a:latin typeface="Calibri" panose="020F0502020204030204" pitchFamily="34" charset="0"/>
                <a:cs typeface="Calibri" panose="020F0502020204030204" pitchFamily="34" charset="0"/>
              </a:rPr>
              <a:t> en de Haringvlietsluizen. </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Als de waterafvoer van de Maas en de Rijn tegelijkertijd zeer hoog is, kan het waterpeil in het </a:t>
            </a:r>
            <a:r>
              <a:rPr lang="nl-NL" sz="2400" dirty="0" err="1">
                <a:latin typeface="Calibri" panose="020F0502020204030204" pitchFamily="34" charset="0"/>
                <a:cs typeface="Calibri" panose="020F0502020204030204" pitchFamily="34" charset="0"/>
              </a:rPr>
              <a:t>Hollandsch</a:t>
            </a:r>
            <a:r>
              <a:rPr lang="nl-NL" sz="2400" dirty="0">
                <a:latin typeface="Calibri" panose="020F0502020204030204" pitchFamily="34" charset="0"/>
                <a:cs typeface="Calibri" panose="020F0502020204030204" pitchFamily="34" charset="0"/>
              </a:rPr>
              <a:t> Diep en Haringvliet sterk stijgen omdat het water niet meer naar zee kan wegstromen. </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Om overstromingen in het rivierengebied te voorkomen, wordt het rivierwater tijdelijk geborgen in het </a:t>
            </a:r>
            <a:r>
              <a:rPr lang="nl-NL" sz="2400" dirty="0" err="1">
                <a:latin typeface="Calibri" panose="020F0502020204030204" pitchFamily="34" charset="0"/>
                <a:cs typeface="Calibri" panose="020F0502020204030204" pitchFamily="34" charset="0"/>
              </a:rPr>
              <a:t>Volkerak</a:t>
            </a:r>
            <a:r>
              <a:rPr lang="nl-NL" sz="2400" dirty="0">
                <a:latin typeface="Calibri" panose="020F0502020204030204" pitchFamily="34" charset="0"/>
                <a:cs typeface="Calibri" panose="020F0502020204030204" pitchFamily="34" charset="0"/>
              </a:rPr>
              <a:t>-Zoommeer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 waterstand op het Haringvliet wordt met ongeveer 0,5 m verlaagd.</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Als de stormvloedkeringen weer opengaan, kan het opgeslagen rivierwater via het Haringvliet naar zee stromen.</a:t>
            </a:r>
          </a:p>
          <a:p>
            <a:pPr>
              <a:spcBef>
                <a:spcPts val="0"/>
              </a:spcBef>
              <a:spcAft>
                <a:spcPts val="100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3596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7452320" cy="908839"/>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Waterberging in het </a:t>
            </a:r>
            <a:r>
              <a:rPr lang="nl-NL" sz="2800" b="1" dirty="0" err="1">
                <a:latin typeface="Calibri" panose="020F0502020204030204" pitchFamily="34" charset="0"/>
                <a:cs typeface="Calibri" panose="020F0502020204030204" pitchFamily="34" charset="0"/>
              </a:rPr>
              <a:t>Volkerak</a:t>
            </a:r>
            <a:r>
              <a:rPr lang="nl-NL" sz="2800" b="1" dirty="0">
                <a:latin typeface="Calibri" panose="020F0502020204030204" pitchFamily="34" charset="0"/>
                <a:cs typeface="Calibri" panose="020F0502020204030204" pitchFamily="34" charset="0"/>
              </a:rPr>
              <a:t>-Zoommeer</a:t>
            </a:r>
            <a:endParaRPr lang="nl-NL" sz="28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A33A14AB-6DF4-4A6E-8062-7A55C4B8E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060848"/>
            <a:ext cx="4254496" cy="4040744"/>
          </a:xfrm>
          <a:prstGeom prst="rect">
            <a:avLst/>
          </a:prstGeom>
        </p:spPr>
      </p:pic>
      <p:sp>
        <p:nvSpPr>
          <p:cNvPr id="5" name="Tijdelijke aanduiding voor inhoud 1">
            <a:extLst>
              <a:ext uri="{FF2B5EF4-FFF2-40B4-BE49-F238E27FC236}">
                <a16:creationId xmlns:a16="http://schemas.microsoft.com/office/drawing/2014/main" id="{478EE00B-762B-432D-9C80-C99AB4B924D7}"/>
              </a:ext>
            </a:extLst>
          </p:cNvPr>
          <p:cNvSpPr txBox="1">
            <a:spLocks/>
          </p:cNvSpPr>
          <p:nvPr/>
        </p:nvSpPr>
        <p:spPr bwMode="auto">
          <a:xfrm>
            <a:off x="0" y="1628800"/>
            <a:ext cx="4283968"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1000"/>
              </a:spcAft>
              <a:buFont typeface="Calibri" panose="020F0502020204030204" pitchFamily="34" charset="0"/>
              <a:buChar char="‒"/>
            </a:pPr>
            <a:r>
              <a:rPr lang="nl-NL" sz="2400" kern="0" dirty="0">
                <a:latin typeface="Calibri" panose="020F0502020204030204" pitchFamily="34" charset="0"/>
                <a:cs typeface="Calibri" panose="020F0502020204030204" pitchFamily="34" charset="0"/>
              </a:rPr>
              <a:t>Om overstromingen in het rivierengebied te voorkomen, wordt het rivierwater tijdelijk geborgen in het </a:t>
            </a:r>
            <a:br>
              <a:rPr lang="nl-NL" sz="2400" kern="0" dirty="0">
                <a:latin typeface="Calibri" panose="020F0502020204030204" pitchFamily="34" charset="0"/>
                <a:cs typeface="Calibri" panose="020F0502020204030204" pitchFamily="34" charset="0"/>
              </a:rPr>
            </a:br>
            <a:r>
              <a:rPr lang="nl-NL" sz="2400" kern="0" dirty="0" err="1">
                <a:latin typeface="Calibri" panose="020F0502020204030204" pitchFamily="34" charset="0"/>
                <a:cs typeface="Calibri" panose="020F0502020204030204" pitchFamily="34" charset="0"/>
              </a:rPr>
              <a:t>Volkerak</a:t>
            </a:r>
            <a:r>
              <a:rPr lang="nl-NL" sz="2400" kern="0" dirty="0">
                <a:latin typeface="Calibri" panose="020F0502020204030204" pitchFamily="34" charset="0"/>
                <a:cs typeface="Calibri" panose="020F0502020204030204" pitchFamily="34" charset="0"/>
              </a:rPr>
              <a:t>-Zoommeer </a:t>
            </a:r>
            <a:r>
              <a:rPr lang="nl-NL" sz="2000" kern="0" dirty="0">
                <a:latin typeface="Calibri" panose="020F0502020204030204" pitchFamily="34" charset="0"/>
                <a:cs typeface="Calibri" panose="020F0502020204030204" pitchFamily="34" charset="0"/>
                <a:sym typeface="Wingdings" panose="05000000000000000000" pitchFamily="2" charset="2"/>
              </a:rPr>
              <a:t></a:t>
            </a:r>
            <a:r>
              <a:rPr lang="nl-NL" sz="2400" kern="0" dirty="0">
                <a:latin typeface="Calibri" panose="020F0502020204030204" pitchFamily="34" charset="0"/>
                <a:cs typeface="Calibri" panose="020F0502020204030204" pitchFamily="34" charset="0"/>
              </a:rPr>
              <a:t> waterstand op het Haringvliet wordt met ongeveer 0,5 m verlaagd.</a:t>
            </a:r>
          </a:p>
          <a:p>
            <a:pPr>
              <a:spcBef>
                <a:spcPts val="0"/>
              </a:spcBef>
              <a:spcAft>
                <a:spcPts val="1000"/>
              </a:spcAft>
              <a:buFont typeface="Calibri" panose="020F0502020204030204" pitchFamily="34" charset="0"/>
              <a:buChar char="●"/>
            </a:pPr>
            <a:endParaRPr lang="nl-NL" sz="2400" kern="0" dirty="0">
              <a:latin typeface="Calibri" panose="020F0502020204030204" pitchFamily="34"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333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494128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Samenwerken met de buren</a:t>
            </a:r>
          </a:p>
          <a:p>
            <a:pPr>
              <a:spcBef>
                <a:spcPts val="0"/>
              </a:spcBef>
              <a:spcAft>
                <a:spcPts val="100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Het water uit een groot deel van West-Europa stroomt via Nederland naar de Noordzee. Bij te veel/ te weinig/vervuild water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problemen in Nederland. Oplossen door samen te werken met de andere landen in het stroomgebied.</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Rijnconferentie</a:t>
            </a:r>
            <a:r>
              <a:rPr lang="nl-NL" sz="2400" i="1"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Internationale Commissie ter Bescherming van de Rijn (ICBR, 1950). Vijf Rijnoeverstaten – Zwitserland, Frankrijk, Luxemburg, Duitsland en Nederland – werken daarin samen.</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In de eerste jaren van Rijnconferenties, was de vervuiling van de Rijn het grootste probleem. Na de periodes van hoogwater (1993,1995) hoogwaterproblemen ook samen aangepakt.</a:t>
            </a:r>
          </a:p>
          <a:p>
            <a:pPr>
              <a:spcBef>
                <a:spcPts val="0"/>
              </a:spcBef>
              <a:spcAft>
                <a:spcPts val="100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1781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5076056" cy="494128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Samenwerken met de buren</a:t>
            </a:r>
          </a:p>
          <a:p>
            <a:pPr marL="0" indent="0">
              <a:spcBef>
                <a:spcPts val="0"/>
              </a:spcBef>
              <a:spcAft>
                <a:spcPts val="1000"/>
              </a:spcAft>
              <a:buNone/>
            </a:pPr>
            <a:r>
              <a:rPr lang="nl-NL" sz="2400" kern="1200" dirty="0">
                <a:latin typeface="Calibri" panose="020F0502020204030204" pitchFamily="34" charset="0"/>
                <a:cs typeface="Calibri" panose="020F0502020204030204" pitchFamily="34" charset="0"/>
              </a:rPr>
              <a:t>De retentiebekkens die het overtollige Rijnwater moeten opvangen, liggen in Duitsland.</a:t>
            </a: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D77AAC48-8FCF-4EF2-AAF3-A7E8F3FF1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9" y="1058544"/>
            <a:ext cx="3427822" cy="5825581"/>
          </a:xfrm>
          <a:prstGeom prst="rect">
            <a:avLst/>
          </a:prstGeom>
        </p:spPr>
      </p:pic>
    </p:spTree>
    <p:extLst>
      <p:ext uri="{BB962C8B-B14F-4D97-AF65-F5344CB8AC3E}">
        <p14:creationId xmlns:p14="http://schemas.microsoft.com/office/powerpoint/2010/main" val="85638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lvl="0" indent="0">
              <a:spcAft>
                <a:spcPts val="0"/>
              </a:spcAft>
              <a:buNone/>
            </a:pPr>
            <a:r>
              <a:rPr lang="nl-NL" sz="2800" b="1" dirty="0">
                <a:latin typeface="Calibri" panose="020F0502020204030204" pitchFamily="34" charset="0"/>
                <a:cs typeface="Calibri" panose="020F0502020204030204" pitchFamily="34" charset="0"/>
              </a:rPr>
              <a:t>Vier rivieren</a:t>
            </a:r>
          </a:p>
          <a:p>
            <a:pPr lvl="0">
              <a:spcAft>
                <a:spcPts val="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Door Nederland stromen twee grote rivieren: </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de </a:t>
            </a:r>
            <a:r>
              <a:rPr lang="nl-NL" sz="2400" i="1" dirty="0">
                <a:latin typeface="Calibri" panose="020F0502020204030204" pitchFamily="34" charset="0"/>
                <a:cs typeface="Calibri" panose="020F0502020204030204" pitchFamily="34" charset="0"/>
              </a:rPr>
              <a:t>Rijn</a:t>
            </a:r>
            <a:r>
              <a:rPr lang="nl-NL" sz="2400" dirty="0">
                <a:latin typeface="Calibri" panose="020F0502020204030204" pitchFamily="34" charset="0"/>
                <a:cs typeface="Calibri" panose="020F0502020204030204" pitchFamily="34" charset="0"/>
              </a:rPr>
              <a:t>, vanuit de Alpen in Zwitserland, is de grootste rivier</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de </a:t>
            </a:r>
            <a:r>
              <a:rPr lang="nl-NL" sz="2400" i="1" dirty="0">
                <a:latin typeface="Calibri" panose="020F0502020204030204" pitchFamily="34" charset="0"/>
                <a:cs typeface="Calibri" panose="020F0502020204030204" pitchFamily="34" charset="0"/>
              </a:rPr>
              <a:t>Maas</a:t>
            </a:r>
            <a:r>
              <a:rPr lang="nl-NL" sz="2400" dirty="0">
                <a:latin typeface="Calibri" panose="020F0502020204030204" pitchFamily="34" charset="0"/>
                <a:cs typeface="Calibri" panose="020F0502020204030204" pitchFamily="34" charset="0"/>
              </a:rPr>
              <a:t>, vanuit het plateau van Langres in Frankrijk </a:t>
            </a:r>
          </a:p>
          <a:p>
            <a:pPr marL="357188" indent="-357188">
              <a:spcAft>
                <a:spcPts val="0"/>
              </a:spcAft>
              <a:buNone/>
            </a:pPr>
            <a:r>
              <a:rPr lang="nl-NL" sz="2400" dirty="0">
                <a:latin typeface="Calibri" panose="020F0502020204030204" pitchFamily="34" charset="0"/>
                <a:cs typeface="Calibri" panose="020F0502020204030204" pitchFamily="34" charset="0"/>
              </a:rPr>
              <a:t>	en twee kleinere rivieren: de </a:t>
            </a:r>
            <a:r>
              <a:rPr lang="nl-NL" sz="2400" i="1" dirty="0">
                <a:latin typeface="Calibri" panose="020F0502020204030204" pitchFamily="34" charset="0"/>
                <a:cs typeface="Calibri" panose="020F0502020204030204" pitchFamily="34" charset="0"/>
              </a:rPr>
              <a:t>Eems</a:t>
            </a:r>
            <a:r>
              <a:rPr lang="nl-NL" sz="2400" dirty="0">
                <a:latin typeface="Calibri" panose="020F0502020204030204" pitchFamily="34" charset="0"/>
                <a:cs typeface="Calibri" panose="020F0502020204030204" pitchFamily="34" charset="0"/>
              </a:rPr>
              <a:t> en de </a:t>
            </a:r>
            <a:r>
              <a:rPr lang="nl-NL" sz="2400" i="1" dirty="0">
                <a:latin typeface="Calibri" panose="020F0502020204030204" pitchFamily="34" charset="0"/>
                <a:cs typeface="Calibri" panose="020F0502020204030204" pitchFamily="34" charset="0"/>
              </a:rPr>
              <a:t>Schelde.</a:t>
            </a:r>
          </a:p>
          <a:p>
            <a:pPr>
              <a:spcAft>
                <a:spcPts val="0"/>
              </a:spcAft>
            </a:pPr>
            <a:endParaRPr lang="nl-NL" sz="2400" dirty="0">
              <a:latin typeface="Calibri" panose="020F0502020204030204" pitchFamily="34"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2884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892480" cy="494128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De Maaswerken</a:t>
            </a:r>
          </a:p>
          <a:p>
            <a:pPr>
              <a:spcBef>
                <a:spcPts val="0"/>
              </a:spcBef>
              <a:spcAft>
                <a:spcPts val="100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Na de overstromingen van 1993 en 1995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 de Maas moet veiliger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Rijkswaterstaat werkt tot 2020 aan de Maas. Deze Maaswerken hebben </a:t>
            </a:r>
            <a:r>
              <a:rPr lang="nl-NL" sz="2400" i="1" dirty="0">
                <a:latin typeface="Calibri" panose="020F0502020204030204" pitchFamily="34" charset="0"/>
                <a:cs typeface="Calibri" panose="020F0502020204030204" pitchFamily="34" charset="0"/>
              </a:rPr>
              <a:t>drie</a:t>
            </a:r>
            <a:r>
              <a:rPr lang="nl-NL" sz="2400" dirty="0">
                <a:latin typeface="Calibri" panose="020F0502020204030204" pitchFamily="34" charset="0"/>
                <a:cs typeface="Calibri" panose="020F0502020204030204" pitchFamily="34" charset="0"/>
              </a:rPr>
              <a:t> belangrijke doelstellingen.</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Minder overstromingen: de hoofdreden om aan de Maas te werken. Kades versterkt, de rivierbedding verdiept en verbreed, hoogwatergeulen aangelegd en de uiterwaarden worden verlaagd.</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Betere bevaarbaarheid: het geschikt maken van de Maas voor grotere binnenvaartschepen.</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Een natuurlijkere Maas: meer natuur in en om de Maas. </a:t>
            </a:r>
          </a:p>
          <a:p>
            <a:pPr>
              <a:spcBef>
                <a:spcPts val="0"/>
              </a:spcBef>
              <a:spcAft>
                <a:spcPts val="100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4071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§2.3 Ruimte voor de rivier</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4139952" cy="494128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De Maaswerken</a:t>
            </a: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Een natuurlijkere Maas: meer natuur in en om de Maas. </a:t>
            </a:r>
          </a:p>
          <a:p>
            <a:pPr marL="360000" indent="0">
              <a:spcBef>
                <a:spcPts val="0"/>
              </a:spcBef>
              <a:spcAft>
                <a:spcPts val="1000"/>
              </a:spcAft>
              <a:buNone/>
            </a:pPr>
            <a:r>
              <a:rPr lang="nl-NL" sz="2400" dirty="0">
                <a:latin typeface="Calibri" panose="020F0502020204030204" pitchFamily="34" charset="0"/>
                <a:cs typeface="Calibri" panose="020F0502020204030204" pitchFamily="34" charset="0"/>
              </a:rPr>
              <a:t>Het project wordt medegefinancierd door de winning van zand en grind.</a:t>
            </a:r>
          </a:p>
          <a:p>
            <a:pPr>
              <a:spcBef>
                <a:spcPts val="0"/>
              </a:spcBef>
              <a:spcAft>
                <a:spcPts val="100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1BB99BFC-57BE-4F06-BFA3-6F084E075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920605"/>
            <a:ext cx="4155875" cy="4135563"/>
          </a:xfrm>
          <a:prstGeom prst="rect">
            <a:avLst/>
          </a:prstGeom>
        </p:spPr>
      </p:pic>
    </p:spTree>
    <p:extLst>
      <p:ext uri="{BB962C8B-B14F-4D97-AF65-F5344CB8AC3E}">
        <p14:creationId xmlns:p14="http://schemas.microsoft.com/office/powerpoint/2010/main" val="3584759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AF6D2C74-6689-4AAD-8DF9-25CCD2EC6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048894"/>
            <a:ext cx="5739298" cy="5825130"/>
          </a:xfrm>
          <a:prstGeom prst="rect">
            <a:avLst/>
          </a:prstGeom>
        </p:spPr>
      </p:pic>
      <p:sp>
        <p:nvSpPr>
          <p:cNvPr id="7" name="Tijdelijke aanduiding voor inhoud 1">
            <a:extLst>
              <a:ext uri="{FF2B5EF4-FFF2-40B4-BE49-F238E27FC236}">
                <a16:creationId xmlns:a16="http://schemas.microsoft.com/office/drawing/2014/main" id="{CFE5C0E2-3C8E-4747-8680-123B15B2AA9E}"/>
              </a:ext>
            </a:extLst>
          </p:cNvPr>
          <p:cNvSpPr txBox="1">
            <a:spLocks/>
          </p:cNvSpPr>
          <p:nvPr/>
        </p:nvSpPr>
        <p:spPr bwMode="auto">
          <a:xfrm>
            <a:off x="0" y="1048894"/>
            <a:ext cx="3635896"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None/>
            </a:pPr>
            <a:r>
              <a:rPr lang="nl-NL" sz="2800" b="1" dirty="0">
                <a:latin typeface="Calibri" panose="020F0502020204030204" pitchFamily="34" charset="0"/>
                <a:cs typeface="Calibri" panose="020F0502020204030204" pitchFamily="34" charset="0"/>
              </a:rPr>
              <a:t>Het stroomgebied van de Rijn</a:t>
            </a:r>
            <a:endParaRPr lang="nl-NL" sz="2800" dirty="0">
              <a:latin typeface="Calibri" panose="020F0502020204030204" pitchFamily="34" charset="0"/>
              <a:cs typeface="Calibri" panose="020F0502020204030204" pitchFamily="34" charset="0"/>
            </a:endParaRPr>
          </a:p>
          <a:p>
            <a:pPr>
              <a:spcAft>
                <a:spcPts val="0"/>
              </a:spcAft>
              <a:buFont typeface="Arial" panose="020B0604020202020204" pitchFamily="34" charset="0"/>
              <a:buChar char="►"/>
            </a:pPr>
            <a:r>
              <a:rPr lang="nl-NL" sz="2400" kern="0" dirty="0">
                <a:latin typeface="Calibri" panose="020F0502020204030204" pitchFamily="34" charset="0"/>
                <a:cs typeface="Calibri" panose="020F0502020204030204" pitchFamily="34" charset="0"/>
              </a:rPr>
              <a:t>Het water stroomt vanuit negen landen via beekjes, kanalen en rivieren de Rijn in. </a:t>
            </a:r>
          </a:p>
          <a:p>
            <a:pPr marL="400050" lvl="1" indent="0">
              <a:spcAft>
                <a:spcPts val="0"/>
              </a:spcAft>
              <a:buFontTx/>
              <a:buNone/>
            </a:pPr>
            <a:endParaRPr lang="nl-NL" sz="2400" kern="0" dirty="0">
              <a:latin typeface="Calibri" panose="020F0502020204030204" pitchFamily="34" charset="0"/>
              <a:cs typeface="Calibri" panose="020F0502020204030204" pitchFamily="34" charset="0"/>
            </a:endParaRPr>
          </a:p>
          <a:p>
            <a:pPr marL="0" indent="0">
              <a:spcAft>
                <a:spcPts val="0"/>
              </a:spcAft>
              <a:buFontTx/>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41432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5148064" cy="5506917"/>
          </a:xfrm>
        </p:spPr>
        <p:txBody>
          <a:bodyPr lIns="360000" tIns="46800" bIns="46800"/>
          <a:lstStyle/>
          <a:p>
            <a:pPr marL="0" lvl="0" indent="0">
              <a:spcAft>
                <a:spcPts val="0"/>
              </a:spcAft>
              <a:buNone/>
            </a:pPr>
            <a:r>
              <a:rPr lang="nl-NL" sz="2800" b="1" dirty="0">
                <a:latin typeface="Calibri" panose="020F0502020204030204" pitchFamily="34" charset="0"/>
                <a:cs typeface="Calibri" panose="020F0502020204030204" pitchFamily="34" charset="0"/>
              </a:rPr>
              <a:t>Het stroomgebied van de Rijn</a:t>
            </a:r>
          </a:p>
          <a:p>
            <a:pPr>
              <a:spcAft>
                <a:spcPts val="0"/>
              </a:spcAft>
              <a:buFont typeface="Calibri" panose="020F0502020204030204" pitchFamily="34" charset="0"/>
              <a:buChar char="‒"/>
            </a:pPr>
            <a:r>
              <a:rPr lang="nl-NL" sz="2400" i="1" dirty="0">
                <a:latin typeface="Calibri" panose="020F0502020204030204" pitchFamily="34" charset="0"/>
                <a:cs typeface="Calibri" panose="020F0502020204030204" pitchFamily="34" charset="0"/>
              </a:rPr>
              <a:t>Stroomgebied</a:t>
            </a:r>
            <a:r>
              <a:rPr lang="nl-NL" sz="2400" dirty="0">
                <a:latin typeface="Calibri" panose="020F0502020204030204" pitchFamily="34" charset="0"/>
                <a:cs typeface="Calibri" panose="020F0502020204030204" pitchFamily="34" charset="0"/>
              </a:rPr>
              <a:t>: het gebied dat afwatert op een bepaalde rivier en zijn zijrivieren. </a:t>
            </a:r>
          </a:p>
          <a:p>
            <a:pPr>
              <a:spcAft>
                <a:spcPts val="0"/>
              </a:spcAft>
              <a:buFont typeface="Calibri" panose="020F0502020204030204" pitchFamily="34" charset="0"/>
              <a:buChar char="‒"/>
            </a:pPr>
            <a:r>
              <a:rPr lang="nl-NL" sz="2400" i="1" dirty="0">
                <a:latin typeface="Calibri" panose="020F0502020204030204" pitchFamily="34" charset="0"/>
                <a:cs typeface="Calibri" panose="020F0502020204030204" pitchFamily="34" charset="0"/>
              </a:rPr>
              <a:t>Waterscheiding</a:t>
            </a:r>
            <a:r>
              <a:rPr lang="nl-NL" sz="2400" dirty="0">
                <a:latin typeface="Calibri" panose="020F0502020204030204" pitchFamily="34" charset="0"/>
                <a:cs typeface="Calibri" panose="020F0502020204030204" pitchFamily="34" charset="0"/>
              </a:rPr>
              <a:t>: de grens tussen twee stroomgebieden.</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Een waterscheiding wordt gevormd door hogere delen in het landschap, zoals een heuvelrug of een bergketen. </a:t>
            </a:r>
          </a:p>
          <a:p>
            <a:pPr>
              <a:spcAft>
                <a:spcPts val="0"/>
              </a:spcAft>
              <a:buFont typeface="Calibri" panose="020F0502020204030204" pitchFamily="34" charset="0"/>
              <a:buChar char="‒"/>
            </a:pPr>
            <a:r>
              <a:rPr lang="nl-NL" sz="2400" i="1" dirty="0">
                <a:latin typeface="Calibri" panose="020F0502020204030204" pitchFamily="34" charset="0"/>
                <a:cs typeface="Calibri" panose="020F0502020204030204" pitchFamily="34" charset="0"/>
              </a:rPr>
              <a:t>Stroomstelsel</a:t>
            </a:r>
            <a:r>
              <a:rPr lang="nl-NL" sz="2400" dirty="0">
                <a:latin typeface="Calibri" panose="020F0502020204030204" pitchFamily="34" charset="0"/>
                <a:cs typeface="Calibri" panose="020F0502020204030204" pitchFamily="34" charset="0"/>
              </a:rPr>
              <a:t>: een rivier met alle zijrivieren en vertakkingen die deel uitmaken van hetzelfde stroomgebied.</a:t>
            </a: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943B7068-0722-4AAE-B049-5A1F4CC64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1556792"/>
            <a:ext cx="3587441" cy="4783254"/>
          </a:xfrm>
          <a:prstGeom prst="rect">
            <a:avLst/>
          </a:prstGeom>
        </p:spPr>
      </p:pic>
    </p:spTree>
    <p:extLst>
      <p:ext uri="{BB962C8B-B14F-4D97-AF65-F5344CB8AC3E}">
        <p14:creationId xmlns:p14="http://schemas.microsoft.com/office/powerpoint/2010/main" val="74083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lvl="0" indent="0">
              <a:spcAft>
                <a:spcPts val="0"/>
              </a:spcAft>
              <a:buNone/>
            </a:pPr>
            <a:r>
              <a:rPr lang="nl-NL" sz="2800" b="1" dirty="0">
                <a:latin typeface="Calibri" panose="020F0502020204030204" pitchFamily="34" charset="0"/>
                <a:cs typeface="Calibri" panose="020F0502020204030204" pitchFamily="34" charset="0"/>
              </a:rPr>
              <a:t>Het stroomgebied van de Rijn</a:t>
            </a:r>
          </a:p>
          <a:p>
            <a:pPr lvl="0">
              <a:spcAft>
                <a:spcPts val="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De Rijn is een gemengde rivier: zowel smeltwater als regenwater.</a:t>
            </a:r>
          </a:p>
          <a:p>
            <a:pPr marL="700088" lvl="0">
              <a:spcAft>
                <a:spcPts val="0"/>
              </a:spcAft>
              <a:buFontTx/>
              <a:buChar char="-"/>
            </a:pPr>
            <a:r>
              <a:rPr lang="nl-NL" sz="2400" dirty="0">
                <a:latin typeface="Calibri" panose="020F0502020204030204" pitchFamily="34" charset="0"/>
                <a:cs typeface="Calibri" panose="020F0502020204030204" pitchFamily="34" charset="0"/>
              </a:rPr>
              <a:t>’s Zomers is ruim 70% van het Rijnwater smeltwater.</a:t>
            </a:r>
          </a:p>
          <a:p>
            <a:pPr marL="700088" lvl="0">
              <a:spcAft>
                <a:spcPts val="0"/>
              </a:spcAft>
              <a:buFontTx/>
              <a:buChar char="-"/>
            </a:pPr>
            <a:r>
              <a:rPr lang="nl-NL" sz="2400" dirty="0">
                <a:latin typeface="Calibri" panose="020F0502020204030204" pitchFamily="34" charset="0"/>
                <a:cs typeface="Calibri" panose="020F0502020204030204" pitchFamily="34" charset="0"/>
              </a:rPr>
              <a:t>In de winter is de waterafvoer van de Rijn het hoogst. De verdamping is dan zeer gering en er wordt vooral regenwater afgevoerd.</a:t>
            </a: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descr="Afbeelding met buiten, water, boot, boom&#10;&#10;Beschrijving is gegenereerd met zeer hoge betrouwbaarheid">
            <a:extLst>
              <a:ext uri="{FF2B5EF4-FFF2-40B4-BE49-F238E27FC236}">
                <a16:creationId xmlns:a16="http://schemas.microsoft.com/office/drawing/2014/main" id="{218336BE-8016-4EA8-8626-27E3F1655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4229144"/>
            <a:ext cx="3635896" cy="2331716"/>
          </a:xfrm>
          <a:prstGeom prst="rect">
            <a:avLst/>
          </a:prstGeom>
        </p:spPr>
      </p:pic>
    </p:spTree>
    <p:extLst>
      <p:ext uri="{BB962C8B-B14F-4D97-AF65-F5344CB8AC3E}">
        <p14:creationId xmlns:p14="http://schemas.microsoft.com/office/powerpoint/2010/main" val="3581554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§2.1 Rijn en Maas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Aft>
                <a:spcPts val="0"/>
              </a:spcAft>
              <a:buNone/>
            </a:pPr>
            <a:r>
              <a:rPr lang="nl-NL" sz="2800" b="1" dirty="0">
                <a:latin typeface="Calibri" panose="020F0502020204030204" pitchFamily="34" charset="0"/>
                <a:cs typeface="Calibri" panose="020F0502020204030204" pitchFamily="34" charset="0"/>
              </a:rPr>
              <a:t>Bovenloop, middenloop en benedenloop van een rivier</a:t>
            </a:r>
          </a:p>
        </p:txBody>
      </p:sp>
      <p:pic>
        <p:nvPicPr>
          <p:cNvPr id="3" name="Afbeelding 2">
            <a:extLst>
              <a:ext uri="{FF2B5EF4-FFF2-40B4-BE49-F238E27FC236}">
                <a16:creationId xmlns:a16="http://schemas.microsoft.com/office/drawing/2014/main" id="{E537C10E-DCE8-478D-AEB7-8D17C8B4E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591" y="1562688"/>
            <a:ext cx="5208653" cy="5229200"/>
          </a:xfrm>
          <a:prstGeom prst="rect">
            <a:avLst/>
          </a:prstGeom>
        </p:spPr>
      </p:pic>
      <p:sp>
        <p:nvSpPr>
          <p:cNvPr id="6" name="Tijdelijke aanduiding voor inhoud 1">
            <a:extLst>
              <a:ext uri="{FF2B5EF4-FFF2-40B4-BE49-F238E27FC236}">
                <a16:creationId xmlns:a16="http://schemas.microsoft.com/office/drawing/2014/main" id="{92E661CC-32C1-4911-89FD-1B68785012D2}"/>
              </a:ext>
            </a:extLst>
          </p:cNvPr>
          <p:cNvSpPr txBox="1">
            <a:spLocks/>
          </p:cNvSpPr>
          <p:nvPr/>
        </p:nvSpPr>
        <p:spPr bwMode="auto">
          <a:xfrm>
            <a:off x="0" y="1700808"/>
            <a:ext cx="3635896"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Aft>
                <a:spcPts val="0"/>
              </a:spcAft>
              <a:buFont typeface="Arial" panose="020B0604020202020204" pitchFamily="34" charset="0"/>
              <a:buChar char="►"/>
            </a:pPr>
            <a:r>
              <a:rPr lang="nl-NL" sz="2400" kern="0" dirty="0">
                <a:latin typeface="Calibri" panose="020F0502020204030204" pitchFamily="34" charset="0"/>
                <a:cs typeface="Calibri" panose="020F0502020204030204" pitchFamily="34" charset="0"/>
              </a:rPr>
              <a:t>De Rijn ontstaat als twee bergriviertjes in de Zwitserse Alpen samenkomen. </a:t>
            </a:r>
          </a:p>
        </p:txBody>
      </p:sp>
    </p:spTree>
    <p:extLst>
      <p:ext uri="{BB962C8B-B14F-4D97-AF65-F5344CB8AC3E}">
        <p14:creationId xmlns:p14="http://schemas.microsoft.com/office/powerpoint/2010/main" val="99929673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ege presentatie">
  <a:themeElements>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Lege presentatie">
      <a:majorFont>
        <a:latin typeface="Arial"/>
        <a:ea typeface="ＭＳ Ｐゴシック"/>
        <a:cs typeface="ＭＳ Ｐゴシック"/>
      </a:majorFont>
      <a:minorFont>
        <a:latin typeface="Arial"/>
        <a:ea typeface="ＭＳ Ｐゴシック"/>
        <a:cs typeface="ＭＳ Ｐゴシック"/>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txDef>
      <a:spPr>
        <a:noFill/>
      </a:spPr>
      <a:bodyPr wrap="square" rtlCol="0">
        <a:spAutoFit/>
      </a:bodyPr>
      <a:lstStyle>
        <a:defPPr>
          <a:defRPr dirty="0"/>
        </a:defPPr>
      </a:lstStyle>
    </a:txDef>
  </a:objectDefaults>
  <a:extraClrSchemeLst>
    <a:extraClrScheme>
      <a:clrScheme name="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2825</Words>
  <Application>Microsoft Office PowerPoint</Application>
  <PresentationFormat>Diavoorstelling (4:3)</PresentationFormat>
  <Paragraphs>341</Paragraphs>
  <Slides>51</Slides>
  <Notes>50</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51</vt:i4>
      </vt:variant>
    </vt:vector>
  </HeadingPairs>
  <TitlesOfParts>
    <vt:vector size="60" baseType="lpstr">
      <vt:lpstr>ＭＳ Ｐゴシック</vt:lpstr>
      <vt:lpstr>Arial</vt:lpstr>
      <vt:lpstr>AvenirLTStd-Black</vt:lpstr>
      <vt:lpstr>AvenirLTStd-Roman</vt:lpstr>
      <vt:lpstr>Calibri</vt:lpstr>
      <vt:lpstr>Times New Roman</vt:lpstr>
      <vt:lpstr>Wingdings</vt:lpstr>
      <vt:lpstr>Kantoorthema</vt:lpstr>
      <vt:lpstr>2_Lege presentatie</vt:lpstr>
      <vt:lpstr>PowerPoint-presentatie</vt:lpstr>
      <vt:lpstr>2. Nederland rivierenland</vt:lpstr>
      <vt:lpstr>2. Nederland rivierenland</vt:lpstr>
      <vt:lpstr>§2.1 Rijn en Maas</vt:lpstr>
      <vt:lpstr>§2.1 Rijn en Maas</vt:lpstr>
      <vt:lpstr>§2.1 Rijn en Maas</vt:lpstr>
      <vt:lpstr>§2.1 Rijn en Maas</vt:lpstr>
      <vt:lpstr>§2.1 Rijn en Maas</vt:lpstr>
      <vt:lpstr>§2.1 Rijn en Maas</vt:lpstr>
      <vt:lpstr>§2.1 Rijn en Maas</vt:lpstr>
      <vt:lpstr>§2.1 Rijn en Maas</vt:lpstr>
      <vt:lpstr>§2.1 Rijn en Maas</vt:lpstr>
      <vt:lpstr>§2.1 Rijn en Maas</vt:lpstr>
      <vt:lpstr>§2.1 Rijn en Maas</vt:lpstr>
      <vt:lpstr>§2.1 Rijn en Maas</vt:lpstr>
      <vt:lpstr>2. Nederland rivierenland</vt:lpstr>
      <vt:lpstr>§2.2 (On)beheersbare rivieren</vt:lpstr>
      <vt:lpstr>§2.2 (On)beheersbare rivieren</vt:lpstr>
      <vt:lpstr>§2.2 (On)beheersbare rivieren</vt:lpstr>
      <vt:lpstr>§2.2 (On)beheersbare rivieren</vt:lpstr>
      <vt:lpstr>§2.2 (On)beheersbare rivieren</vt:lpstr>
      <vt:lpstr>§2.2 (On)beheersbare rivieren</vt:lpstr>
      <vt:lpstr>§2.2 (On)beheersbare rivieren</vt:lpstr>
      <vt:lpstr>§2.2 (On)beheersbare rivieren</vt:lpstr>
      <vt:lpstr>§2.2 (On)beheersbare rivieren</vt:lpstr>
      <vt:lpstr>§2.2 (On)beheersbare rivieren</vt:lpstr>
      <vt:lpstr>§2.2 (On)beheersbare rivieren</vt:lpstr>
      <vt:lpstr>§2.2 (On)beheersbare rivieren</vt:lpstr>
      <vt:lpstr>§2.2 (On)beheersbare rivieren</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lpstr>§2.3 Ruimte voor de rivier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cp:lastModifiedBy/>
  <cp:revision>1</cp:revision>
  <dcterms:created xsi:type="dcterms:W3CDTF">2018-08-14T07:53:28Z</dcterms:created>
  <dcterms:modified xsi:type="dcterms:W3CDTF">2019-03-06T15:21:57Z</dcterms:modified>
</cp:coreProperties>
</file>