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7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260" r:id="rId14"/>
    <p:sldId id="274" r:id="rId15"/>
    <p:sldId id="275" r:id="rId16"/>
    <p:sldId id="283" r:id="rId17"/>
    <p:sldId id="288" r:id="rId18"/>
    <p:sldId id="276" r:id="rId19"/>
    <p:sldId id="285" r:id="rId20"/>
    <p:sldId id="277" r:id="rId21"/>
    <p:sldId id="289" r:id="rId22"/>
    <p:sldId id="278" r:id="rId23"/>
    <p:sldId id="286" r:id="rId24"/>
    <p:sldId id="279" r:id="rId25"/>
    <p:sldId id="280" r:id="rId26"/>
    <p:sldId id="287" r:id="rId27"/>
    <p:sldId id="290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8810" autoAdjust="0"/>
  </p:normalViewPr>
  <p:slideViewPr>
    <p:cSldViewPr snapToGrid="0" snapToObjects="1">
      <p:cViewPr varScale="1">
        <p:scale>
          <a:sx n="101" d="100"/>
          <a:sy n="101" d="100"/>
        </p:scale>
        <p:origin x="19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fld id="{F355E8C3-D4A0-4E0A-94B0-9EFA636AD4DA}" type="datetimeFigureOut">
              <a:rPr lang="nl-NL"/>
              <a:pPr>
                <a:defRPr/>
              </a:pPr>
              <a:t>16-10-2018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982DBD-E9FF-4F33-A7A7-3CB38642499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13690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altLang="nl-NL" dirty="0"/>
              <a:t>Afbeelding:</a:t>
            </a:r>
            <a:r>
              <a:rPr lang="nl-NL" altLang="nl-NL" baseline="0" dirty="0"/>
              <a:t> Grensgebied Mexico-V.S.</a:t>
            </a:r>
          </a:p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42A4E-F5F5-4565-A65B-AF4884B2ECCA}" type="slidenum">
              <a:rPr lang="nl-NL" altLang="nl-NL" sz="1200">
                <a:solidFill>
                  <a:prstClr val="black"/>
                </a:solidFill>
              </a:rPr>
              <a:pPr/>
              <a:t>3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19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</a:t>
            </a:r>
            <a:r>
              <a:rPr lang="nl-NL" altLang="nl-NL" dirty="0" err="1"/>
              <a:t>Antilia</a:t>
            </a:r>
            <a:r>
              <a:rPr lang="nl-NL" altLang="nl-NL" dirty="0"/>
              <a:t>, het huis van </a:t>
            </a:r>
            <a:r>
              <a:rPr lang="nl-NL" altLang="nl-NL" dirty="0" err="1"/>
              <a:t>Mukesh</a:t>
            </a:r>
            <a:r>
              <a:rPr lang="nl-NL" altLang="nl-NL" dirty="0"/>
              <a:t> </a:t>
            </a:r>
            <a:r>
              <a:rPr lang="nl-NL" altLang="nl-NL" dirty="0" err="1"/>
              <a:t>Ambani</a:t>
            </a:r>
            <a:r>
              <a:rPr lang="nl-NL" altLang="nl-NL" dirty="0"/>
              <a:t>, de rijkste van man van India.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55929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De rijke bevolking</a:t>
            </a:r>
            <a:r>
              <a:rPr lang="nl-NL" altLang="nl-NL" baseline="0" dirty="0"/>
              <a:t> in </a:t>
            </a:r>
            <a:r>
              <a:rPr lang="nl-NL" altLang="nl-NL" baseline="0" dirty="0" err="1"/>
              <a:t>gated</a:t>
            </a:r>
            <a:r>
              <a:rPr lang="nl-NL" altLang="nl-NL" baseline="0" dirty="0"/>
              <a:t> </a:t>
            </a:r>
            <a:r>
              <a:rPr lang="nl-NL" altLang="nl-NL" baseline="0" dirty="0" err="1"/>
              <a:t>community’s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878762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055685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Het bbp per inwoner</a:t>
            </a:r>
            <a:r>
              <a:rPr lang="nl-NL" altLang="nl-NL" baseline="0" dirty="0"/>
              <a:t> in India en Groot-Brittannië, 1999-2013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815897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Het bbp per inwoner</a:t>
            </a:r>
            <a:r>
              <a:rPr lang="nl-NL" altLang="nl-NL" baseline="0" dirty="0"/>
              <a:t> in India en Groot-Brittannië, 1999-2013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905463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836692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De </a:t>
            </a:r>
            <a:r>
              <a:rPr lang="nl-NL" altLang="nl-NL" dirty="0" err="1"/>
              <a:t>hdi</a:t>
            </a:r>
            <a:r>
              <a:rPr lang="nl-NL" altLang="nl-NL" baseline="0" dirty="0"/>
              <a:t> van Indiase deelstaten vergeleken met landen op de wereld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894320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Groei van het bnp in India,</a:t>
            </a:r>
            <a:r>
              <a:rPr lang="nl-NL" altLang="nl-NL" baseline="0" dirty="0"/>
              <a:t> 2013-2014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745743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Vrijwel alle dorpelingen in </a:t>
            </a:r>
            <a:r>
              <a:rPr lang="nl-NL" altLang="nl-NL" dirty="0" err="1"/>
              <a:t>Sangrampur</a:t>
            </a:r>
            <a:r>
              <a:rPr lang="nl-NL" altLang="nl-NL" dirty="0"/>
              <a:t>, 30 km ten zuiden van Kolkata, werken in een groeiende industrie: de verwerking van elektronisch afval.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149166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Veranderingen in de beroepsbevolking</a:t>
            </a:r>
            <a:r>
              <a:rPr lang="nl-NL" altLang="nl-NL" baseline="0" dirty="0"/>
              <a:t> van India, 1990 en 2015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81481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430583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Bijdrage aan het bnp per sector in India: 1950, 1980 en 2015.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444502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517583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Het aantal speciale economisch</a:t>
            </a:r>
            <a:r>
              <a:rPr lang="nl-NL" altLang="nl-NL" baseline="0" dirty="0"/>
              <a:t> zones </a:t>
            </a:r>
            <a:r>
              <a:rPr lang="nl-NL" altLang="nl-NL" baseline="0" dirty="0" err="1"/>
              <a:t>wereldwjid</a:t>
            </a:r>
            <a:r>
              <a:rPr lang="nl-NL" altLang="nl-NL" baseline="0" dirty="0"/>
              <a:t>, 1959-2014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371129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</a:t>
            </a:r>
            <a:r>
              <a:rPr lang="nl-NL" altLang="nl-NL" dirty="0" err="1"/>
              <a:t>Gurgaon</a:t>
            </a:r>
            <a:r>
              <a:rPr lang="nl-NL" altLang="nl-NL" dirty="0"/>
              <a:t> is het financiële en industriële centrum van India met het derde hoogste inkomen per hoofd van de bevolking.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915683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/>
              <a:t>Afbeelding: Boeren protesteren tegen de komst van de Tata Nano-fabriek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539633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De slums van </a:t>
            </a:r>
            <a:r>
              <a:rPr lang="nl-NL" altLang="nl-NL" dirty="0" err="1"/>
              <a:t>Panaji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996520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10794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29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589530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Bevolkingsdiagrammen</a:t>
            </a:r>
            <a:r>
              <a:rPr lang="nl-NL" altLang="nl-NL" baseline="0" dirty="0"/>
              <a:t> van Angola, India en het Verenigd Koninkrijk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639716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Het demografische transitiemodel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85563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Voormalig Brits-Indië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81592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/>
              <a:t>Afbeelding: Het demografische transitiemodel</a:t>
            </a:r>
          </a:p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546042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/>
              <a:t>Afbeelding: Het demografische transitiemodel</a:t>
            </a:r>
          </a:p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692567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/>
              <a:t>Afbeelding: Het demografische transitiemodel</a:t>
            </a:r>
          </a:p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496020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/>
              <a:t>Afbeelding: Het demografische transitiemodel</a:t>
            </a:r>
          </a:p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35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615234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/>
              <a:t>Afbeelding: Het demografische transitiemodel</a:t>
            </a:r>
          </a:p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95653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Afbeelding:</a:t>
            </a:r>
            <a:r>
              <a:rPr lang="nl-NL" altLang="nl-NL" baseline="0" dirty="0"/>
              <a:t>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Oproep van de overheid: Het uitvoeren van uw huishoudelijke taken is niet genoeg. Neem ook de gezinsplanning op u. Er is nu een eenvoudige</a:t>
            </a:r>
          </a:p>
          <a:p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manier van anticonceptie beschikbaar die geen chirurgische ingreep vereist. Het heeft op geen enkele manier invloed op uw plezier. Neem vandaag nog contact op met uw dichtstbijzijnde gezondheidscentrum.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977792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Investeren in de toekomst: kinderen op school in India.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608170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 links: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Verschillen in alfabetiseringsgraad in India (in %), 2011. Afbeelding rechts: Afname van het analfabetisme in India, 1901 - 2014.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39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108371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Gratis busvervoer voor ouderen</a:t>
            </a:r>
            <a:r>
              <a:rPr lang="nl-NL" altLang="nl-NL" baseline="0" dirty="0"/>
              <a:t> in Groot-Brittannië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40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47831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De</a:t>
            </a:r>
            <a:r>
              <a:rPr lang="nl-NL" altLang="nl-NL" baseline="0" dirty="0"/>
              <a:t> wijk East End in Londen is zeer multicultureel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6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489422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De</a:t>
            </a:r>
            <a:r>
              <a:rPr lang="nl-NL" altLang="nl-NL" baseline="0" dirty="0"/>
              <a:t> grootte van steden in Groot-Brittannië, 2016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7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05750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De ontwikkeling van de steden in India, 1951 - 2011</a:t>
            </a: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60451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 De wijk </a:t>
            </a:r>
            <a:r>
              <a:rPr lang="nl-NL" altLang="nl-NL" dirty="0" err="1"/>
              <a:t>Dharavi</a:t>
            </a:r>
            <a:r>
              <a:rPr lang="nl-NL" altLang="nl-NL" baseline="0" dirty="0"/>
              <a:t> in Mumbai is een van de grootste slums ter wereld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9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187112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10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2865027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Afbeelding:</a:t>
            </a:r>
            <a:r>
              <a:rPr lang="nl-NL" altLang="nl-NL" baseline="0" dirty="0"/>
              <a:t> Het bruto regionaal product per inwoners in het </a:t>
            </a:r>
            <a:r>
              <a:rPr lang="nl-NL" altLang="nl-NL" baseline="0"/>
              <a:t>Verenigd Koninkrijk, 2014</a:t>
            </a:r>
            <a:endParaRPr lang="nl-NL" altLang="nl-NL" dirty="0"/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FE962E-B16F-45B1-8244-88CFBE02CE9B}" type="slidenum">
              <a:rPr lang="nl-NL" altLang="nl-NL" sz="1200"/>
              <a:pPr/>
              <a:t>11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40302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27FF2-9520-4EF3-B7B4-C963F1F66ED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7524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593B4-47D8-4B80-89FA-5FF8A84A17E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7192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155B7-0C63-4221-A754-32E086ED1E8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87647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16-10-2018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3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BAB49-FF12-4BFE-A2C5-604BAD4FE2D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5666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43731-0264-4E41-BB97-22FBCE7050B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887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A9B99-6459-47B1-AA61-79A0C4F3A73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4199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93479B-A5BB-4509-A853-D99DE264BAAC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778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F0C6D-D760-41B8-A730-6F47EE7D6D9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2390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12440-E361-4CDF-A464-E32A76BFFC8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4725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F8B76-623F-4AA2-919C-1675C688705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0335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30B8D-39E6-40B1-AA4D-A122CD817E8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2195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34548C-22EB-4AB9-8B70-8C4D75A7BEDD}" type="slidenum">
              <a:rPr lang="en-US" altLang="nl-NL"/>
              <a:pPr/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B1D60EE-7FC9-489C-9A72-8C3774490951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16-10-2018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C7802E1-E70E-468C-82E9-EE50A80FF561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12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79999"/>
            <a:ext cx="9144000" cy="551172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Van industrie naar diensten in Groot-Brittannië</a:t>
            </a: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Na Tweede Wereldoorlog: de-industrialisatie richting diensteneconomie.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Industriegebieden in verval door concurrentie lagelonenlanden.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Steden worden aantrekkelijk als vestigingsplaats voor: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dienstverlenende bedrijven (o.a. vanwege hoogopgeleid personeel)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multinationale ondernemingen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bedrijven op het gebied van research en marketing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zakelijke en financiële dienstverlening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</a:rPr>
              <a:t>De-industrialisatie ook in andere delen West-Europa en de V.S.: kansrijke bewoners trekken weg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hoge werkloosheid en dalende inkomsten.</a:t>
            </a:r>
          </a:p>
          <a:p>
            <a:pPr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.1 Kennismaking met India en Groot-Brittannië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3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79999"/>
            <a:ext cx="9144000" cy="634501"/>
          </a:xfrm>
        </p:spPr>
        <p:txBody>
          <a:bodyPr lIns="360000"/>
          <a:lstStyle/>
          <a:p>
            <a:pPr marL="0" indent="0">
              <a:buNone/>
            </a:pPr>
            <a:r>
              <a:rPr lang="nl-NL" sz="2800" b="1" dirty="0">
                <a:latin typeface="Calibri" panose="020F0502020204030204" pitchFamily="34" charset="0"/>
              </a:rPr>
              <a:t>Toenemende ongelijkheid</a:t>
            </a:r>
          </a:p>
          <a:p>
            <a:pPr>
              <a:buFont typeface="Arial" panose="020B0604020202020204" pitchFamily="34" charset="0"/>
              <a:buChar char="►"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.1 Kennismaking met India en Groot-Brittannië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711700" y="2425700"/>
            <a:ext cx="3848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►"/>
            </a:pPr>
            <a:r>
              <a:rPr lang="nl-NL" dirty="0">
                <a:latin typeface="Calibri" panose="020F0502020204030204" pitchFamily="34" charset="0"/>
              </a:rPr>
              <a:t>De regionale ongelijkheid binnen Groot-Brittannië en binnen Londen neemt toe. De welvarende hoogopgeleiden staan tegenover de laagopgeleiden met dalende inkomens.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7438"/>
            <a:ext cx="3486413" cy="47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21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9" b="-227"/>
          <a:stretch/>
        </p:blipFill>
        <p:spPr>
          <a:xfrm>
            <a:off x="0" y="1054099"/>
            <a:ext cx="9144000" cy="5499101"/>
          </a:xfrm>
          <a:prstGeom prst="rect">
            <a:avLst/>
          </a:prstGeom>
        </p:spPr>
      </p:pic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6642100" cy="2647938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criteria kun je gebruiken om landen en gebieden met elkaar te vergelijken?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economische indicatoren kun je gebruiken om landen en gebieden met elkaar te vergelijken?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eigenschappen en de beperkingen van die indicatoren?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500" y="1054099"/>
            <a:ext cx="2349500" cy="54991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4859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Ontwikkelingskenmerken</a:t>
            </a: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dirty="0">
                <a:latin typeface="Calibri" panose="020F0502020204030204" pitchFamily="34" charset="0"/>
              </a:rPr>
              <a:t>Welvaartspeil bepaalt hoe ontwikkeld een land is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verschillen in ontwikkeling binnen een land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Bruto nationaal product per inwoner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</a:rPr>
              <a:t> meest gebruikte indicator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ontwikkelingslanden vaak economische ongelijkheid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</a:rPr>
              <a:t> weinig rijken/veel armen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"/>
          <a:stretch/>
        </p:blipFill>
        <p:spPr>
          <a:xfrm>
            <a:off x="0" y="4078672"/>
            <a:ext cx="9144000" cy="29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6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4732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Het bruto nationaal product</a:t>
            </a:r>
          </a:p>
          <a:p>
            <a:pPr>
              <a:buFont typeface="Arial" panose="020B0604020202020204" pitchFamily="34" charset="0"/>
              <a:buChar char="►"/>
              <a:tabLst>
                <a:tab pos="35560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bruto nationaal product (bnp) = totale inkomen van een land.</a:t>
            </a:r>
          </a:p>
          <a:p>
            <a:pPr>
              <a:buFont typeface="Arial" panose="020B0604020202020204" pitchFamily="34" charset="0"/>
              <a:buChar char="●"/>
              <a:tabLst>
                <a:tab pos="35560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Voor een vergelijking tussen landen wordt vaak bnp / inwoner gebruikt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 gemiddelde inkomen.</a:t>
            </a: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tabLst>
                <a:tab pos="355600" algn="l"/>
              </a:tabLst>
              <a:defRPr/>
            </a:pPr>
            <a:endParaRPr lang="nl-NL" sz="28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tabLst>
                <a:tab pos="355600" algn="l"/>
              </a:tabLst>
              <a:defRPr/>
            </a:pPr>
            <a:r>
              <a:rPr lang="nl-NL" sz="2800" dirty="0">
                <a:latin typeface="Calibri" panose="020F0502020204030204" pitchFamily="34" charset="0"/>
              </a:rPr>
              <a:t>In arme landen:</a:t>
            </a:r>
          </a:p>
          <a:p>
            <a:pPr>
              <a:buFont typeface="Calibri" panose="020F0502020204030204" pitchFamily="34" charset="0"/>
              <a:buChar char="‒"/>
              <a:tabLst>
                <a:tab pos="35560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Inkomen stad &gt; platteland.</a:t>
            </a:r>
          </a:p>
          <a:p>
            <a:pPr>
              <a:buFont typeface="Calibri" panose="020F0502020204030204" pitchFamily="34" charset="0"/>
              <a:buChar char="‒"/>
              <a:tabLst>
                <a:tab pos="35560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Bruto regionaal product (</a:t>
            </a:r>
            <a:r>
              <a:rPr lang="nl-NL" sz="2400" dirty="0" err="1">
                <a:latin typeface="Calibri" panose="020F0502020204030204" pitchFamily="34" charset="0"/>
              </a:rPr>
              <a:t>brp</a:t>
            </a:r>
            <a:r>
              <a:rPr lang="nl-NL" sz="2400" dirty="0">
                <a:latin typeface="Calibri" panose="020F0502020204030204" pitchFamily="34" charset="0"/>
              </a:rPr>
              <a:t>) is zeer verschillend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</a:rPr>
              <a:t> kan leiden tot regionale ongelijkheid.</a:t>
            </a:r>
          </a:p>
          <a:p>
            <a:pPr>
              <a:buFont typeface="Calibri" panose="020F0502020204030204" pitchFamily="34" charset="0"/>
              <a:buChar char="‒"/>
              <a:tabLst>
                <a:tab pos="35560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Cijfers vaak onbetrouwbaar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</a:rPr>
              <a:t>goede vergelijking lastig.</a:t>
            </a:r>
          </a:p>
          <a:p>
            <a:pPr marL="0" indent="0">
              <a:buFontTx/>
              <a:buNone/>
              <a:tabLst>
                <a:tab pos="35560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	Wisselkoers van het bnp in dollars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</a:t>
            </a:r>
            <a:r>
              <a:rPr lang="nl-NL" sz="2400" dirty="0">
                <a:latin typeface="Calibri" panose="020F0502020204030204" pitchFamily="34" charset="0"/>
              </a:rPr>
              <a:t>wijkt soms sterk af van 	werkelijke waarde.</a:t>
            </a:r>
          </a:p>
          <a:p>
            <a:pPr marL="0" indent="0">
              <a:buFontTx/>
              <a:buNone/>
              <a:tabLst>
                <a:tab pos="355600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24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4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920264" cy="1609923"/>
          </a:xfrm>
        </p:spPr>
        <p:txBody>
          <a:bodyPr lIns="360000"/>
          <a:lstStyle/>
          <a:p>
            <a:pPr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Het bruto nationaal product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Verschillen in koopkracht. 	Soms wordt het bnp per inwoner gecorrigeerd naar koopkracht om landen beter te kunnen vergelijken</a:t>
            </a:r>
          </a:p>
          <a:p>
            <a:pPr marL="355600" indent="-355600">
              <a:buNone/>
              <a:tabLst>
                <a:tab pos="35560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	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24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E0ABCA-50DA-4FA6-952C-992BD431D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966" y="2746085"/>
            <a:ext cx="6096000" cy="354482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3DAA0C7-77C7-45D2-9B7E-E8485BF57CF3}"/>
              </a:ext>
            </a:extLst>
          </p:cNvPr>
          <p:cNvSpPr txBox="1"/>
          <p:nvPr/>
        </p:nvSpPr>
        <p:spPr>
          <a:xfrm>
            <a:off x="603116" y="2995003"/>
            <a:ext cx="2217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Om de koopkracht van de dollar te kunnen vergelijken</a:t>
            </a:r>
          </a:p>
          <a:p>
            <a:r>
              <a:rPr lang="nl-NL" sz="1600" dirty="0"/>
              <a:t>met die van een andere munt, is de hamburgerindex</a:t>
            </a:r>
          </a:p>
          <a:p>
            <a:r>
              <a:rPr lang="nl-NL" sz="1600" dirty="0"/>
              <a:t>bedacht. Dit is mogelijk omdat een Big Mac overal ter wereld wordt</a:t>
            </a:r>
          </a:p>
          <a:p>
            <a:r>
              <a:rPr lang="nl-NL" sz="1600" dirty="0"/>
              <a:t>gefabriceerd en verkocht.</a:t>
            </a:r>
          </a:p>
        </p:txBody>
      </p:sp>
    </p:spTree>
    <p:extLst>
      <p:ext uri="{BB962C8B-B14F-4D97-AF65-F5344CB8AC3E}">
        <p14:creationId xmlns:p14="http://schemas.microsoft.com/office/powerpoint/2010/main" val="172303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762500" cy="5473200"/>
          </a:xfrm>
        </p:spPr>
        <p:txBody>
          <a:bodyPr lIns="360000"/>
          <a:lstStyle/>
          <a:p>
            <a:pPr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Het bruto nationaal product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nl-NL" sz="2400" dirty="0">
                <a:latin typeface="Calibri" panose="020F0502020204030204" pitchFamily="34" charset="0"/>
              </a:rPr>
              <a:t>Bij het bruto binnenlands product (bbp)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productie binnen het land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Bij het bruto nationaal product (bnp)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productie binnen het land + de productie in het buitenland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Bbp is ongeveer gelijk aan bnp</a:t>
            </a:r>
          </a:p>
          <a:p>
            <a:pPr marL="355600" indent="-355600">
              <a:buNone/>
              <a:tabLst>
                <a:tab pos="355600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	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24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57" y="2201809"/>
            <a:ext cx="3872402" cy="32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1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113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Human development index (</a:t>
            </a:r>
            <a:r>
              <a:rPr lang="nl-NL" sz="2800" b="1" dirty="0" err="1">
                <a:latin typeface="Calibri" panose="020F0502020204030204" pitchFamily="34" charset="0"/>
              </a:rPr>
              <a:t>hdi</a:t>
            </a:r>
            <a:r>
              <a:rPr lang="nl-NL" sz="2800" b="1" dirty="0">
                <a:latin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b="1" dirty="0">
                <a:latin typeface="Calibri" panose="020F0502020204030204" pitchFamily="34" charset="0"/>
              </a:rPr>
              <a:t>Drie kenmerken: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bnp per inwoner (economisch kenmerk)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levensverwachting (demografisch kenmerk)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analfabetisme (sociaal-cultureel kenmerk)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gemiddeld indexcijfer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</a:rPr>
              <a:t>geen informatie over ruimtelijke en sociale verschillen binnen een land. 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India neemt een plaats in de middenmoot in.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nl-NL" sz="2400" dirty="0">
                <a:latin typeface="Calibri" panose="020F0502020204030204" pitchFamily="34" charset="0"/>
              </a:rPr>
              <a:t>Sterke sociale ongelijkheid binnen India (o.a. door kastensysteem)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56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113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Human development index (</a:t>
            </a:r>
            <a:r>
              <a:rPr lang="nl-NL" sz="2800" b="1" dirty="0" err="1">
                <a:latin typeface="Calibri" panose="020F0502020204030204" pitchFamily="34" charset="0"/>
              </a:rPr>
              <a:t>hdi</a:t>
            </a:r>
            <a:r>
              <a:rPr lang="nl-NL" sz="2800" b="1" dirty="0">
                <a:latin typeface="Calibri" panose="020F0502020204030204" pitchFamily="34" charset="0"/>
              </a:rPr>
              <a:t>) van India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314"/>
            <a:ext cx="9098969" cy="49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0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12695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India is het nieuwe China</a:t>
            </a: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dirty="0">
                <a:latin typeface="Calibri" panose="020F0502020204030204" pitchFamily="34" charset="0"/>
              </a:rPr>
              <a:t>Bij vergelijking </a:t>
            </a:r>
            <a:r>
              <a:rPr lang="nl-NL" sz="2400" dirty="0" err="1">
                <a:latin typeface="Calibri" panose="020F0502020204030204" pitchFamily="34" charset="0"/>
              </a:rPr>
              <a:t>hdi</a:t>
            </a:r>
            <a:r>
              <a:rPr lang="nl-NL" sz="2400" dirty="0">
                <a:latin typeface="Calibri" panose="020F0502020204030204" pitchFamily="34" charset="0"/>
              </a:rPr>
              <a:t>-indicatoren: alleen de economische groei van India &gt; Groot-Brittannië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800" b="1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41300" y="2504483"/>
            <a:ext cx="546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‒"/>
              <a:defRPr/>
            </a:pPr>
            <a:r>
              <a:rPr lang="nl-NL" dirty="0">
                <a:latin typeface="Calibri" panose="020F0502020204030204" pitchFamily="34" charset="0"/>
              </a:rPr>
              <a:t>Het bnp in sinds deze eeuw verdubbeld</a:t>
            </a:r>
          </a:p>
          <a:p>
            <a:pPr marL="342900" indent="-342900">
              <a:buFont typeface="Calibri" panose="020F0502020204030204" pitchFamily="34" charset="0"/>
              <a:buChar char="‒"/>
              <a:defRPr/>
            </a:pPr>
            <a:r>
              <a:rPr lang="nl-NL" dirty="0">
                <a:latin typeface="Calibri" panose="020F0502020204030204" pitchFamily="34" charset="0"/>
              </a:rPr>
              <a:t>verschillen tussen arm en rijk zijn groot, </a:t>
            </a:r>
          </a:p>
          <a:p>
            <a:pPr marL="342900" indent="-342900">
              <a:buFont typeface="Calibri" panose="020F0502020204030204" pitchFamily="34" charset="0"/>
              <a:buChar char="‒"/>
              <a:defRPr/>
            </a:pPr>
            <a:r>
              <a:rPr lang="nl-NL" dirty="0">
                <a:latin typeface="Calibri" panose="020F0502020204030204" pitchFamily="34" charset="0"/>
              </a:rPr>
              <a:t>goedgeschoolde middenklasse in de stad</a:t>
            </a:r>
          </a:p>
          <a:p>
            <a:pPr marL="342900" indent="-342900">
              <a:buFont typeface="Calibri" panose="020F0502020204030204" pitchFamily="34" charset="0"/>
              <a:buChar char="‒"/>
              <a:defRPr/>
            </a:pPr>
            <a:r>
              <a:rPr lang="nl-NL" dirty="0">
                <a:latin typeface="Calibri" panose="020F0502020204030204" pitchFamily="34" charset="0"/>
              </a:rPr>
              <a:t>Investering in dienstensector en industrie</a:t>
            </a:r>
            <a:r>
              <a:rPr lang="nl-NL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dirty="0">
                <a:latin typeface="Calibri" panose="020F0502020204030204" pitchFamily="34" charset="0"/>
              </a:rPr>
              <a:t>kloof tussen steden en het platteland toegenomen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83" y="2380606"/>
            <a:ext cx="3224417" cy="33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1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 De olifant ontwaakt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45029"/>
            <a:ext cx="9144000" cy="56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12695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India is het nieuwe China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Kansarme boeren die naar de stad verhuizen, komen vaak terecht in de informele sector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800" b="1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D2CEF65-971A-4D3F-A448-660B85A1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643" y="3114371"/>
            <a:ext cx="6546715" cy="33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78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801100" cy="55240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Samenstelling van de beroepsbevolking</a:t>
            </a: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dirty="0">
                <a:latin typeface="Calibri" panose="020F0502020204030204" pitchFamily="34" charset="0"/>
              </a:rPr>
              <a:t>De samenstelling van de beroepsbevolking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</a:rPr>
              <a:t>indicator voor ontwikkeling </a:t>
            </a: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dirty="0">
                <a:latin typeface="Calibri" panose="020F0502020204030204" pitchFamily="34" charset="0"/>
              </a:rPr>
              <a:t>In ontwikkelingslanden meer mensen in de landbouwsector</a:t>
            </a:r>
          </a:p>
          <a:p>
            <a:pPr>
              <a:defRPr/>
            </a:pPr>
            <a:endParaRPr lang="nl-NL" sz="20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44952"/>
            <a:ext cx="6096000" cy="34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0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2292812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Samenstelling van de beroepsbevolking</a:t>
            </a:r>
          </a:p>
          <a:p>
            <a:pPr>
              <a:defRPr/>
            </a:pPr>
            <a:r>
              <a:rPr lang="nl-NL" sz="2000" dirty="0">
                <a:latin typeface="Calibri" panose="020F0502020204030204" pitchFamily="34" charset="0"/>
              </a:rPr>
              <a:t>primaire sector:  in arme landen boeren vaak zelfvoorzienend</a:t>
            </a:r>
          </a:p>
          <a:p>
            <a:pPr>
              <a:defRPr/>
            </a:pPr>
            <a:r>
              <a:rPr lang="nl-NL" sz="2000" dirty="0">
                <a:latin typeface="Calibri" panose="020F0502020204030204" pitchFamily="34" charset="0"/>
              </a:rPr>
              <a:t>secundaire sector verplaatst van het centrum naar de periferie vanwege de lage lonen</a:t>
            </a:r>
          </a:p>
          <a:p>
            <a:pPr>
              <a:defRPr/>
            </a:pPr>
            <a:r>
              <a:rPr lang="nl-NL" sz="2000" dirty="0">
                <a:latin typeface="Calibri" panose="020F0502020204030204" pitchFamily="34" charset="0"/>
              </a:rPr>
              <a:t>tertiaire sector is in ontwikkelde landen veruit het grootst. Ook in arme landen groot, vooral de informele sector.</a:t>
            </a:r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0" y="3366775"/>
            <a:ext cx="2806700" cy="2246769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5600" indent="-355600">
              <a:buFont typeface="Wingdings" panose="05000000000000000000" pitchFamily="2" charset="2"/>
              <a:buChar char="§"/>
              <a:defRPr/>
            </a:pPr>
            <a:r>
              <a:rPr lang="nl-NL" sz="2000" dirty="0">
                <a:latin typeface="Calibri" panose="020F0502020204030204" pitchFamily="34" charset="0"/>
              </a:rPr>
              <a:t>De verhouding aantal werkenden in de sector en de inkomsten per sector zegt iets over de productiviteit.</a:t>
            </a:r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24D9530-A479-4556-B013-E99D62834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700" y="3483244"/>
            <a:ext cx="6096000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0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Een veranderend wereldsysteem</a:t>
            </a:r>
            <a:endParaRPr 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Tijdens de koloniale periode is er een afhankelijkheidsrelatie in het wereldsysteem ontstaan tussen centrum en periferie.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Het centrum (het Noorden): 80% van de wereldhandel. Hoofdkantoren van multinationals, productie hoog en de bevolking koopkrachtig.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De periferie (het Zuiden):  afhankelijk, gebrekkige technologie en een lage productie. Handelsrelaties met centrum vaak door ongelijke ruilvoet ongunstig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w</a:t>
            </a:r>
            <a:r>
              <a:rPr lang="nl-NL" sz="2400" dirty="0">
                <a:latin typeface="Calibri" panose="020F0502020204030204" pitchFamily="34" charset="0"/>
              </a:rPr>
              <a:t>elvaartskloof rijke en arme landen wordt groter.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De semiperiferie: een aantal landen is economisch sterk gegroeid door het verplaatsen van productie vanuit het centrum naar de periferie is. Bijvoorbeeld de BRIC-landen.</a:t>
            </a:r>
          </a:p>
          <a:p>
            <a:pPr marL="0" indent="0">
              <a:buFontTx/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91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66924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Van planeconomie naar markteconomie in India</a:t>
            </a: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dirty="0">
                <a:latin typeface="Calibri" panose="020F0502020204030204" pitchFamily="34" charset="0"/>
              </a:rPr>
              <a:t>Na de onafhankelijkheid (1947)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</a:rPr>
              <a:t>planeconomie. Na 1990: liberalisering en een markteconomie. Vanaf 2000: speciale economische zones (</a:t>
            </a:r>
            <a:r>
              <a:rPr lang="nl-NL" sz="2400" dirty="0" err="1">
                <a:latin typeface="Calibri" panose="020F0502020204030204" pitchFamily="34" charset="0"/>
              </a:rPr>
              <a:t>sez</a:t>
            </a:r>
            <a:r>
              <a:rPr lang="nl-NL" sz="2400" dirty="0">
                <a:latin typeface="Calibri" panose="020F0502020204030204" pitchFamily="34" charset="0"/>
              </a:rPr>
              <a:t>) met lage belastingen en goede infrastructuur.</a:t>
            </a:r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78" y="3121131"/>
            <a:ext cx="5067300" cy="343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6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367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Van planeconomie naar markteconomie in India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SEZ als aanjager Indiase economie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</a:rPr>
              <a:t> aantrekkelijke vestigingsfactoren voor multinationals zijn: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een jonge, hoogopgeleide, Engelssprekende beroepsbevolking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relatief lage arbeidskosten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een groeiende binnenlandse afzetmarkt</a:t>
            </a:r>
          </a:p>
          <a:p>
            <a:pPr marL="0" indent="0">
              <a:buNone/>
              <a:defRPr/>
            </a:pPr>
            <a:endParaRPr lang="nl-NL" sz="24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397CBB6-6B11-4639-9438-5BE780313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190" y="3971076"/>
            <a:ext cx="4013384" cy="275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15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367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Van planeconomie naar markteconomie in India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Speciale economische zones hebben ook nadelen: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zones gevestigd op landbouwgrond, boeren worden uitgekocht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meeste banen zijn voor de goedopgeleide middenklasse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Economische groei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India investeert </a:t>
            </a:r>
            <a:r>
              <a:rPr lang="nl-NL" sz="2400" dirty="0">
                <a:latin typeface="Calibri" panose="020F0502020204030204" pitchFamily="34" charset="0"/>
              </a:rPr>
              <a:t>steeds vaker in andere landen (vooral Britse economie).</a:t>
            </a:r>
          </a:p>
          <a:p>
            <a:pPr>
              <a:defRPr/>
            </a:pPr>
            <a:endParaRPr lang="nl-NL" sz="24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.2 Welvaart en ontwikkeling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2C5A7A-ADC6-4F56-A696-6E3A3C130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173" y="3982737"/>
            <a:ext cx="4597653" cy="27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79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2647938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demografische en sociaal-culturele indicatoren kun je gebruiken om landen met elkaar te vergelijken?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economische gevolgen van veranderingen in demografische en sociaal-culturele indicatoren?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9"/>
          <a:stretch/>
        </p:blipFill>
        <p:spPr>
          <a:xfrm>
            <a:off x="0" y="3505200"/>
            <a:ext cx="9144000" cy="3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65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3843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Demografische kenmerken</a:t>
            </a:r>
          </a:p>
          <a:p>
            <a:pPr>
              <a:buFont typeface="Arial" panose="020B0604020202020204" pitchFamily="34" charset="0"/>
              <a:buChar char="►"/>
              <a:defRPr/>
            </a:pPr>
            <a:r>
              <a:rPr lang="nl-NL" sz="2400" dirty="0">
                <a:latin typeface="Calibri" panose="020F0502020204030204" pitchFamily="34" charset="0"/>
              </a:rPr>
              <a:t>Demografie = de studie van de aantallen van de bevolking en de veranderingen daarin.</a:t>
            </a:r>
          </a:p>
          <a:p>
            <a:pPr marL="0" indent="0">
              <a:buFontTx/>
              <a:buNone/>
              <a:defRPr/>
            </a:pPr>
            <a:endParaRPr lang="nl-NL" sz="28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nl-NL" sz="2800" dirty="0">
                <a:latin typeface="Calibri" panose="020F0502020204030204" pitchFamily="34" charset="0"/>
              </a:rPr>
              <a:t>Kenmerken: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bevolkingsdichtheid is altijd een gemiddelde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bevolkingsspreiding geeft aan hoe de bevolking is verdeeld over een gebied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bevolkingsgroei is gekoppeld aan geboortecijfer, zuigelingensterfte, kindersterfte en immigratie/emigratie. Is bruikbaar bij het vergelijken van de ontwikkeling van landen.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0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20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66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1176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Leeftijdsopbouw</a:t>
            </a:r>
            <a:endParaRPr 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De leeftijdsopbouw geeft aan hoe de samenstelling van de bevolking is verdeeld naar leeftijd en geslacht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meestal weergegeven in een bevolkingsdiagram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Het piramidemodel hoort bij ontwikkelingslanden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De granaatvorm: het bevolkingsaantal blijft gelijk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De ui-vorm: afnemende bevolking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0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0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20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20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60000"/>
            <a:ext cx="9144000" cy="673200"/>
          </a:xfrm>
        </p:spPr>
        <p:txBody>
          <a:bodyPr tIns="90000" bIns="90000" anchor="ctr" anchorCtr="0"/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 De olifant ontwaakt</a:t>
            </a:r>
          </a:p>
        </p:txBody>
      </p:sp>
      <p:sp>
        <p:nvSpPr>
          <p:cNvPr id="3077" name="Tekstvak 14"/>
          <p:cNvSpPr txBox="1">
            <a:spLocks/>
          </p:cNvSpPr>
          <p:nvPr/>
        </p:nvSpPr>
        <p:spPr bwMode="auto">
          <a:xfrm>
            <a:off x="0" y="1080000"/>
            <a:ext cx="9143999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tIns="46800" bIns="46800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000"/>
              </a:spcAft>
            </a:pPr>
            <a:r>
              <a:rPr lang="nl-NL" alt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Hoofdvraag</a:t>
            </a:r>
          </a:p>
          <a:p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</a:rPr>
              <a:t>Wat zijn de eigenschappen en de beperkingen van de economische, demografische en sociaal-culturele factoren die gebruikt kunnen worden om het ontwikkelingsniveau van landen te vergelijken?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5618" y="3273038"/>
            <a:ext cx="2371412" cy="37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6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384300"/>
          </a:xfrm>
        </p:spPr>
        <p:txBody>
          <a:bodyPr lIns="3600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Bevolkingsdiagrammen Angola, India, Verenigd Koninkrijk</a:t>
            </a:r>
          </a:p>
          <a:p>
            <a:pPr>
              <a:defRPr/>
            </a:pPr>
            <a:endParaRPr lang="nl-NL" sz="20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399"/>
            <a:ext cx="914400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03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473200"/>
          </a:xfrm>
        </p:spPr>
        <p:txBody>
          <a:bodyPr lIns="360000"/>
          <a:lstStyle/>
          <a:p>
            <a:pPr marL="0" indent="0">
              <a:buNone/>
            </a:pPr>
            <a:r>
              <a:rPr lang="nl-NL" sz="2800" b="1" dirty="0">
                <a:latin typeface="Calibri" panose="020F0502020204030204" pitchFamily="34" charset="0"/>
              </a:rPr>
              <a:t>Een veranderende bevolking</a:t>
            </a: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De demografische transitie verklaart de veranderingen in de leeftijdsopbouw: als de omstandigheden veranderen, zullen ook geboortecijfer en sterftecijfer veranderen.</a:t>
            </a:r>
          </a:p>
          <a:p>
            <a:endParaRPr lang="nl-NL" sz="1200" b="1" dirty="0"/>
          </a:p>
          <a:p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2971209"/>
            <a:ext cx="6946900" cy="38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24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473200"/>
          </a:xfrm>
        </p:spPr>
        <p:txBody>
          <a:bodyPr lIns="360000"/>
          <a:lstStyle/>
          <a:p>
            <a:pPr marL="0" indent="0">
              <a:buNone/>
            </a:pPr>
            <a:r>
              <a:rPr lang="nl-NL" sz="2800" b="1" dirty="0">
                <a:latin typeface="Calibri" panose="020F0502020204030204" pitchFamily="34" charset="0"/>
              </a:rPr>
              <a:t>Een veranderende bevolking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Fase 1 : agrarisch-ambachtelijke samenleving. Sterfte-  en geboortecijfers hoog, maar dicht bij elkaar. Geboorteoverschot klein. De meeste landen zijn fase 1 nu voorbij.</a:t>
            </a:r>
          </a:p>
          <a:p>
            <a:endParaRPr lang="nl-NL" sz="1200" b="1" dirty="0"/>
          </a:p>
          <a:p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D2DCA34-8E5F-4AAF-9011-D439E10F5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70" y="2970000"/>
            <a:ext cx="6949061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93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473200"/>
          </a:xfrm>
        </p:spPr>
        <p:txBody>
          <a:bodyPr lIns="360000"/>
          <a:lstStyle/>
          <a:p>
            <a:pPr marL="0" indent="0">
              <a:buNone/>
            </a:pPr>
            <a:r>
              <a:rPr lang="nl-NL" sz="2800" b="1" dirty="0">
                <a:latin typeface="Calibri" panose="020F0502020204030204" pitchFamily="34" charset="0"/>
              </a:rPr>
              <a:t>Een veranderende bevolking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Fase 2 laat een snelle bevolkingsgroei zien.</a:t>
            </a:r>
          </a:p>
          <a:p>
            <a:endParaRPr lang="nl-NL" sz="1200" b="1" dirty="0"/>
          </a:p>
          <a:p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C6B427-1C01-4D28-B4CF-3451AB05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69" y="2970000"/>
            <a:ext cx="6949062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30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473200"/>
          </a:xfrm>
        </p:spPr>
        <p:txBody>
          <a:bodyPr lIns="360000"/>
          <a:lstStyle/>
          <a:p>
            <a:pPr marL="0" indent="0">
              <a:buNone/>
            </a:pPr>
            <a:r>
              <a:rPr lang="nl-NL" sz="2800" b="1" dirty="0">
                <a:latin typeface="Calibri" panose="020F0502020204030204" pitchFamily="34" charset="0"/>
              </a:rPr>
              <a:t>Een veranderende bevolking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In fase 3 begint het geboortecijfer flink af te nemen, het sterftecijfer daalt minder snel.</a:t>
            </a:r>
          </a:p>
          <a:p>
            <a:endParaRPr lang="nl-NL" sz="1200" b="1" dirty="0"/>
          </a:p>
          <a:p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077AD3-9C92-405F-8DE6-906E01447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69" y="2970000"/>
            <a:ext cx="6949062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91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473200"/>
          </a:xfrm>
        </p:spPr>
        <p:txBody>
          <a:bodyPr lIns="360000"/>
          <a:lstStyle/>
          <a:p>
            <a:pPr marL="0" indent="0">
              <a:buNone/>
            </a:pPr>
            <a:r>
              <a:rPr lang="nl-NL" sz="2800" b="1" dirty="0">
                <a:latin typeface="Calibri" panose="020F0502020204030204" pitchFamily="34" charset="0"/>
              </a:rPr>
              <a:t>Een veranderende bevolking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In fase 4 houden geboorte- en sterftecijfers elkaar weer in evenwicht, maar op een lager niveau dan in fase 1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transitie is voltooid.</a:t>
            </a:r>
            <a:endParaRPr lang="nl-NL" sz="1200" b="1" dirty="0"/>
          </a:p>
          <a:p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1495824-FAF7-4B8C-B93F-FCC54F64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69" y="2970000"/>
            <a:ext cx="6949062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07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473200"/>
          </a:xfrm>
        </p:spPr>
        <p:txBody>
          <a:bodyPr lIns="360000"/>
          <a:lstStyle/>
          <a:p>
            <a:pPr marL="0" indent="0">
              <a:buNone/>
            </a:pPr>
            <a:r>
              <a:rPr lang="nl-NL" sz="2800" b="1" dirty="0">
                <a:latin typeface="Calibri" panose="020F0502020204030204" pitchFamily="34" charset="0"/>
              </a:rPr>
              <a:t>Een veranderende bevolking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In fase 5 is door de gestegen levensverwachting en de toenemende vergrijzing het sterftecijfer hoger dan het geboortecijfer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</a:rPr>
              <a:t> </a:t>
            </a:r>
          </a:p>
          <a:p>
            <a:pPr marL="360363" indent="-360363">
              <a:spcBef>
                <a:spcPts val="0"/>
              </a:spcBef>
              <a:buNone/>
            </a:pPr>
            <a:r>
              <a:rPr lang="nl-NL" sz="2000" dirty="0">
                <a:latin typeface="Calibri" panose="020F0502020204030204" pitchFamily="34" charset="0"/>
              </a:rPr>
              <a:t>	</a:t>
            </a:r>
            <a:r>
              <a:rPr lang="nl-NL" sz="2400" dirty="0" err="1">
                <a:latin typeface="Calibri" panose="020F0502020204030204" pitchFamily="34" charset="0"/>
              </a:rPr>
              <a:t>post-industriële</a:t>
            </a:r>
            <a:r>
              <a:rPr lang="nl-NL" sz="2400" dirty="0">
                <a:latin typeface="Calibri" panose="020F0502020204030204" pitchFamily="34" charset="0"/>
              </a:rPr>
              <a:t> samenleving.</a:t>
            </a:r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546A24-C272-48D1-828F-93F7C2726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69" y="2970000"/>
            <a:ext cx="6949062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34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826000" cy="55113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Snelle bevolkingsgroei in India</a:t>
            </a:r>
          </a:p>
          <a:p>
            <a:r>
              <a:rPr lang="nl-NL" sz="2400" dirty="0">
                <a:latin typeface="Calibri" panose="020F0502020204030204" pitchFamily="34" charset="0"/>
              </a:rPr>
              <a:t>India in fase 3 van de demografische transitie. Door omvangrijke bevolking nog steeds sprake van bevolkingsgroei 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</a:rPr>
              <a:t> geboorteoverschot rond 12%.</a:t>
            </a:r>
          </a:p>
          <a:p>
            <a:r>
              <a:rPr lang="nl-NL" sz="2400" dirty="0">
                <a:latin typeface="Calibri" panose="020F0502020204030204" pitchFamily="34" charset="0"/>
              </a:rPr>
              <a:t>Na de onafhankelijkheid: gezinsplanning. </a:t>
            </a:r>
            <a:r>
              <a:rPr lang="nl-NL" sz="2400" i="1" dirty="0">
                <a:latin typeface="Calibri" panose="020F0502020204030204" pitchFamily="34" charset="0"/>
              </a:rPr>
              <a:t>Family welfare</a:t>
            </a:r>
            <a:r>
              <a:rPr lang="nl-NL" sz="2400" dirty="0">
                <a:latin typeface="Calibri" panose="020F0502020204030204" pitchFamily="34" charset="0"/>
              </a:rPr>
              <a:t>: geboorteregulering en aanpak armoede. </a:t>
            </a:r>
            <a:endParaRPr lang="nl-NL" sz="1200" b="1" dirty="0"/>
          </a:p>
          <a:p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394" y="1080000"/>
            <a:ext cx="3482561" cy="5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33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453336" cy="55113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Snelle bevolkingsgroei in India</a:t>
            </a:r>
          </a:p>
          <a:p>
            <a:r>
              <a:rPr lang="nl-NL" sz="2400" dirty="0">
                <a:latin typeface="Calibri" panose="020F0502020204030204" pitchFamily="34" charset="0"/>
              </a:rPr>
              <a:t>Goed onderwijs is van groot belang om analfabetisme terug te dringen.</a:t>
            </a:r>
          </a:p>
          <a:p>
            <a:pPr marL="0" indent="0">
              <a:buNone/>
            </a:pPr>
            <a:endParaRPr lang="nl-NL" sz="1200" b="1" dirty="0"/>
          </a:p>
          <a:p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BC9426-404B-4145-8998-26794CE68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39" y="2750266"/>
            <a:ext cx="5846323" cy="3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15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240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Snelle bevolkingsgroei in India</a:t>
            </a:r>
          </a:p>
          <a:p>
            <a:r>
              <a:rPr lang="nl-NL" sz="2400" dirty="0">
                <a:latin typeface="Calibri" panose="020F0502020204030204" pitchFamily="34" charset="0"/>
              </a:rPr>
              <a:t>&gt; 1/3 analfabeten woont in India. Meer vrouwen dan mannen. Alfabetiseringsgraad in de stad groter dan op het platteland.</a:t>
            </a:r>
          </a:p>
          <a:p>
            <a:endParaRPr lang="nl-NL" sz="1200" b="1" dirty="0"/>
          </a:p>
          <a:p>
            <a:endParaRPr lang="nl-NL" sz="1200" dirty="0"/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066"/>
            <a:ext cx="3895236" cy="289610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70066"/>
            <a:ext cx="4457700" cy="321400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3101560-340A-463F-8986-4334B968FB7D}"/>
              </a:ext>
            </a:extLst>
          </p:cNvPr>
          <p:cNvSpPr txBox="1"/>
          <p:nvPr/>
        </p:nvSpPr>
        <p:spPr>
          <a:xfrm>
            <a:off x="216977" y="6016855"/>
            <a:ext cx="873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Verschillen in alfabetiseringsgraad in India (in %), 2011 (l). 	Afname van het analfabetisme in India, 901 - 2014. (r)</a:t>
            </a:r>
            <a:endParaRPr lang="nl-NL" sz="1200" b="1" dirty="0">
              <a:latin typeface="Calibri" panose="020F050202020403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383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2647938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vulden Groot-Brittannië en India elkaar in de koloniale tijd aan?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beïnvloedt het koloniale verleden de ontwikkeling van India?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Waardoor nemen de sociale en economische verschillen in beide landen nog steeds toe?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.1 Kennismaking met India en Groot-Brittannië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067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6931" y="1048894"/>
            <a:ext cx="9059333" cy="4279399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Demografische druk</a:t>
            </a:r>
            <a:endParaRPr 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De niet-</a:t>
            </a:r>
            <a:r>
              <a:rPr lang="nl-NL" sz="2400" dirty="0" err="1">
                <a:latin typeface="Calibri" panose="020F0502020204030204" pitchFamily="34" charset="0"/>
              </a:rPr>
              <a:t>productieven</a:t>
            </a:r>
            <a:r>
              <a:rPr lang="nl-NL" sz="2400" dirty="0">
                <a:latin typeface="Calibri" panose="020F0502020204030204" pitchFamily="34" charset="0"/>
              </a:rPr>
              <a:t> (0- tot 20-jarigen en de 65-plussers) worden ‘financieel onderhouden’ door de </a:t>
            </a:r>
            <a:r>
              <a:rPr lang="nl-NL" sz="2400" dirty="0" err="1">
                <a:latin typeface="Calibri" panose="020F0502020204030204" pitchFamily="34" charset="0"/>
              </a:rPr>
              <a:t>productieven</a:t>
            </a:r>
            <a:r>
              <a:rPr lang="nl-NL" sz="2400" dirty="0">
                <a:latin typeface="Calibri" panose="020F0502020204030204" pitchFamily="34" charset="0"/>
              </a:rPr>
              <a:t> (20- tot 65-jarigen). Via belasting worden allerlei voorzieningen zoals scholen of ouderenzorg door de </a:t>
            </a:r>
            <a:r>
              <a:rPr lang="nl-NL" sz="2400" dirty="0" err="1">
                <a:latin typeface="Calibri" panose="020F0502020204030204" pitchFamily="34" charset="0"/>
              </a:rPr>
              <a:t>productieven</a:t>
            </a:r>
            <a:r>
              <a:rPr lang="nl-NL" sz="2400" dirty="0">
                <a:latin typeface="Calibri" panose="020F0502020204030204" pitchFamily="34" charset="0"/>
              </a:rPr>
              <a:t> betaald. Dit wordt demografische druk genoemd</a:t>
            </a:r>
          </a:p>
          <a:p>
            <a:pPr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  <a:p>
            <a:endParaRPr lang="nl-NL" sz="1200" dirty="0"/>
          </a:p>
          <a:p>
            <a:pPr marL="0" indent="0">
              <a:buFontTx/>
              <a:buNone/>
              <a:defRPr/>
            </a:pPr>
            <a:endParaRPr lang="nl-NL" sz="12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12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sz="1200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.3 De bevolking in beweging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0" y="3521036"/>
            <a:ext cx="6273800" cy="2677656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●"/>
            </a:pPr>
            <a:r>
              <a:rPr lang="nl-NL" dirty="0">
                <a:latin typeface="Calibri" panose="020F0502020204030204" pitchFamily="34" charset="0"/>
              </a:rPr>
              <a:t>Om de demografische druk te kunnen berekenen, deel je het aantal niet-</a:t>
            </a:r>
            <a:r>
              <a:rPr lang="nl-NL" dirty="0" err="1">
                <a:latin typeface="Calibri" panose="020F0502020204030204" pitchFamily="34" charset="0"/>
              </a:rPr>
              <a:t>productieven</a:t>
            </a:r>
            <a:r>
              <a:rPr lang="nl-NL" dirty="0">
                <a:latin typeface="Calibri" panose="020F0502020204030204" pitchFamily="34" charset="0"/>
              </a:rPr>
              <a:t> door het aantal </a:t>
            </a:r>
            <a:r>
              <a:rPr lang="nl-NL" dirty="0" err="1">
                <a:latin typeface="Calibri" panose="020F0502020204030204" pitchFamily="34" charset="0"/>
              </a:rPr>
              <a:t>productieven</a:t>
            </a:r>
            <a:r>
              <a:rPr lang="nl-NL" dirty="0">
                <a:latin typeface="Calibri" panose="020F0502020204030204" pitchFamily="34" charset="0"/>
              </a:rPr>
              <a:t> x 100%. Door vergrijzing en vergroening neemt de demografische druk toe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r>
              <a:rPr lang="nl-NL" dirty="0">
                <a:latin typeface="Calibri" panose="020F0502020204030204" pitchFamily="34" charset="0"/>
              </a:rPr>
              <a:t>In India is sprake van groene druk. In Groot-Brittannië is sprake van grijze druk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168539"/>
            <a:ext cx="2367595" cy="362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5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79999"/>
            <a:ext cx="9144000" cy="1714001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Kolonie Brits-Indië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Rond 1900 is Groot-Brittannië door de industrialisatie een machtig land en India een exploitatiekolonie.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India staat in dienst van Brits-Indië: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.1 Kennismaking met India en Groot-Brittannië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2899349"/>
            <a:ext cx="3784600" cy="397333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30200" y="2899349"/>
            <a:ext cx="4356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‒"/>
              <a:defRPr/>
            </a:pPr>
            <a:r>
              <a:rPr lang="nl-NL" dirty="0">
                <a:latin typeface="Calibri" panose="020F0502020204030204" pitchFamily="34" charset="0"/>
              </a:rPr>
              <a:t>levering van grondstoffen</a:t>
            </a:r>
          </a:p>
          <a:p>
            <a:pPr marL="342900" indent="-342900">
              <a:buFont typeface="Calibri" panose="020F0502020204030204" pitchFamily="34" charset="0"/>
              <a:buChar char="‒"/>
              <a:defRPr/>
            </a:pPr>
            <a:r>
              <a:rPr lang="nl-NL" dirty="0">
                <a:latin typeface="Calibri" panose="020F0502020204030204" pitchFamily="34" charset="0"/>
              </a:rPr>
              <a:t>infrastructuur en zeehavens voor vervoer van grondstoffen</a:t>
            </a:r>
          </a:p>
          <a:p>
            <a:pPr marL="342900" indent="-342900">
              <a:buFont typeface="Calibri" panose="020F0502020204030204" pitchFamily="34" charset="0"/>
              <a:buChar char="‒"/>
              <a:defRPr/>
            </a:pPr>
            <a:r>
              <a:rPr lang="nl-NL" dirty="0">
                <a:latin typeface="Calibri" panose="020F0502020204030204" pitchFamily="34" charset="0"/>
              </a:rPr>
              <a:t>India als afzetgebied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nl-NL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Calibri" panose="020F0502020204030204" pitchFamily="34" charset="0"/>
              </a:rPr>
              <a:t>Australië als vestigingskolonie</a:t>
            </a:r>
          </a:p>
        </p:txBody>
      </p:sp>
    </p:spTree>
    <p:extLst>
      <p:ext uri="{BB962C8B-B14F-4D97-AF65-F5344CB8AC3E}">
        <p14:creationId xmlns:p14="http://schemas.microsoft.com/office/powerpoint/2010/main" val="4084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79999"/>
            <a:ext cx="9144000" cy="3938809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Dekolonisatie</a:t>
            </a:r>
            <a:endParaRPr 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Na de Tweede Wereldoorlog werd India onafhankelijk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</a:rPr>
              <a:t> dekolonisatie. 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De koloniale banden hebben sporen nagelaten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bijv. 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nl-NL" sz="2400" dirty="0">
                <a:latin typeface="Calibri" panose="020F0502020204030204" pitchFamily="34" charset="0"/>
              </a:rPr>
              <a:t>	Engels als tweede officiële taal in India.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Na de onafhankelijkheid emigreerden veel Indiërs om economische redenen naar Groot-Brittannië geëmigreerd</a:t>
            </a: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multiculturele samenleving in Groot-Brittannië.</a:t>
            </a: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.1 Kennismaking met India en Groot-Brittannië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25095"/>
            <a:ext cx="9144000" cy="23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16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3619500" cy="5511300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Verstedelijking</a:t>
            </a:r>
          </a:p>
          <a:p>
            <a:pPr marL="0" indent="0">
              <a:buNone/>
            </a:pPr>
            <a:r>
              <a:rPr lang="nl-NL" sz="2800" dirty="0">
                <a:latin typeface="Calibri" panose="020F0502020204030204" pitchFamily="34" charset="0"/>
              </a:rPr>
              <a:t>Engeland</a:t>
            </a:r>
          </a:p>
          <a:p>
            <a:pPr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Ongeveer 90% van de Engelse bevolking woont in steden.</a:t>
            </a:r>
          </a:p>
          <a:p>
            <a:pPr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Snelle verstedelijking begon met de opkomst van de industrie. De industrialisatie begon in de Engelse Midlands.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.1 Kennismaking met India en Groot-Brittannië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90" y="1765300"/>
            <a:ext cx="519750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0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79999"/>
            <a:ext cx="4484451" cy="3938809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Verstedelijking in India</a:t>
            </a:r>
          </a:p>
          <a:p>
            <a:pPr marL="361950" indent="-361950"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In India kwam verstedelijking veel later dan in Engeland:</a:t>
            </a:r>
          </a:p>
          <a:p>
            <a:pPr marL="361950" indent="-361950">
              <a:buNone/>
            </a:pPr>
            <a:r>
              <a:rPr lang="nl-NL" sz="2400" dirty="0">
                <a:latin typeface="Calibri" panose="020F0502020204030204" pitchFamily="34" charset="0"/>
              </a:rPr>
              <a:t>	Urbanisatiegraad ongeveer 40% in 2030</a:t>
            </a:r>
          </a:p>
          <a:p>
            <a:pPr marL="361950" indent="-361950">
              <a:buNone/>
            </a:pPr>
            <a:r>
              <a:rPr lang="nl-NL" sz="2400" dirty="0">
                <a:latin typeface="Calibri" panose="020F0502020204030204" pitchFamily="34" charset="0"/>
              </a:rPr>
              <a:t>	46 steden &gt; 1 miljoen inwoners</a:t>
            </a:r>
          </a:p>
          <a:p>
            <a:pPr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.1 Kennismaking met India en Groot-Brittannië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314B5A1-671D-40AE-9837-85671366B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150" y="1556425"/>
            <a:ext cx="4309792" cy="49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2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79999"/>
            <a:ext cx="9144000" cy="2188495"/>
          </a:xfrm>
        </p:spPr>
        <p:txBody>
          <a:bodyPr lIns="3600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Verstedelijking in India</a:t>
            </a:r>
          </a:p>
          <a:p>
            <a:pPr marL="361950" indent="-361950"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</a:rPr>
              <a:t>Tweedeling:</a:t>
            </a:r>
          </a:p>
          <a:p>
            <a:pPr marL="361950" indent="-361950"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rijke mensen in </a:t>
            </a:r>
            <a:r>
              <a:rPr lang="nl-NL" sz="2400" dirty="0" err="1">
                <a:latin typeface="Calibri" panose="020F0502020204030204" pitchFamily="34" charset="0"/>
              </a:rPr>
              <a:t>gated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communities</a:t>
            </a:r>
            <a:endParaRPr lang="nl-NL" sz="2400" dirty="0">
              <a:latin typeface="Calibri" panose="020F0502020204030204" pitchFamily="34" charset="0"/>
            </a:endParaRPr>
          </a:p>
          <a:p>
            <a:pPr marL="361950" indent="-361950"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arme mensen in slums</a:t>
            </a:r>
          </a:p>
          <a:p>
            <a:pPr marL="0" indent="0">
              <a:buNone/>
            </a:pP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8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eaLnBrk="1" hangingPunct="1"/>
            <a:r>
              <a:rPr lang="nl-NL" sz="3200" spc="-300" dirty="0">
                <a:solidFill>
                  <a:schemeClr val="bg1"/>
                </a:solidFill>
                <a:latin typeface="Calibri" panose="020F0502020204030204" pitchFamily="34" charset="0"/>
              </a:rPr>
              <a:t>§3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.1 Kennismaking met India en Groot-Brittannië</a:t>
            </a:r>
            <a:endParaRPr lang="nl-NL" altLang="nl-NL" sz="32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99599"/>
            <a:ext cx="4876800" cy="32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4074"/>
      </p:ext>
    </p:extLst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2069</Words>
  <Application>Microsoft Office PowerPoint</Application>
  <PresentationFormat>Diavoorstelling (4:3)</PresentationFormat>
  <Paragraphs>298</Paragraphs>
  <Slides>40</Slides>
  <Notes>38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Wingdings</vt:lpstr>
      <vt:lpstr>Lege presentatie</vt:lpstr>
      <vt:lpstr>Kantoorthema</vt:lpstr>
      <vt:lpstr>PowerPoint-presentatie</vt:lpstr>
      <vt:lpstr>3. De olifant ontwaakt</vt:lpstr>
      <vt:lpstr>3. De olifant ontwaakt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2018-02-21T10:14:02Z</dcterms:created>
  <dcterms:modified xsi:type="dcterms:W3CDTF">2018-10-16T11:03:10Z</dcterms:modified>
</cp:coreProperties>
</file>