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2"/>
  </p:notesMasterIdLst>
  <p:sldIdLst>
    <p:sldId id="256" r:id="rId2"/>
    <p:sldId id="319" r:id="rId3"/>
    <p:sldId id="268" r:id="rId4"/>
    <p:sldId id="320" r:id="rId5"/>
    <p:sldId id="309" r:id="rId6"/>
    <p:sldId id="323" r:id="rId7"/>
    <p:sldId id="302" r:id="rId8"/>
    <p:sldId id="316" r:id="rId9"/>
    <p:sldId id="324" r:id="rId10"/>
    <p:sldId id="325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66" r:id="rId5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0" autoAdjust="0"/>
    <p:restoredTop sz="94626" autoAdjust="0"/>
  </p:normalViewPr>
  <p:slideViewPr>
    <p:cSldViewPr>
      <p:cViewPr varScale="1">
        <p:scale>
          <a:sx n="121" d="100"/>
          <a:sy n="121" d="100"/>
        </p:scale>
        <p:origin x="19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993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demografische transitiemodel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6596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demografische ontwikkeling van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590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Bevolkingsopbouw in een aantal Zuid-Amerikaanse landen, 2014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0985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364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2869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Verdeling van de beroepsbevolking in vier landen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0718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De formele sector: kantoren in Brasília / De informele sector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685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Inkomensongelijkheid in Brazilië, zichtbaar gemaakt met de Lorenzcurve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9082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0804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7597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2937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697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Sojaoogst in </a:t>
            </a:r>
            <a:r>
              <a:rPr lang="nl-NL" dirty="0" err="1"/>
              <a:t>Mato</a:t>
            </a:r>
            <a:r>
              <a:rPr lang="nl-NL" dirty="0"/>
              <a:t> </a:t>
            </a:r>
            <a:r>
              <a:rPr lang="nl-NL" dirty="0" err="1"/>
              <a:t>Grosso</a:t>
            </a:r>
            <a:r>
              <a:rPr lang="nl-NL" dirty="0"/>
              <a:t> bij </a:t>
            </a:r>
            <a:r>
              <a:rPr lang="nl-NL" dirty="0" err="1"/>
              <a:t>Cuiabá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5174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2479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Protesten van de beweging </a:t>
            </a:r>
            <a:r>
              <a:rPr lang="nl-NL" dirty="0" err="1"/>
              <a:t>Movimento</a:t>
            </a:r>
            <a:r>
              <a:rPr lang="nl-NL" dirty="0"/>
              <a:t> Sem Terra (van mensen zonder grond) tegen de laksheid van de overheid bij het onteigenen van stukken grond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623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Belang van de mijnbouw in een aantal Zuid-Amerikaanse landen, 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4557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680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9907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Bijdrage van de industrie (inclusief mijnbouw) aan het bbp, 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300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078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Bevolkingsdichtheid in Zuid-Amerika, 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3384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rooms-katholieke kathedraal Santa Domingo, gebouwd op de muren en fundamenten van de Incatempel van de zon in </a:t>
            </a:r>
            <a:r>
              <a:rPr lang="nl-NL" dirty="0" err="1"/>
              <a:t>Cusco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89835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33045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13112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Op het platteland in Zuidoost-Brazilië na de onafhankelijkheid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456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De ‘dwaze moeders’ houden nog elke week de herinnering levend aan de tienduizenden vermisten tijdens de militaire dictatuur (1976-1983) in Argentinië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436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87983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7582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Elementen van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governance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52087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51241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528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65051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Etnische samenstelling van de bevolking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73813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Etnische samenstelling van de bevolking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01371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De op één na meest gesproken taal per land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5807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Verering van </a:t>
            </a:r>
            <a:r>
              <a:rPr lang="nl-NL" dirty="0" err="1"/>
              <a:t>Pachamama</a:t>
            </a:r>
            <a:r>
              <a:rPr lang="nl-NL" dirty="0"/>
              <a:t> voor de kerk van San Francisco in La Paz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48813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3488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Overheidsuitgaven aan onderwijs per leerling/student in vijf landen 2011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69501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1408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94976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0722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Hoogtezones en gewassen in de Andes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4698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it-IT" dirty="0"/>
              <a:t>De vroegere landbouwterrassen op Machu Picchu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377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verspreiding van de Braziliaanse bevolkingsgroepen omstreeks 1850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095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Spoorlijnen en kolonisatie van Argentinië in 1896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3123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306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Migranten in een nieuw continent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492896"/>
            <a:ext cx="5508104" cy="4365104"/>
          </a:xfrm>
        </p:spPr>
        <p:txBody>
          <a:bodyPr lIns="360000" tIns="46800" bIns="46800">
            <a:normAutofit lnSpcReduction="10000"/>
          </a:bodyPr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goedkoper en sneller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vervoer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(per schip en spoor)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ontstaan van </a:t>
            </a:r>
            <a:r>
              <a:rPr lang="nl-NL" sz="2400" b="1" dirty="0">
                <a:latin typeface="Calibri" panose="020F0502020204030204" pitchFamily="34" charset="0"/>
              </a:rPr>
              <a:t>handelssteden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export</a:t>
            </a:r>
            <a:r>
              <a:rPr lang="nl-NL" sz="2400" dirty="0">
                <a:latin typeface="Calibri" panose="020F0502020204030204" pitchFamily="34" charset="0"/>
              </a:rPr>
              <a:t> van voedsel dankzij koeltechnieken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regeringen stimuleren immigratie uit Europa door uitgifte van </a:t>
            </a:r>
            <a:r>
              <a:rPr lang="nl-NL" sz="2400" b="1" dirty="0">
                <a:latin typeface="Calibri" panose="020F0502020204030204" pitchFamily="34" charset="0"/>
              </a:rPr>
              <a:t>goedkope grond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vooral </a:t>
            </a:r>
            <a:r>
              <a:rPr lang="nl-NL" sz="2400" b="1" dirty="0">
                <a:latin typeface="Calibri" panose="020F0502020204030204" pitchFamily="34" charset="0"/>
              </a:rPr>
              <a:t>subtropische gebieden </a:t>
            </a:r>
            <a:r>
              <a:rPr lang="nl-NL" sz="2400" dirty="0">
                <a:latin typeface="Calibri" panose="020F0502020204030204" pitchFamily="34" charset="0"/>
              </a:rPr>
              <a:t>in trek als landbouwgebied (koffieteelt, veeteelt en granen)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Migratie in de postkoloniale tijd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Rond 1830 bestaat Zuid-Amerika uit onafhankelijke staten. Na 1850 komt immigratie uit Europa goed op gang: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D4C282C-4AE6-48A3-8ADB-7F837C9C0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86" y="2492896"/>
            <a:ext cx="2672431" cy="42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9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Migranten in een nieuw continent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Migratie in de moderne tijd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Na 1945 politieke onrust en onderdrukking in dictaturen → veel mensen vluchten naar buitenland. Pas na jaren ’90 vorige eeuw democratisering en stijgende welvaart.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 err="1">
                <a:latin typeface="Calibri" panose="020F0502020204030204" pitchFamily="34" charset="0"/>
              </a:rPr>
              <a:t>intracontinentale</a:t>
            </a:r>
            <a:r>
              <a:rPr lang="nl-NL" sz="2400" b="1" dirty="0">
                <a:latin typeface="Calibri" panose="020F0502020204030204" pitchFamily="34" charset="0"/>
              </a:rPr>
              <a:t> migratiestromen</a:t>
            </a:r>
            <a:r>
              <a:rPr lang="nl-NL" sz="2400" dirty="0">
                <a:latin typeface="Calibri" panose="020F0502020204030204" pitchFamily="34" charset="0"/>
              </a:rPr>
              <a:t> nemen toe, vooral naar Argentinië en Chili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intercontinentale migratiestromen </a:t>
            </a:r>
            <a:r>
              <a:rPr lang="nl-NL" sz="2400" dirty="0">
                <a:latin typeface="Calibri" panose="020F0502020204030204" pitchFamily="34" charset="0"/>
              </a:rPr>
              <a:t>nemen af</a:t>
            </a: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87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Migranten in een nieuw continent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Binnenlandse migratie na 1960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Na 1960 vooral groei kleinere steden en verspreiding vanuit overbevolkte kustagglomeraties richting binnenland.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voorbeelden van verhuisstromen: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droge dichtbevolkte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noordoosten Brazilië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heeft vertrekoverschot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Argentijnse platteland </a:t>
            </a:r>
            <a:r>
              <a:rPr lang="nl-NL" sz="2400" dirty="0">
                <a:latin typeface="Calibri" panose="020F0502020204030204" pitchFamily="34" charset="0"/>
              </a:rPr>
              <a:t>heeft vertrekoverschot van mensen die naar grote en kleinere steden trekken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in </a:t>
            </a:r>
            <a:r>
              <a:rPr lang="nl-NL" sz="2400" b="1" dirty="0">
                <a:latin typeface="Calibri" panose="020F0502020204030204" pitchFamily="34" charset="0"/>
              </a:rPr>
              <a:t>Chili</a:t>
            </a:r>
            <a:r>
              <a:rPr lang="nl-NL" sz="2400" dirty="0">
                <a:latin typeface="Calibri" panose="020F0502020204030204" pitchFamily="34" charset="0"/>
              </a:rPr>
              <a:t> veel werkloze boeren en arme stedelingen naar noordelijke mijnbouwstreken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gevolgen voor vertrekgebieden ernstig</a:t>
            </a:r>
          </a:p>
        </p:txBody>
      </p:sp>
    </p:spTree>
    <p:extLst>
      <p:ext uri="{BB962C8B-B14F-4D97-AF65-F5344CB8AC3E}">
        <p14:creationId xmlns:p14="http://schemas.microsoft.com/office/powerpoint/2010/main" val="4035213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Migranten in een nieuw continent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43553"/>
            <a:ext cx="4572000" cy="4714447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fase in demografische transitie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vanaf 1930 derde fase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vanaf 1960 vierde fase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demografische druk neemt toe</a:t>
            </a:r>
            <a:r>
              <a:rPr lang="nl-NL" sz="2400" dirty="0">
                <a:latin typeface="Calibri" panose="020F0502020204030204" pitchFamily="34" charset="0"/>
              </a:rPr>
              <a:t>, want: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geboortecijfer daalt door      onder andere geboortebeperking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sterftecijfer daalt door verbeterde voorzieningen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7423B29-9435-4373-A5EC-C8088FDB5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77" y="2420888"/>
            <a:ext cx="4755619" cy="432048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B66ECF7-C67A-4CDD-A8B1-94404AAFC91D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Natuurlijke bevolkingsgroei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Toename bevolking Zuid-Amerika ook door natuurlijke groei.</a:t>
            </a:r>
          </a:p>
        </p:txBody>
      </p:sp>
    </p:spTree>
    <p:extLst>
      <p:ext uri="{BB962C8B-B14F-4D97-AF65-F5344CB8AC3E}">
        <p14:creationId xmlns:p14="http://schemas.microsoft.com/office/powerpoint/2010/main" val="158269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Migranten in een nieuw continent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Natuurlijke bevolkingsgroei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vergrijzing</a:t>
            </a:r>
            <a:r>
              <a:rPr lang="nl-NL" sz="2400" dirty="0">
                <a:latin typeface="Calibri" panose="020F0502020204030204" pitchFamily="34" charset="0"/>
              </a:rPr>
              <a:t> in Zuid-Amerika blijft toenemen, waardoor kwetsbaarheid ouderen ook toeneemt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C3AE38B-EE9D-41CE-82DB-0AF6C26CE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10" y="3486578"/>
            <a:ext cx="8594979" cy="301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53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Migranten in een nieuw continent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24774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Gezinsplanning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Gezinsplanning steeds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meer geaccepteerd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door toegenomen welvaart en verstedelijking en afgenomen invloed van kerk.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toch zijn er ook binnen één land verschillen in aantal geboortes, want armoede, analfabetisme en platteland gaan samen met hoog geboortecijfer en hoge kindersterfte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grote verschillen in bevolkingsdiagrammen Zuid-Amerikaanse landen: ze weerspiegelen ontwikkelingsniveau van bevolking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2B862C8-0D29-487B-A00C-DA292C7F2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84" y="4585820"/>
            <a:ext cx="6706031" cy="22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08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6450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oorzaken en de gevolgen van het ontstaan van een duale economie?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Waardoor wordt de duale ontwikkeling van de landbouwsector, de mijnbouwsector en de industriesector gekenmerkt?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hebben de beroepsbevolking, de welvaart en de verdeling daarvan zich in Zuid-Amerika ontwikkeld?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1A76F3D-6C02-43EA-A6BC-FA134BBE34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818" y="4288526"/>
            <a:ext cx="9477636" cy="31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68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Niet arm en niet rijk?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Met bbp/inw van $16.000 neemt Zuid-Amerika middenpositie in wereld in. Maar grote verschillen binnen en tussen landen.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relatief veel mensen werken in </a:t>
            </a:r>
            <a:r>
              <a:rPr lang="nl-NL" sz="2400" b="1" dirty="0">
                <a:latin typeface="Calibri" panose="020F0502020204030204" pitchFamily="34" charset="0"/>
              </a:rPr>
              <a:t>primaire sector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maar ook </a:t>
            </a:r>
            <a:r>
              <a:rPr lang="nl-NL" sz="2400" b="1" dirty="0" err="1">
                <a:latin typeface="Calibri" panose="020F0502020204030204" pitchFamily="34" charset="0"/>
              </a:rPr>
              <a:t>deagrarisatie</a:t>
            </a:r>
            <a:r>
              <a:rPr lang="nl-NL" sz="2400" dirty="0">
                <a:latin typeface="Calibri" panose="020F0502020204030204" pitchFamily="34" charset="0"/>
              </a:rPr>
              <a:t> = proces waarbij aandeel van landbouw in werkgelegenheid en bbp afneemt</a:t>
            </a:r>
            <a:endParaRPr lang="nl-NL" sz="24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dit gebeurt door mechanisatie en schaalvergroting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secundaire</a:t>
            </a:r>
            <a:r>
              <a:rPr lang="nl-NL" sz="2400" dirty="0">
                <a:latin typeface="Calibri" panose="020F0502020204030204" pitchFamily="34" charset="0"/>
              </a:rPr>
              <a:t> en </a:t>
            </a:r>
            <a:r>
              <a:rPr lang="nl-NL" sz="2400" b="1" dirty="0">
                <a:latin typeface="Calibri" panose="020F0502020204030204" pitchFamily="34" charset="0"/>
              </a:rPr>
              <a:t>tertiaire sector</a:t>
            </a:r>
            <a:r>
              <a:rPr lang="nl-NL" sz="2400" dirty="0">
                <a:latin typeface="Calibri" panose="020F0502020204030204" pitchFamily="34" charset="0"/>
              </a:rPr>
              <a:t> vangen arbeidsoverschot landbouw gedeeltelijk op</a:t>
            </a:r>
          </a:p>
        </p:txBody>
      </p:sp>
    </p:spTree>
    <p:extLst>
      <p:ext uri="{BB962C8B-B14F-4D97-AF65-F5344CB8AC3E}">
        <p14:creationId xmlns:p14="http://schemas.microsoft.com/office/powerpoint/2010/main" val="2856742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Niet arm en niet rijk?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Regel: hoe rijker een land, hoe groter de </a:t>
            </a:r>
            <a:r>
              <a:rPr lang="nl-NL" sz="2400" b="1" dirty="0">
                <a:latin typeface="Calibri" panose="020F0502020204030204" pitchFamily="34" charset="0"/>
              </a:rPr>
              <a:t>dienstensector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maar in Zuid-Amerika </a:t>
            </a:r>
            <a:r>
              <a:rPr lang="nl-NL" sz="2400" b="1" dirty="0">
                <a:latin typeface="Calibri" panose="020F0502020204030204" pitchFamily="34" charset="0"/>
              </a:rPr>
              <a:t>dienstensector niet erg productief</a:t>
            </a:r>
            <a:r>
              <a:rPr lang="nl-NL" sz="2400" dirty="0">
                <a:latin typeface="Calibri" panose="020F0502020204030204" pitchFamily="34" charset="0"/>
              </a:rPr>
              <a:t> door veel mensen in overheidsdienst en grote informele sector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Regel: hoe armer een land, hoe groter de informele sector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nadelen informele sector</a:t>
            </a:r>
            <a:r>
              <a:rPr lang="nl-NL" sz="2400" dirty="0">
                <a:latin typeface="Calibri" panose="020F0502020204030204" pitchFamily="34" charset="0"/>
              </a:rPr>
              <a:t>: slecht betaald, mensen die erin werken worden niet meegerekend bij beroepsbevolking, ze betalen geen belasting en hun bijdrage telt niet mee in bbp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5ED604-4A40-4ACB-9391-7E2907BD2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12" y="4725144"/>
            <a:ext cx="6708576" cy="196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0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Economie met twee gezichten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Zuid-Amerika </a:t>
            </a:r>
            <a:r>
              <a:rPr lang="nl-NL" sz="2400" b="1" dirty="0">
                <a:latin typeface="Calibri" panose="020F0502020204030204" pitchFamily="34" charset="0"/>
              </a:rPr>
              <a:t>duale economie </a:t>
            </a:r>
            <a:r>
              <a:rPr lang="nl-NL" sz="2400" dirty="0">
                <a:latin typeface="Calibri" panose="020F0502020204030204" pitchFamily="34" charset="0"/>
              </a:rPr>
              <a:t>met twee systemen naast elkaar: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formele sector</a:t>
            </a:r>
            <a:r>
              <a:rPr lang="nl-NL" sz="2400" dirty="0">
                <a:latin typeface="Calibri" panose="020F0502020204030204" pitchFamily="34" charset="0"/>
              </a:rPr>
              <a:t> = technologisch ontwikkeld, kapitaalintensief, stedelijk en globaal gericht</a:t>
            </a:r>
            <a:endParaRPr lang="nl-NL" sz="24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traditionele sector</a:t>
            </a:r>
            <a:r>
              <a:rPr lang="nl-NL" sz="2400" dirty="0">
                <a:latin typeface="Calibri" panose="020F0502020204030204" pitchFamily="34" charset="0"/>
              </a:rPr>
              <a:t> = lage arbeidsproductiviteit, kleinschalig en omvangrijke informele economie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0FB5FDE-F42F-4F78-91A7-72738BEEE2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122" y="4005064"/>
            <a:ext cx="4194284" cy="263740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F938845-F078-4C9F-B256-6CF12FD1F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1891" y="4005064"/>
            <a:ext cx="4100589" cy="263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9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2. Bevolking in beweging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0591A5-03BD-47CA-B3FC-C7FDB3460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6288" y="1052736"/>
            <a:ext cx="9756576" cy="606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22153" y="2512885"/>
            <a:ext cx="4932040" cy="4345115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Gini-index grafisch weergeven met </a:t>
            </a:r>
            <a:r>
              <a:rPr lang="nl-NL" sz="2400" b="1" dirty="0">
                <a:latin typeface="Calibri" panose="020F0502020204030204" pitchFamily="34" charset="0"/>
              </a:rPr>
              <a:t>Lorenzcurve</a:t>
            </a:r>
            <a:r>
              <a:rPr lang="nl-NL" sz="2400" dirty="0">
                <a:latin typeface="Calibri" panose="020F0502020204030204" pitchFamily="34" charset="0"/>
              </a:rPr>
              <a:t> waarin tegen elkaar worden afgezet:</a:t>
            </a:r>
            <a:endParaRPr lang="nl-NL" sz="2400" b="1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cumulatieve percentages bevolking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cumulatieve percentages totale inkomen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voorbeeld Brazilië 2012: 60% bevolking verdiende maar 35% van totale inkomen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Ongelijk verdeeld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latin typeface="Calibri" panose="020F0502020204030204" pitchFamily="34" charset="0"/>
              </a:rPr>
              <a:t>Kenmerk van duale economie is de grote inkomensongelijkheid. Te meten met de Gini-index. Ongelijkheid verschilt per land.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7D5773-560F-4132-A5A2-B5851D8FA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78903"/>
            <a:ext cx="3814092" cy="367487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F7D69A0-9BB6-49DF-921A-2AE14F6E93B3}"/>
              </a:ext>
            </a:extLst>
          </p:cNvPr>
          <p:cNvSpPr txBox="1"/>
          <p:nvPr/>
        </p:nvSpPr>
        <p:spPr>
          <a:xfrm>
            <a:off x="5508104" y="324433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Situatie in Brazilië</a:t>
            </a:r>
          </a:p>
        </p:txBody>
      </p:sp>
    </p:spTree>
    <p:extLst>
      <p:ext uri="{BB962C8B-B14F-4D97-AF65-F5344CB8AC3E}">
        <p14:creationId xmlns:p14="http://schemas.microsoft.com/office/powerpoint/2010/main" val="990252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Verschillende landbouwproducten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Door variatie in klimaat, reliëf en bodem veel verschillende landbouwproducten mogelijk.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onderscheid in </a:t>
            </a:r>
            <a:r>
              <a:rPr lang="nl-NL" sz="2400" dirty="0" err="1">
                <a:latin typeface="Calibri" panose="020F0502020204030204" pitchFamily="34" charset="0"/>
              </a:rPr>
              <a:t>foodcrops</a:t>
            </a:r>
            <a:r>
              <a:rPr lang="nl-NL" sz="2400" dirty="0">
                <a:latin typeface="Calibri" panose="020F0502020204030204" pitchFamily="34" charset="0"/>
              </a:rPr>
              <a:t> (voedselgewassen) en </a:t>
            </a:r>
            <a:r>
              <a:rPr lang="nl-NL" sz="2400" dirty="0" err="1">
                <a:latin typeface="Calibri" panose="020F0502020204030204" pitchFamily="34" charset="0"/>
              </a:rPr>
              <a:t>cashcrops</a:t>
            </a:r>
            <a:r>
              <a:rPr lang="nl-NL" sz="2400" dirty="0">
                <a:latin typeface="Calibri" panose="020F0502020204030204" pitchFamily="34" charset="0"/>
              </a:rPr>
              <a:t> (handelsgewassen)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tropische gebieden</a:t>
            </a:r>
            <a:r>
              <a:rPr lang="nl-NL" sz="2400" dirty="0">
                <a:latin typeface="Calibri" panose="020F0502020204030204" pitchFamily="34" charset="0"/>
              </a:rPr>
              <a:t>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koffie, suikerriet en cacao (</a:t>
            </a:r>
            <a:r>
              <a:rPr lang="nl-NL" sz="2400" dirty="0" err="1">
                <a:latin typeface="Calibri" panose="020F0502020204030204" pitchFamily="34" charset="0"/>
              </a:rPr>
              <a:t>cashcrops</a:t>
            </a:r>
            <a:r>
              <a:rPr lang="nl-NL" sz="2400" dirty="0">
                <a:latin typeface="Calibri" panose="020F0502020204030204" pitchFamily="34" charset="0"/>
              </a:rPr>
              <a:t>) / cassave en bonen (als foodcrops)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gematigde zone</a:t>
            </a:r>
            <a:r>
              <a:rPr lang="nl-NL" sz="2400" dirty="0">
                <a:latin typeface="Calibri" panose="020F0502020204030204" pitchFamily="34" charset="0"/>
              </a:rPr>
              <a:t>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maïs, katoen, sojabonen en rijst (vooral als cashcrops), extensieve veeteelt voor export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gematigde zone, koude streken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aardappelen en quinoa (vooral als foodcrops) / vlees en wol van schapen en kameelachtigen</a:t>
            </a:r>
          </a:p>
        </p:txBody>
      </p:sp>
    </p:spTree>
    <p:extLst>
      <p:ext uri="{BB962C8B-B14F-4D97-AF65-F5344CB8AC3E}">
        <p14:creationId xmlns:p14="http://schemas.microsoft.com/office/powerpoint/2010/main" val="454088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Soorten landbouwbedrijven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Er zijn verschillende bedrijfstypen in de landbouw: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grote gemechaniseerde landbouwbedrijven. </a:t>
            </a:r>
            <a:r>
              <a:rPr lang="nl-NL" sz="2400" dirty="0">
                <a:latin typeface="Calibri" panose="020F0502020204030204" pitchFamily="34" charset="0"/>
              </a:rPr>
              <a:t>Exportgericht, kapitaalintensief en gespecialiseerd in één product: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moderne plantages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verticaal geïntegreerde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agribusiness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extensieve moderne veehouderijbedrijven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middelgrote landbouwbedrijven. </a:t>
            </a:r>
            <a:r>
              <a:rPr lang="nl-NL" sz="2400" dirty="0">
                <a:latin typeface="Calibri" panose="020F0502020204030204" pitchFamily="34" charset="0"/>
              </a:rPr>
              <a:t>Familiebedrijven die zijn meegegaan in proces van modernisering.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zeer kleine bedrijfjes </a:t>
            </a:r>
            <a:r>
              <a:rPr lang="nl-NL" sz="2400" dirty="0">
                <a:latin typeface="Calibri" panose="020F0502020204030204" pitchFamily="34" charset="0"/>
              </a:rPr>
              <a:t>waar boeren vaak niet van kunnen leven waardoor aanvulling inkomen met neveninkomsten. Ze zijn vaak zelfvoorzienend.</a:t>
            </a:r>
          </a:p>
        </p:txBody>
      </p:sp>
    </p:spTree>
    <p:extLst>
      <p:ext uri="{BB962C8B-B14F-4D97-AF65-F5344CB8AC3E}">
        <p14:creationId xmlns:p14="http://schemas.microsoft.com/office/powerpoint/2010/main" val="3719069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Grootgrondbezit verklaard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De ongelijke grondbezitsverhoudingen stammen uit koloniale tijd.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koloniale mogendheden </a:t>
            </a:r>
            <a:r>
              <a:rPr lang="nl-NL" sz="2400" dirty="0">
                <a:latin typeface="Calibri" panose="020F0502020204030204" pitchFamily="34" charset="0"/>
              </a:rPr>
              <a:t>verdeelden land onder bevoorrechte klasse en veel land werd veroverd buiten de wet om → ontstaan </a:t>
            </a:r>
            <a:r>
              <a:rPr lang="nl-NL" sz="2400" dirty="0" err="1">
                <a:latin typeface="Calibri" panose="020F0502020204030204" pitchFamily="34" charset="0"/>
              </a:rPr>
              <a:t>latifundia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 err="1">
                <a:latin typeface="Calibri" panose="020F0502020204030204" pitchFamily="34" charset="0"/>
              </a:rPr>
              <a:t>latifundia</a:t>
            </a:r>
            <a:r>
              <a:rPr lang="nl-NL" sz="2400" dirty="0">
                <a:latin typeface="Calibri" panose="020F0502020204030204" pitchFamily="34" charset="0"/>
              </a:rPr>
              <a:t> gebruikten maar deel van grond voor plantages en veeteelt gericht op export, rest ongebruikt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veel grond in handen van </a:t>
            </a:r>
            <a:r>
              <a:rPr lang="nl-NL" sz="2400" b="1" dirty="0">
                <a:latin typeface="Calibri" panose="020F0502020204030204" pitchFamily="34" charset="0"/>
              </a:rPr>
              <a:t>stedelijke elite </a:t>
            </a:r>
            <a:r>
              <a:rPr lang="nl-NL" sz="2400" dirty="0">
                <a:latin typeface="Calibri" panose="020F0502020204030204" pitchFamily="34" charset="0"/>
              </a:rPr>
              <a:t>(statussymbool en veilige belegging): geen belang bij agrarische modernisering → grond niet efficiënt gebruikt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kleine boeren op </a:t>
            </a:r>
            <a:r>
              <a:rPr lang="nl-NL" sz="2400" b="1" dirty="0" err="1">
                <a:latin typeface="Calibri" panose="020F0502020204030204" pitchFamily="34" charset="0"/>
              </a:rPr>
              <a:t>minifundios</a:t>
            </a:r>
            <a:r>
              <a:rPr lang="nl-NL" sz="2400" dirty="0">
                <a:latin typeface="Calibri" panose="020F0502020204030204" pitchFamily="34" charset="0"/>
              </a:rPr>
              <a:t> met zelfvoorzienende teelt van voedselgewassen en loonarbeid op </a:t>
            </a:r>
            <a:r>
              <a:rPr lang="nl-NL" sz="2400" dirty="0" err="1">
                <a:latin typeface="Calibri" panose="020F0502020204030204" pitchFamily="34" charset="0"/>
              </a:rPr>
              <a:t>latifundia</a:t>
            </a: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71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3172194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Modernisering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Ongelijke grondbezitsverhoudingen leidden tot: afremming ontwikkeling landbouw, in stand houden van rurale armoede en ongelijke machtsverhoudingen.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na 1960 </a:t>
            </a:r>
            <a:r>
              <a:rPr lang="nl-NL" sz="2400" dirty="0">
                <a:latin typeface="Calibri" panose="020F0502020204030204" pitchFamily="34" charset="0"/>
              </a:rPr>
              <a:t>aandacht voor landbouw door Groene Revolutie = hoogproductieve gewassen, bemesting, gewasbescherming, irrigatie, mechanisatie en schaalvergroting → productie en export nemen toe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1FA0D2E-9204-412A-B942-3B50DC9F21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276" y="4437112"/>
            <a:ext cx="954055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36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Modernisering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modernisering had ook </a:t>
            </a:r>
            <a:r>
              <a:rPr lang="nl-NL" sz="2400" b="1" dirty="0">
                <a:latin typeface="Calibri" panose="020F0502020204030204" pitchFamily="34" charset="0"/>
              </a:rPr>
              <a:t>nadelen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ongelijke grondbezitsverhoudingen namen toe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kleine boeren profiteerden niet van machines en nieuwe kennis en raken juist dieper in schulden → raken land kwijt aan grote landbouwbedrijven</a:t>
            </a: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59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5076056" cy="4345115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tegenwerking van heersende elite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gebrek aan vakkennis nieuwe boeren → uitputting en erosie grond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daarom in Brazilië: kolonisatieprogramma’s in Amazonas, maar: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opbrengsten kleine boeren te gering → verkoop grond aan grote veeteeltbedrijven die zo weer meer land in handen krijgen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Landhervorming en kolonisatie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Landhervormingsprojecten om ongelijkheid te verminderen, hadden weinig effect door: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95E6D3D-66B6-4CAB-8C28-D9DE114677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0433" y="2132856"/>
            <a:ext cx="4926183" cy="482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80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653" y="2143553"/>
            <a:ext cx="4933693" cy="4714447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delfstoffen</a:t>
            </a:r>
            <a:r>
              <a:rPr lang="nl-NL" sz="2400" dirty="0">
                <a:latin typeface="Calibri" panose="020F0502020204030204" pitchFamily="34" charset="0"/>
              </a:rPr>
              <a:t>: koper, bauxiet, ijzer, nikkel en zilver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kenmerken</a:t>
            </a:r>
            <a:r>
              <a:rPr lang="nl-NL" sz="2400" dirty="0">
                <a:latin typeface="Calibri" panose="020F0502020204030204" pitchFamily="34" charset="0"/>
              </a:rPr>
              <a:t> mijnbouw: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sterk gemechaniseerd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buitenlandse multinationals leveren kapitaal en kennis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toeleveringsbedrijven zorgen voor extra werkgelegenheid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ook hier </a:t>
            </a:r>
            <a:r>
              <a:rPr lang="nl-NL" sz="2400" b="1" dirty="0">
                <a:latin typeface="Calibri" panose="020F0502020204030204" pitchFamily="34" charset="0"/>
              </a:rPr>
              <a:t>duale economie</a:t>
            </a:r>
            <a:r>
              <a:rPr lang="nl-NL" sz="2400" dirty="0">
                <a:latin typeface="Calibri" panose="020F0502020204030204" pitchFamily="34" charset="0"/>
              </a:rPr>
              <a:t>: informele mijnbouw leidt tot mensonterende omstandigheden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Mijnbouw voor winst en werk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De mijnbouw levert weinig werk, maar veel inkomsten op.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3769BD9-1251-4058-BE13-84C9B9CD7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284984"/>
            <a:ext cx="4176464" cy="31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33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Aft>
                <a:spcPts val="1000"/>
              </a:spcAft>
              <a:buFontTx/>
              <a:buNone/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Industrie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de 19e eeuw was er weinig industrie door: ontbreken afzetmarkt en bekwame vakmensen.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jaren ’30 vorige eeuw: industrialisatie komt op gang door </a:t>
            </a:r>
            <a:r>
              <a:rPr lang="nl-NL" sz="2400" b="1" dirty="0">
                <a:latin typeface="Calibri" panose="020F0502020204030204" pitchFamily="34" charset="0"/>
              </a:rPr>
              <a:t>importsubstitutie</a:t>
            </a:r>
            <a:r>
              <a:rPr lang="nl-NL" sz="2400" dirty="0">
                <a:latin typeface="Calibri" panose="020F0502020204030204" pitchFamily="34" charset="0"/>
              </a:rPr>
              <a:t> = zelf produceren van goederen die eerder  werden ingevoerd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b="1" dirty="0">
                <a:latin typeface="Calibri" panose="020F0502020204030204" pitchFamily="34" charset="0"/>
              </a:rPr>
              <a:t>voordelen</a:t>
            </a:r>
            <a:r>
              <a:rPr lang="nl-NL" sz="2400" dirty="0">
                <a:latin typeface="Calibri" panose="020F0502020204030204" pitchFamily="34" charset="0"/>
              </a:rPr>
              <a:t>: deviezen besparen en minder afhankelijk van ontwikkelingen op wereldmarkt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overheidsbemoeienis door: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subsidies, hoge douanetarieven, staatsbedrijven en nationalisering van strategisch belangrijke sectoren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02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Industrie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op </a:t>
            </a:r>
            <a:r>
              <a:rPr lang="nl-NL" sz="2400" b="1" dirty="0">
                <a:latin typeface="Calibri" panose="020F0502020204030204" pitchFamily="34" charset="0"/>
              </a:rPr>
              <a:t>korte termijn </a:t>
            </a:r>
            <a:r>
              <a:rPr lang="nl-NL" sz="2400" dirty="0">
                <a:latin typeface="Calibri" panose="020F0502020204030204" pitchFamily="34" charset="0"/>
              </a:rPr>
              <a:t>is importsubstitutie gunstig: 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meer werk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meer deviezen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op </a:t>
            </a:r>
            <a:r>
              <a:rPr lang="nl-NL" sz="2400" b="1" dirty="0">
                <a:latin typeface="Calibri" panose="020F0502020204030204" pitchFamily="34" charset="0"/>
              </a:rPr>
              <a:t>lange termijn </a:t>
            </a:r>
            <a:r>
              <a:rPr lang="nl-NL" sz="2400" dirty="0">
                <a:latin typeface="Calibri" panose="020F0502020204030204" pitchFamily="34" charset="0"/>
              </a:rPr>
              <a:t>heeft importsubstitutie nadelen: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afname kwaliteit door ontbreken concurrentie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teruglopen investeringen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oplopen productiekosten en verkoopprijzen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gevolg: concurrentiepositie verzwakt </a:t>
            </a:r>
            <a:r>
              <a:rPr lang="nl-NL" sz="2400" b="1" dirty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nl-NL" sz="2400" dirty="0">
                <a:latin typeface="Calibri" panose="020F0502020204030204" pitchFamily="34" charset="0"/>
              </a:rPr>
              <a:t>economie stagneert </a:t>
            </a:r>
            <a:r>
              <a:rPr lang="nl-NL" sz="2400" b="1" dirty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nl-NL" sz="2400" b="1" dirty="0">
                <a:latin typeface="Calibri" panose="020F0502020204030204" pitchFamily="34" charset="0"/>
              </a:rPr>
              <a:t>andere industrialisatiepolitiek </a:t>
            </a:r>
            <a:r>
              <a:rPr lang="nl-NL" sz="2400" dirty="0">
                <a:latin typeface="Calibri" panose="020F0502020204030204" pitchFamily="34" charset="0"/>
              </a:rPr>
              <a:t>nodig</a:t>
            </a:r>
          </a:p>
        </p:txBody>
      </p:sp>
    </p:spTree>
    <p:extLst>
      <p:ext uri="{BB962C8B-B14F-4D97-AF65-F5344CB8AC3E}">
        <p14:creationId xmlns:p14="http://schemas.microsoft.com/office/powerpoint/2010/main" val="348108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2. Bevolking in beweging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Hoofdvraag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Hoe heeft Zuid-Amerika zich vanuit verschillende dimensies ontwikkeld tot de tegenwoordige samenleving?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3CA4A91-099D-4462-8282-489CC01FCD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548" y="2684894"/>
            <a:ext cx="9541095" cy="54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Armoede en welvaart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4572000" cy="4345115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industrie is belangrijke werkgever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industrie levert grote bijdrage aan inkomsten land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wereldcrisis vanaf 2008 en lage grondstofprijzen leidden afgelopen jaren tot: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stagnatie van groei economie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Recente ontwikkelingen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Na 1990 kozen veel Zuid-Amerikaanse landen voor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vrijhandel en exportgeoriënteerde industrie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. Resultaten: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415373D-49C1-419B-AE03-66FAA9D40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24944"/>
            <a:ext cx="4407543" cy="379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29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Wie trekt er aan de touwtjes?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Door welke machtsstructuren worden de verschillende ontwikkelingsperioden van Zuid-Amerika gekenmerkt?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en waardoor heeft de politiek in Zuid-Amerika zich ontwikkeld?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is de relatie tussen de economische en de politieke ontwikkeling van de afgelopen decennia?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716017-73FA-4537-BFD2-1A3FA615AC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2272" y="4248352"/>
            <a:ext cx="9468544" cy="357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9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Wie trekt er aan de touwtjes?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Een werelddeel van veroveraars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Politiek en economie zijn sterk verweven, maar niet iedereen profiteert van economische vooruitgang door politiek beleid.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Incasamenleving</a:t>
            </a:r>
            <a:r>
              <a:rPr lang="nl-NL" sz="2400" dirty="0">
                <a:latin typeface="Calibri" panose="020F0502020204030204" pitchFamily="34" charset="0"/>
              </a:rPr>
              <a:t>: elite garandeert bestaansminimum voor grote massa, maar roept door strakke organisatie ook weerstand op → verzwakking samenleving → Spanjaarden konden macht vrij gemakkelijk overnemen en cultuur verwoesten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A59A6CE-0589-449E-926C-C9BBE2AAE5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968" y="4149022"/>
            <a:ext cx="4608512" cy="252589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C8BCBE9-71D6-47BD-84CB-FE7272BDD7EE}"/>
              </a:ext>
            </a:extLst>
          </p:cNvPr>
          <p:cNvSpPr txBox="1"/>
          <p:nvPr/>
        </p:nvSpPr>
        <p:spPr>
          <a:xfrm>
            <a:off x="400177" y="6095037"/>
            <a:ext cx="3562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Kathedraal op muren Incatempel: symbool van overheersing</a:t>
            </a:r>
          </a:p>
        </p:txBody>
      </p:sp>
    </p:spTree>
    <p:extLst>
      <p:ext uri="{BB962C8B-B14F-4D97-AF65-F5344CB8AC3E}">
        <p14:creationId xmlns:p14="http://schemas.microsoft.com/office/powerpoint/2010/main" val="3789943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Wie trekt er aan de touwtjes?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Een werelddeel van veroveraars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Spanje stelde een nieuwe </a:t>
            </a:r>
            <a:r>
              <a:rPr lang="nl-NL" sz="2400" b="1" dirty="0">
                <a:latin typeface="Calibri" panose="020F0502020204030204" pitchFamily="34" charset="0"/>
              </a:rPr>
              <a:t>formele machtsstructuur </a:t>
            </a:r>
            <a:r>
              <a:rPr lang="nl-NL" sz="2400" dirty="0">
                <a:latin typeface="Calibri" panose="020F0502020204030204" pitchFamily="34" charset="0"/>
              </a:rPr>
              <a:t>in waarin rechten en plichten duidelijk waren vastgelegd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probleem: Spanje kon deze structuur niet handhaven → ontstaan </a:t>
            </a:r>
            <a:r>
              <a:rPr lang="nl-NL" sz="2400" b="1" dirty="0">
                <a:latin typeface="Calibri" panose="020F0502020204030204" pitchFamily="34" charset="0"/>
              </a:rPr>
              <a:t>informele machtsstructuur </a:t>
            </a:r>
            <a:r>
              <a:rPr lang="nl-NL" sz="2400" dirty="0">
                <a:latin typeface="Calibri" panose="020F0502020204030204" pitchFamily="34" charset="0"/>
              </a:rPr>
              <a:t>waarin rechten en plichten niet duidelijk zijn → machtsmisbruik, vriendjespolitiek, corruptie en onderdrukking: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door ontbreken sterk centraal gezag → ontstaan </a:t>
            </a:r>
            <a:r>
              <a:rPr lang="nl-NL" sz="2400" b="1" dirty="0">
                <a:latin typeface="Calibri" panose="020F0502020204030204" pitchFamily="34" charset="0"/>
              </a:rPr>
              <a:t>oligarchie</a:t>
            </a:r>
            <a:r>
              <a:rPr lang="nl-NL" sz="2400" dirty="0">
                <a:latin typeface="Calibri" panose="020F0502020204030204" pitchFamily="34" charset="0"/>
              </a:rPr>
              <a:t> =   kleine machtige groep die uit is op zelfverrijking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op platteland leidt oligarchie tot </a:t>
            </a:r>
            <a:r>
              <a:rPr lang="nl-NL" sz="2400" b="1" dirty="0" err="1">
                <a:latin typeface="Calibri" panose="020F0502020204030204" pitchFamily="34" charset="0"/>
              </a:rPr>
              <a:t>cliëntelisme</a:t>
            </a:r>
            <a:r>
              <a:rPr lang="nl-NL" sz="2400" dirty="0">
                <a:latin typeface="Calibri" panose="020F0502020204030204" pitchFamily="34" charset="0"/>
              </a:rPr>
              <a:t> = grondeigenaar dringt ondergeschikten hulp en bescherming op in ruil voor verlenen van diensten</a:t>
            </a:r>
          </a:p>
        </p:txBody>
      </p:sp>
    </p:spTree>
    <p:extLst>
      <p:ext uri="{BB962C8B-B14F-4D97-AF65-F5344CB8AC3E}">
        <p14:creationId xmlns:p14="http://schemas.microsoft.com/office/powerpoint/2010/main" val="2952045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Wie trekt er aan de touwtjes?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Onafhankelijke staten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Spanningen tussen koloniën en Spanje/Portugal nemen toe vanwege tegenstrijdige belangen: 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koloniën</a:t>
            </a:r>
            <a:r>
              <a:rPr lang="nl-NL" sz="2400" dirty="0">
                <a:latin typeface="Calibri" panose="020F0502020204030204" pitchFamily="34" charset="0"/>
              </a:rPr>
              <a:t> willen ook handel drijven met andere landen, maar </a:t>
            </a:r>
            <a:r>
              <a:rPr lang="nl-NL" sz="2400" b="1" dirty="0">
                <a:latin typeface="Calibri" panose="020F0502020204030204" pitchFamily="34" charset="0"/>
              </a:rPr>
              <a:t>Spanje en Portugal</a:t>
            </a:r>
            <a:r>
              <a:rPr lang="nl-NL" sz="2400" dirty="0">
                <a:latin typeface="Calibri" panose="020F0502020204030204" pitchFamily="34" charset="0"/>
              </a:rPr>
              <a:t> verhinderen dat: ze willen vooral zelf profiteren van goedkope edelmetalen, landbouwproducten en belastinggeld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gevolg: </a:t>
            </a:r>
            <a:r>
              <a:rPr lang="nl-NL" sz="2400" b="1" dirty="0">
                <a:latin typeface="Calibri" panose="020F0502020204030204" pitchFamily="34" charset="0"/>
              </a:rPr>
              <a:t>onafhankelijkheidsstrijd</a:t>
            </a:r>
            <a:r>
              <a:rPr lang="nl-NL" sz="2400" dirty="0">
                <a:latin typeface="Calibri" panose="020F0502020204030204" pitchFamily="34" charset="0"/>
              </a:rPr>
              <a:t> → in 1825 bestaat bijna heel Zuid-Amerika uit onafhankelijke staten</a:t>
            </a:r>
          </a:p>
        </p:txBody>
      </p:sp>
    </p:spTree>
    <p:extLst>
      <p:ext uri="{BB962C8B-B14F-4D97-AF65-F5344CB8AC3E}">
        <p14:creationId xmlns:p14="http://schemas.microsoft.com/office/powerpoint/2010/main" val="3009099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Wie trekt er aan de touwtjes?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Onafhankelijkheid is nog geen democratie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Feodale structuur bleef na onafhankelijkheid bestaan en is nog steeds achterliggende oorzaak voor economische achterstand en politieke problemen. De kleine elite verwierf ook politieke macht.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problemen platteland: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toename afhankelijkheid inheemse bevolking door schulden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ontbreken voorzieningen (onderwijs, gezondheidszorg)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toestanden op platteland nog steeds reden voor migratie naar stad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3B19BF3-9501-4FA2-87A8-E83E94F953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768" y="4725144"/>
            <a:ext cx="9637535" cy="238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23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Wie trekt er aan de touwtjes?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3676"/>
            <a:ext cx="4392488" cy="4344324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wetgevende, uitvoerende en rechterlijke </a:t>
            </a:r>
            <a:r>
              <a:rPr lang="nl-NL" sz="2400" b="1" dirty="0">
                <a:latin typeface="Calibri" panose="020F0502020204030204" pitchFamily="34" charset="0"/>
              </a:rPr>
              <a:t>macht niet strikt gescheiden 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macht afgedwongen met </a:t>
            </a:r>
            <a:r>
              <a:rPr lang="nl-NL" sz="2400" b="1" dirty="0">
                <a:latin typeface="Calibri" panose="020F0502020204030204" pitchFamily="34" charset="0"/>
              </a:rPr>
              <a:t>harde onderdrukking</a:t>
            </a:r>
            <a:r>
              <a:rPr lang="nl-NL" sz="2400" dirty="0">
                <a:latin typeface="Calibri" panose="020F0502020204030204" pitchFamily="34" charset="0"/>
              </a:rPr>
              <a:t>, zoals in Argentinië waar tijdens de militaire dictatuur tienduizenden mensen verdwenen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C12D65E-CC79-494A-B80E-A209932153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6062" y="3501008"/>
            <a:ext cx="4392488" cy="320565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E5CE795-1629-480B-BD6B-8824A7136B5D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Dictatuur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latin typeface="Calibri" panose="020F0502020204030204" pitchFamily="34" charset="0"/>
              </a:rPr>
              <a:t>Na de onafhankelijkheid waren er grote politieke tegenstellingen → machtsstrijd → politieke instabiliteit → </a:t>
            </a:r>
            <a:r>
              <a:rPr lang="nl-NL" sz="2400" b="1" kern="0" dirty="0">
                <a:latin typeface="Calibri" panose="020F0502020204030204" pitchFamily="34" charset="0"/>
              </a:rPr>
              <a:t>dictatuur =</a:t>
            </a:r>
          </a:p>
        </p:txBody>
      </p:sp>
    </p:spTree>
    <p:extLst>
      <p:ext uri="{BB962C8B-B14F-4D97-AF65-F5344CB8AC3E}">
        <p14:creationId xmlns:p14="http://schemas.microsoft.com/office/powerpoint/2010/main" val="395072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Wie trekt er aan de touwtjes?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Aft>
                <a:spcPts val="1000"/>
              </a:spcAft>
              <a:buFontTx/>
              <a:buNone/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Cadeautjes voor stemmen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Tussen </a:t>
            </a:r>
            <a:r>
              <a:rPr lang="nl-NL" sz="2400" b="1" dirty="0">
                <a:latin typeface="Calibri" panose="020F0502020204030204" pitchFamily="34" charset="0"/>
              </a:rPr>
              <a:t>1930 en 1960 </a:t>
            </a:r>
            <a:r>
              <a:rPr lang="nl-NL" sz="2400" dirty="0">
                <a:latin typeface="Calibri" panose="020F0502020204030204" pitchFamily="34" charset="0"/>
              </a:rPr>
              <a:t>komt populisme op. Hierbij ligt nadruk op een sterke leider die directe band met volk heeft, die uitgaat van ‘de volkswil’ en die ‘de nationale waarden beschermt’.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macht regering rust op </a:t>
            </a:r>
            <a:r>
              <a:rPr lang="nl-NL" sz="2400" b="1" dirty="0">
                <a:latin typeface="Calibri" panose="020F0502020204030204" pitchFamily="34" charset="0"/>
              </a:rPr>
              <a:t>drie pijlers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charismatische leider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cliëntelisme om aanhangers te kopen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leger, politieapparaat en knokploegen</a:t>
            </a:r>
          </a:p>
        </p:txBody>
      </p:sp>
    </p:spTree>
    <p:extLst>
      <p:ext uri="{BB962C8B-B14F-4D97-AF65-F5344CB8AC3E}">
        <p14:creationId xmlns:p14="http://schemas.microsoft.com/office/powerpoint/2010/main" val="57091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Wie trekt er aan de touwtjes?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Aft>
                <a:spcPts val="1000"/>
              </a:spcAft>
              <a:buNone/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Zuid-Amerika na 1980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Economische crisis van jaren ’80 leidde tot schulden, inflatie en verarming.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oplossing</a:t>
            </a:r>
            <a:r>
              <a:rPr lang="nl-NL" sz="2400" dirty="0">
                <a:latin typeface="Calibri" panose="020F0502020204030204" pitchFamily="34" charset="0"/>
              </a:rPr>
              <a:t>: 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neoliberalisme = vrije markt, privatisering en globalisering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gevolgen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Structurele Aanpassingsprogramma’s van IMF brachten economie weer op gang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veel mensen kregen het beter, maar ongelijkheid nam toe</a:t>
            </a:r>
          </a:p>
        </p:txBody>
      </p:sp>
    </p:spTree>
    <p:extLst>
      <p:ext uri="{BB962C8B-B14F-4D97-AF65-F5344CB8AC3E}">
        <p14:creationId xmlns:p14="http://schemas.microsoft.com/office/powerpoint/2010/main" val="760282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Wie trekt er aan de touwtjes?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882217"/>
            <a:ext cx="4716134" cy="3975784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democratisering verloopt soms stroef door lange historie van feodalisme, polarisatie, populisme en dictatuur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positief voor democratisering is toename bevolkingsparticipatie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conclusie</a:t>
            </a:r>
            <a:r>
              <a:rPr lang="nl-NL" sz="2400" dirty="0">
                <a:latin typeface="Calibri" panose="020F0502020204030204" pitchFamily="34" charset="0"/>
              </a:rPr>
              <a:t>: begin </a:t>
            </a:r>
            <a:r>
              <a:rPr lang="nl-NL" sz="2400" dirty="0" err="1">
                <a:latin typeface="Calibri" panose="020F0502020204030204" pitchFamily="34" charset="0"/>
              </a:rPr>
              <a:t>good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</a:rPr>
              <a:t>governance</a:t>
            </a:r>
            <a:r>
              <a:rPr lang="nl-NL" sz="2400" dirty="0">
                <a:latin typeface="Calibri" panose="020F0502020204030204" pitchFamily="34" charset="0"/>
              </a:rPr>
              <a:t> (goed bestuur) is gemaakt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771E613-EC0B-4692-A2BA-7B982039F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93840"/>
            <a:ext cx="3922591" cy="387552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34FDC20-5C30-46A2-922C-386316A38522}"/>
              </a:ext>
            </a:extLst>
          </p:cNvPr>
          <p:cNvSpPr txBox="1"/>
          <p:nvPr/>
        </p:nvSpPr>
        <p:spPr>
          <a:xfrm>
            <a:off x="251520" y="1048894"/>
            <a:ext cx="8892480" cy="1833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Democratie vraagt betrokkenheid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Met neoliberalisme nam eind jaren ’80 ook democratisering toe: autoritaire regimes werden vervangen door meer democratisch gekozen bestuur.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5942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Migranten in een nieuw continent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rol speelden migratie en natuurlijke omstandigheden in de spreiding en de dichtheid van de bevolking?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was de invloed van de aanleg van infrastructuur op het aantal inwoners en op hun leefwijze?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verschillen zijn er in de leeftijdsopbouw en wat is daarvan de oorzaak?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B837E4-1FF8-47CC-AE22-45DF5AA4CA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84" y="4365104"/>
            <a:ext cx="968456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26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Wie trekt er aan de touwtjes?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Aft>
                <a:spcPts val="1000"/>
              </a:spcAft>
              <a:buFontTx/>
              <a:buNone/>
              <a:defRPr/>
            </a:pPr>
            <a:r>
              <a:rPr lang="nl-NL" sz="2800" b="1" kern="1200" dirty="0" err="1">
                <a:latin typeface="Calibri" panose="020F0502020204030204" pitchFamily="34" charset="0"/>
              </a:rPr>
              <a:t>Neopopulisme</a:t>
            </a:r>
            <a:r>
              <a:rPr lang="nl-NL" sz="2800" b="1" kern="1200" dirty="0">
                <a:latin typeface="Calibri" panose="020F0502020204030204" pitchFamily="34" charset="0"/>
              </a:rPr>
              <a:t>?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aantal landen lijkt het neoliberale model uitgewerkt. Werkloosheid en verarming leiden tot protestbewegingen van burgers.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links populisme als oplossing voor problemen in: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Venezuela </a:t>
            </a:r>
            <a:r>
              <a:rPr lang="nl-NL" sz="2400" dirty="0">
                <a:latin typeface="Calibri" panose="020F0502020204030204" pitchFamily="34" charset="0"/>
              </a:rPr>
              <a:t>→ leidde tot anti-Amerikaanse politiek en buiten spel zetten van parlement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Bolivia </a:t>
            </a:r>
            <a:r>
              <a:rPr lang="nl-NL" sz="2400" dirty="0">
                <a:latin typeface="Calibri" panose="020F0502020204030204" pitchFamily="34" charset="0"/>
              </a:rPr>
              <a:t>→ leidde tot streven naar plurinationale staat en verzet tegen imperialisten en neokolonialisme</a:t>
            </a:r>
          </a:p>
        </p:txBody>
      </p:sp>
    </p:spTree>
    <p:extLst>
      <p:ext uri="{BB962C8B-B14F-4D97-AF65-F5344CB8AC3E}">
        <p14:creationId xmlns:p14="http://schemas.microsoft.com/office/powerpoint/2010/main" val="1363481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Cultuur en etniciteit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6450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kenmerkt en verklaart de grote etnische diversiteit?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rol spelen de raciale en etnische verschillen in de geringe sociale mobiliteit in de samenleving?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is het belang van het onderwijs voor de ontwikkeling van achtergestelde etnische groepen?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0CBDA3E-E5E1-4FA3-95CB-542B8BFEA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276" y="3933056"/>
            <a:ext cx="954055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50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Cultuur en etniciteit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882216"/>
            <a:ext cx="5580112" cy="3975784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nationaliteit, stamverwantschap, religie, taal, traditie, geschiedenis, waarden en normen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benaming </a:t>
            </a:r>
            <a:r>
              <a:rPr lang="nl-NL" sz="2400" b="1" dirty="0">
                <a:latin typeface="Calibri" panose="020F0502020204030204" pitchFamily="34" charset="0"/>
              </a:rPr>
              <a:t>‘latino’</a:t>
            </a:r>
            <a:r>
              <a:rPr lang="nl-NL" sz="2400" dirty="0">
                <a:latin typeface="Calibri" panose="020F0502020204030204" pitchFamily="34" charset="0"/>
              </a:rPr>
              <a:t> wordt vooral gebruikt door mensen buiten continent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bewoners zelf gebruiken naam van </a:t>
            </a:r>
            <a:r>
              <a:rPr lang="nl-NL" sz="2400" b="1" dirty="0">
                <a:latin typeface="Calibri" panose="020F0502020204030204" pitchFamily="34" charset="0"/>
              </a:rPr>
              <a:t>etnische groep </a:t>
            </a:r>
            <a:r>
              <a:rPr lang="nl-NL" sz="2400" dirty="0">
                <a:latin typeface="Calibri" panose="020F0502020204030204" pitchFamily="34" charset="0"/>
              </a:rPr>
              <a:t>waar ze bij horen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E5CE795-1629-480B-BD6B-8824A7136B5D}"/>
              </a:ext>
            </a:extLst>
          </p:cNvPr>
          <p:cNvSpPr txBox="1"/>
          <p:nvPr/>
        </p:nvSpPr>
        <p:spPr>
          <a:xfrm>
            <a:off x="251520" y="1048894"/>
            <a:ext cx="8892480" cy="1833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Smeltkroes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latin typeface="Calibri" panose="020F0502020204030204" pitchFamily="34" charset="0"/>
              </a:rPr>
              <a:t>Verschillende bevolkingsgroepen van Zuid-Amerika 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hebben eigen etniciteit = geheel van sociaal-culturele kenmerken die mensen met elkaar verbinden, zoals:</a:t>
            </a:r>
            <a:endParaRPr lang="nl-NL" sz="24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3CD609F-BAF5-48D4-A3D3-966DA0530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20888"/>
            <a:ext cx="3168061" cy="434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88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Cultuur en etniciteit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790214"/>
            <a:ext cx="5868144" cy="4077072"/>
          </a:xfrm>
        </p:spPr>
        <p:txBody>
          <a:bodyPr lIns="360000" tIns="46800" bIns="46800">
            <a:normAutofit lnSpcReduction="10000"/>
          </a:bodyPr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aantal landen nauwelijks mensen die 100% blank of 100% indiaan zijn (zie kaart)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verschillende benamingen</a:t>
            </a:r>
            <a:r>
              <a:rPr lang="nl-NL" sz="2400" dirty="0">
                <a:latin typeface="Calibri" panose="020F0502020204030204" pitchFamily="34" charset="0"/>
              </a:rPr>
              <a:t>: 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mesties (indiaan + blank)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mulat (zwart + blank)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zambo (zwart + indiaan)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creool (Afrikaanse voorouders of mensen van Spaanse/Portugese afkomst geboren in kolonie)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91AAE4E-8E71-4961-84CC-310906150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18482"/>
            <a:ext cx="3024045" cy="414908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9339399-13F3-42D3-942C-F9464E61DBA3}"/>
              </a:ext>
            </a:extLst>
          </p:cNvPr>
          <p:cNvSpPr txBox="1"/>
          <p:nvPr/>
        </p:nvSpPr>
        <p:spPr>
          <a:xfrm>
            <a:off x="251520" y="1048894"/>
            <a:ext cx="8892480" cy="1833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Etnische groepen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Etnische diversiteit is enorm, want koloniale machthebbers moedigden vermenging tussen rassen aan = mestizering (blanke + indiaanse ouder).</a:t>
            </a:r>
          </a:p>
        </p:txBody>
      </p:sp>
    </p:spTree>
    <p:extLst>
      <p:ext uri="{BB962C8B-B14F-4D97-AF65-F5344CB8AC3E}">
        <p14:creationId xmlns:p14="http://schemas.microsoft.com/office/powerpoint/2010/main" val="187268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Cultuur en etniciteit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5364088" cy="4345115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grote </a:t>
            </a:r>
            <a:r>
              <a:rPr lang="nl-NL" sz="2400" b="1" dirty="0">
                <a:latin typeface="Calibri" panose="020F0502020204030204" pitchFamily="34" charset="0"/>
              </a:rPr>
              <a:t>taalkundige verscheidenheid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Spaans en Portugees zijn lingua franca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veel indianentalen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tweede taal van land (zie kaart) duidt vaak op oorspronkelijke bevolking (bijvoorbeeld </a:t>
            </a:r>
            <a:r>
              <a:rPr lang="nl-NL" sz="2400" dirty="0" err="1">
                <a:latin typeface="Calibri" panose="020F0502020204030204" pitchFamily="34" charset="0"/>
              </a:rPr>
              <a:t>Guaraní</a:t>
            </a:r>
            <a:r>
              <a:rPr lang="nl-NL" sz="2400" dirty="0">
                <a:latin typeface="Calibri" panose="020F0502020204030204" pitchFamily="34" charset="0"/>
              </a:rPr>
              <a:t> in Paraguay) of op herkomst immigranten (bijvoorbeeld Italiaans in Argentinië)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9339399-13F3-42D3-942C-F9464E61DBA3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Rijk aan culturele verschillen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Door etnische vermenging is er een grote culturele diversiteit die bestaat uit allerlei cultuurelementen.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8B97EA-04F4-421D-BDBA-159D242F4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2223295"/>
            <a:ext cx="3312076" cy="45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14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Cultuur en etniciteit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Rijk aan culturele verschillen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elke immigrantengroep bracht </a:t>
            </a:r>
            <a:r>
              <a:rPr lang="nl-NL" sz="2400" b="1" dirty="0">
                <a:latin typeface="Calibri" panose="020F0502020204030204" pitchFamily="34" charset="0"/>
              </a:rPr>
              <a:t>eigen religie </a:t>
            </a:r>
            <a:r>
              <a:rPr lang="nl-NL" sz="2400" dirty="0">
                <a:latin typeface="Calibri" panose="020F0502020204030204" pitchFamily="34" charset="0"/>
              </a:rPr>
              <a:t>mee die zich mengde met indiaanse en Afrikaanse religies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Zuid-Amerika naar buiten toe </a:t>
            </a:r>
            <a:r>
              <a:rPr lang="nl-NL" sz="2400" b="1" dirty="0">
                <a:latin typeface="Calibri" panose="020F0502020204030204" pitchFamily="34" charset="0"/>
              </a:rPr>
              <a:t>rooms-katholiek</a:t>
            </a:r>
            <a:r>
              <a:rPr lang="nl-NL" sz="2400" dirty="0">
                <a:latin typeface="Calibri" panose="020F0502020204030204" pitchFamily="34" charset="0"/>
              </a:rPr>
              <a:t> continent, maar evangelisch-protestantisme neemt toe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geen religieuze conflicten</a:t>
            </a:r>
            <a:r>
              <a:rPr lang="nl-NL" sz="2400" dirty="0">
                <a:latin typeface="Calibri" panose="020F0502020204030204" pitchFamily="34" charset="0"/>
              </a:rPr>
              <a:t>, omdat koppeling godsdienst-volk-natie-woongebied ontbreekt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54931B5-78A4-4E2C-B59E-E8E13542B1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6288" y="4293096"/>
            <a:ext cx="975657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45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Cultuur en etniciteit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Aft>
                <a:spcPts val="1000"/>
              </a:spcAft>
              <a:buFontTx/>
              <a:buNone/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Verborgen racisme?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Etniciteit is sterk onderscheidend gegeven. Racisme is niet heel openlijk, maar speelt wel rol in sociaaleconomisch leven.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etnische tolerantie in Brazilië groter dan in geheel Spaanstalig Zuid-Amerika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in Brazilië wel verborgen racisme (bijvoorbeeld ontkenning van Afrikaanse invloeden op cultuur)</a:t>
            </a:r>
          </a:p>
        </p:txBody>
      </p:sp>
    </p:spTree>
    <p:extLst>
      <p:ext uri="{BB962C8B-B14F-4D97-AF65-F5344CB8AC3E}">
        <p14:creationId xmlns:p14="http://schemas.microsoft.com/office/powerpoint/2010/main" val="246924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Cultuur en etniciteit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2119564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Aft>
                <a:spcPts val="1000"/>
              </a:spcAft>
              <a:buNone/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Onderwijs en ontwikkeling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Weinig analfabeten in Zuid-Amerika, maar dat zegt weinig over niveau onderwijs.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door onderwijs kan ongelijkheid in samenleving verminderen, maar </a:t>
            </a:r>
            <a:r>
              <a:rPr lang="nl-NL" sz="2400" b="1" dirty="0">
                <a:latin typeface="Calibri" panose="020F0502020204030204" pitchFamily="34" charset="0"/>
              </a:rPr>
              <a:t>problemen </a:t>
            </a:r>
            <a:r>
              <a:rPr lang="nl-NL" sz="2400" dirty="0">
                <a:latin typeface="Calibri" panose="020F0502020204030204" pitchFamily="34" charset="0"/>
              </a:rPr>
              <a:t>zijn: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C46D01-B93D-4735-A9A2-59757B1F6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3171031"/>
            <a:ext cx="3960440" cy="357033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4F56610-7607-4CBE-89D4-14206310A970}"/>
              </a:ext>
            </a:extLst>
          </p:cNvPr>
          <p:cNvSpPr txBox="1"/>
          <p:nvPr/>
        </p:nvSpPr>
        <p:spPr>
          <a:xfrm>
            <a:off x="323528" y="3284984"/>
            <a:ext cx="4897206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‒"/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slechte onderwijsvoorzieningen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‒"/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laag opleidingsniveau docenten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‒"/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geringe overheidsuitgaven onderwijs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opleidingskloof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tussen: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‒"/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stedelingen en plattelanders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‒"/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rijken en armen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‒"/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inheemse bevolking en </a:t>
            </a: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overigen</a:t>
            </a:r>
            <a:endParaRPr lang="nl-NL" sz="24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‒"/>
              <a:defRPr/>
            </a:pPr>
            <a:endParaRPr lang="nl-NL" sz="24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60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Cultuur en etniciteit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Aft>
                <a:spcPts val="1000"/>
              </a:spcAft>
              <a:buNone/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Sociale hiërarchie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koloniale tijd was samenleving verdeeld in standen. Dit werkt nog steeds door.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blanke elite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hoogste sociaaleconomische status, hoog opleidingsniveau en inkomen, horen bij uitgebreide sociale netwerken en wonen vaak in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gated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community’s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middenklasse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nl-NL" sz="2400" dirty="0">
                <a:latin typeface="Calibri" panose="020F0502020204030204" pitchFamily="34" charset="0"/>
              </a:rPr>
              <a:t>vooral mestiezen, blanken en mulatten): gemiddeld opleidingsniveau. Ondanks groeiende middenklasse blijft deze groep kwetsbaar als economische groei afneemt 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onderklasse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(vooral indianen en zwarte bevolking): laag opleidingsniveau, economisch meest kwetsbaar en leven rond armoedegrens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2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Cultuur en etniciteit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Aft>
                <a:spcPts val="1000"/>
              </a:spcAft>
              <a:buNone/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Sociale mobiliteit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Sociale mobiliteit neemt iets toe door economische groei en betere communicatiemogelijkheden en overheidsprogramma’s.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sociaal beleid overheid: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ontwikkeling armste groepen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steun aan platteland en landbouw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elektriciteits- en watervoorzieningen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uitkeringen arme gezinnen (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Bolsa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Família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maar</a:t>
            </a:r>
            <a:r>
              <a:rPr lang="nl-NL" sz="2400" dirty="0">
                <a:latin typeface="Calibri" panose="020F0502020204030204" pitchFamily="34" charset="0"/>
              </a:rPr>
              <a:t>: sociale mobiliteit loopt achter bij westerse landen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inkomensongelijkheid groot → sociale mobiliteit laag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304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Migranten in een nieuw continent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4716016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Waar mensen wonen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Als werelddeel heeft Zuid-Amerika, na Oceanië, de minste inwoners. Bevolkingsdichtheid is relatief laag.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maar</a:t>
            </a:r>
            <a:r>
              <a:rPr lang="nl-NL" sz="2400" dirty="0">
                <a:latin typeface="Calibri" panose="020F0502020204030204" pitchFamily="34" charset="0"/>
              </a:rPr>
              <a:t> spreiding bevolking is zeer ongelijk</a:t>
            </a: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1D3533-D9E4-48A9-9918-91B281176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17809"/>
            <a:ext cx="3987724" cy="547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179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Cultuur en etniciteit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Aft>
                <a:spcPts val="1000"/>
              </a:spcAft>
              <a:buNone/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Conflicten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Toenemende armoede wordt steeds meer ervaren als discriminerend. Maatschappelijke segregatie (arm-rijk) + ruimtelijke segregatie (stad-platteland, villawijk-</a:t>
            </a:r>
            <a:r>
              <a:rPr lang="nl-NL" sz="2400" dirty="0" err="1">
                <a:latin typeface="Calibri" panose="020F0502020204030204" pitchFamily="34" charset="0"/>
              </a:rPr>
              <a:t>favela</a:t>
            </a:r>
            <a:r>
              <a:rPr lang="nl-NL" sz="2400" dirty="0">
                <a:latin typeface="Calibri" panose="020F0502020204030204" pitchFamily="34" charset="0"/>
              </a:rPr>
              <a:t>) → </a:t>
            </a:r>
            <a:r>
              <a:rPr lang="nl-NL" sz="2400" b="1" dirty="0">
                <a:latin typeface="Calibri" panose="020F0502020204030204" pitchFamily="34" charset="0"/>
              </a:rPr>
              <a:t>sociale polarisatie</a:t>
            </a:r>
            <a:r>
              <a:rPr lang="nl-NL" sz="2400" dirty="0">
                <a:latin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desondanks blijft aantal etnische conflicten beperkt doordat: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er grote etnische diversiteit is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conflicten vooral gaan over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bedreiging eigen cultuur, leefomgeving en bestaansmiddelen en niet over verschillen tussen etnische groepen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8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Migranten in een nieuw continent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 spreiding verklaard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Groei en ongelijke spreiding van bevolking te verklaren door: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geboorteoverschot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migratie (sociale bevolkingsgroei)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onderscheid in </a:t>
            </a:r>
            <a:r>
              <a:rPr lang="nl-NL" sz="2400" b="1" dirty="0">
                <a:latin typeface="Calibri" panose="020F0502020204030204" pitchFamily="34" charset="0"/>
              </a:rPr>
              <a:t>vier perioden in de migratiegeschiedenis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migratie in de prekoloniale tijd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migratie in de koloniale tijd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migratie in de postkoloniale tijd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migratie in de moderne tijd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natuurlijke omstandigheden</a:t>
            </a:r>
            <a:r>
              <a:rPr lang="nl-NL" sz="2400" dirty="0">
                <a:latin typeface="Calibri" panose="020F0502020204030204" pitchFamily="34" charset="0"/>
              </a:rPr>
              <a:t> daarbij steeds belangrijke factor</a:t>
            </a: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480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Migranten in een nieuw continent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43553"/>
            <a:ext cx="4572000" cy="4714447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Andes</a:t>
            </a:r>
            <a:r>
              <a:rPr lang="nl-NL" sz="2400" dirty="0">
                <a:latin typeface="Calibri" panose="020F0502020204030204" pitchFamily="34" charset="0"/>
              </a:rPr>
              <a:t> aantrekkelijk, want: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koeler dan lagergelegen streken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geschikt voor akkerbouw, tuinbouw en veehouderij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met </a:t>
            </a:r>
            <a:r>
              <a:rPr lang="nl-NL" sz="2400" b="1" dirty="0">
                <a:latin typeface="Calibri" panose="020F0502020204030204" pitchFamily="34" charset="0"/>
              </a:rPr>
              <a:t>terrassenlandbouw</a:t>
            </a:r>
            <a:r>
              <a:rPr lang="nl-NL" sz="2400" dirty="0">
                <a:latin typeface="Calibri" panose="020F0502020204030204" pitchFamily="34" charset="0"/>
              </a:rPr>
              <a:t> (= waterverdeling + aanpassing aan wisselende temperatuur) kon de groeiende bevolking worden gevoed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Migratie in de prekoloniale tijd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Eerste bewoners via Beringstraat richting zuiden ook via Andes.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4786B73-97DA-4A55-A65B-BD9C300AC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330" y="3068960"/>
            <a:ext cx="4565830" cy="365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87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Migranten in een nieuw continent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De vroegere landbouwterrassen op Machu </a:t>
            </a:r>
            <a:r>
              <a:rPr lang="nl-NL" sz="2400" b="1" dirty="0" err="1">
                <a:latin typeface="Calibri" panose="020F0502020204030204" pitchFamily="34" charset="0"/>
              </a:rPr>
              <a:t>Picchu</a:t>
            </a:r>
            <a:endParaRPr lang="nl-NL" sz="2400" b="1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B1BB84-1ED8-4039-A99E-2FE0D997B4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352" y="1556792"/>
            <a:ext cx="9516704" cy="63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5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Migranten in een nieuw continent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5796136" cy="4345115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economisch zwaartepunt</a:t>
            </a:r>
            <a:r>
              <a:rPr lang="nl-NL" sz="2400" dirty="0">
                <a:latin typeface="Calibri" panose="020F0502020204030204" pitchFamily="34" charset="0"/>
              </a:rPr>
              <a:t> schoof van Andes naar lagergelegen gebieden met plantageteelt → eerst Indiaanse arbeidskrachten, later Afrikaanse slaven (tot 1850 ruim 4 miljoen)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oorspronkelijke bevolking neemt af door ziekte en strijd + daarnaast weinig immigratie → groot deel </a:t>
            </a:r>
            <a:r>
              <a:rPr lang="nl-NL" sz="2400" b="1" dirty="0">
                <a:latin typeface="Calibri" panose="020F0502020204030204" pitchFamily="34" charset="0"/>
              </a:rPr>
              <a:t>continent dunbevolkt</a:t>
            </a:r>
            <a:r>
              <a:rPr lang="nl-NL" sz="2400" dirty="0">
                <a:latin typeface="Calibri" panose="020F0502020204030204" pitchFamily="34" charset="0"/>
              </a:rPr>
              <a:t>: vooral zelfvoorzienende nomaden en zwerflandbouw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Migratie in de koloniale tijd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1494 verdeling zuidelijk vasteland tussen Spanje en Portugal: zoektocht naar kostbare delfstoffen begint.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C37E0C1-AD44-4674-BA25-5A2D9915A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399040"/>
            <a:ext cx="3211681" cy="369425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9174426-0A8E-4ACE-98E0-655E21800434}"/>
              </a:ext>
            </a:extLst>
          </p:cNvPr>
          <p:cNvSpPr txBox="1"/>
          <p:nvPr/>
        </p:nvSpPr>
        <p:spPr>
          <a:xfrm>
            <a:off x="5796136" y="6144144"/>
            <a:ext cx="2881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Verspreiding Braziliaanse bevolkingsgroepen rond 1850</a:t>
            </a:r>
          </a:p>
        </p:txBody>
      </p:sp>
    </p:spTree>
    <p:extLst>
      <p:ext uri="{BB962C8B-B14F-4D97-AF65-F5344CB8AC3E}">
        <p14:creationId xmlns:p14="http://schemas.microsoft.com/office/powerpoint/2010/main" val="334683630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3140</Words>
  <Application>Microsoft Macintosh PowerPoint</Application>
  <PresentationFormat>Diavoorstelling (4:3)</PresentationFormat>
  <Paragraphs>385</Paragraphs>
  <Slides>50</Slides>
  <Notes>48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50</vt:i4>
      </vt:variant>
    </vt:vector>
  </HeadingPairs>
  <TitlesOfParts>
    <vt:vector size="53" baseType="lpstr">
      <vt:lpstr>Arial</vt:lpstr>
      <vt:lpstr>Calibri</vt:lpstr>
      <vt:lpstr>Kantoorthema</vt:lpstr>
      <vt:lpstr>PowerPoint-presentatie</vt:lpstr>
      <vt:lpstr>2. Bevolking in beweging</vt:lpstr>
      <vt:lpstr>2. Bevolking in beweging</vt:lpstr>
      <vt:lpstr>§2.1 Migranten in een nieuw continent</vt:lpstr>
      <vt:lpstr>§2.1 Migranten in een nieuw continent</vt:lpstr>
      <vt:lpstr>§2.1 Migranten in een nieuw continent</vt:lpstr>
      <vt:lpstr>§2.1 Migranten in een nieuw continent</vt:lpstr>
      <vt:lpstr>§2.1 Migranten in een nieuw continent</vt:lpstr>
      <vt:lpstr>§2.1 Migranten in een nieuw continent</vt:lpstr>
      <vt:lpstr>§2.1 Migranten in een nieuw continent</vt:lpstr>
      <vt:lpstr>§2.1 Migranten in een nieuw continent</vt:lpstr>
      <vt:lpstr>§2.1 Migranten in een nieuw continent</vt:lpstr>
      <vt:lpstr>§2.1 Migranten in een nieuw continent</vt:lpstr>
      <vt:lpstr>§2.1 Migranten in een nieuw continent</vt:lpstr>
      <vt:lpstr>§2.1 Migranten in een nieuw continent</vt:lpstr>
      <vt:lpstr>§2.2 Armoede en welvaart</vt:lpstr>
      <vt:lpstr>§2.2 Armoede en welvaart</vt:lpstr>
      <vt:lpstr>§2.2 Armoede en welvaart</vt:lpstr>
      <vt:lpstr>§2.2 Armoede en welvaart</vt:lpstr>
      <vt:lpstr>§2.2 Armoede en welvaart</vt:lpstr>
      <vt:lpstr>§2.2 Armoede en welvaart</vt:lpstr>
      <vt:lpstr>§2.2 Armoede en welvaart</vt:lpstr>
      <vt:lpstr>§2.2 Armoede en welvaart</vt:lpstr>
      <vt:lpstr>§2.2 Armoede en welvaart</vt:lpstr>
      <vt:lpstr>§2.2 Armoede en welvaart</vt:lpstr>
      <vt:lpstr>§2.2 Armoede en welvaart</vt:lpstr>
      <vt:lpstr>§2.2 Armoede en welvaart</vt:lpstr>
      <vt:lpstr>§2.2 Armoede en welvaart</vt:lpstr>
      <vt:lpstr>§2.2 Armoede en welvaart</vt:lpstr>
      <vt:lpstr>§2.2 Armoede en welvaart</vt:lpstr>
      <vt:lpstr>§2.3 Wie trekt er aan de touwtjes?</vt:lpstr>
      <vt:lpstr>§2.3 Wie trekt er aan de touwtjes?</vt:lpstr>
      <vt:lpstr>§2.3 Wie trekt er aan de touwtjes?</vt:lpstr>
      <vt:lpstr>§2.3 Wie trekt er aan de touwtjes?</vt:lpstr>
      <vt:lpstr>§2.3 Wie trekt er aan de touwtjes?</vt:lpstr>
      <vt:lpstr>§2.3 Wie trekt er aan de touwtjes?</vt:lpstr>
      <vt:lpstr>§2.3 Wie trekt er aan de touwtjes?</vt:lpstr>
      <vt:lpstr>§2.3 Wie trekt er aan de touwtjes?</vt:lpstr>
      <vt:lpstr>§2.3 Wie trekt er aan de touwtjes?</vt:lpstr>
      <vt:lpstr>§2.3 Wie trekt er aan de touwtjes?</vt:lpstr>
      <vt:lpstr>§2.4 Cultuur en etniciteit</vt:lpstr>
      <vt:lpstr>§2.4 Cultuur en etniciteit</vt:lpstr>
      <vt:lpstr>§2.4 Cultuur en etniciteit</vt:lpstr>
      <vt:lpstr>§2.4 Cultuur en etniciteit</vt:lpstr>
      <vt:lpstr>§2.4 Cultuur en etniciteit</vt:lpstr>
      <vt:lpstr>§2.4 Cultuur en etniciteit</vt:lpstr>
      <vt:lpstr>§2.4 Cultuur en etniciteit</vt:lpstr>
      <vt:lpstr>§2.4 Cultuur en etniciteit</vt:lpstr>
      <vt:lpstr>§2.4 Cultuur en etniciteit</vt:lpstr>
      <vt:lpstr>§2.4 Cultuur en etniciteit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2018-04-05T07:45:50Z</dcterms:created>
  <dcterms:modified xsi:type="dcterms:W3CDTF">2019-12-28T10:02:46Z</dcterms:modified>
</cp:coreProperties>
</file>