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8" r:id="rId2"/>
    <p:sldId id="271" r:id="rId3"/>
    <p:sldId id="279" r:id="rId4"/>
    <p:sldId id="280" r:id="rId5"/>
    <p:sldId id="273" r:id="rId6"/>
    <p:sldId id="274" r:id="rId7"/>
    <p:sldId id="284" r:id="rId8"/>
    <p:sldId id="275" r:id="rId9"/>
    <p:sldId id="281" r:id="rId10"/>
    <p:sldId id="276" r:id="rId11"/>
    <p:sldId id="282" r:id="rId12"/>
    <p:sldId id="277" r:id="rId13"/>
    <p:sldId id="283" r:id="rId14"/>
    <p:sldId id="287" r:id="rId15"/>
    <p:sldId id="272" r:id="rId16"/>
    <p:sldId id="278" r:id="rId17"/>
    <p:sldId id="288" r:id="rId18"/>
    <p:sldId id="289" r:id="rId19"/>
    <p:sldId id="290" r:id="rId20"/>
    <p:sldId id="291" r:id="rId21"/>
    <p:sldId id="292" r:id="rId22"/>
    <p:sldId id="293" r:id="rId23"/>
    <p:sldId id="294" r:id="rId24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eu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60" d="100"/>
        <a:sy n="160" d="100"/>
      </p:scale>
      <p:origin x="0" y="-31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78F0-3C53-4101-A194-853147FAC6CE}" type="datetimeFigureOut">
              <a:rPr lang="nl-NL" smtClean="0"/>
              <a:t>28-09-18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51346-E328-48D3-96E5-B4C4483F0B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051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fld id="{710924E7-37FE-45AF-96E0-5EA059C43C97}" type="datetimeFigureOut">
              <a:rPr lang="nl-NL"/>
              <a:pPr>
                <a:defRPr/>
              </a:pPr>
              <a:t>28-09-18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C01307-F523-4F76-92A4-6696D34B41B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98240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Mobiele revolutie in India</a:t>
            </a:r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1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607396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10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60739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Mondiale</a:t>
            </a:r>
            <a:r>
              <a:rPr lang="nl-NL" altLang="nl-NL" baseline="0" dirty="0"/>
              <a:t> migratiestromen, 2015</a:t>
            </a: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11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118622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Geëmigreerde</a:t>
            </a:r>
            <a:r>
              <a:rPr lang="nl-NL" altLang="nl-NL" baseline="0" dirty="0"/>
              <a:t> Indiërs, 2013</a:t>
            </a: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12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607396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Mondiale geldzendingen naar </a:t>
            </a:r>
            <a:r>
              <a:rPr lang="nl-NL" altLang="nl-NL" dirty="0" err="1"/>
              <a:t>india</a:t>
            </a:r>
            <a:r>
              <a:rPr lang="nl-NL" altLang="nl-NL" dirty="0"/>
              <a:t>,</a:t>
            </a:r>
            <a:r>
              <a:rPr lang="nl-NL" altLang="nl-NL" baseline="0" dirty="0"/>
              <a:t> 2015</a:t>
            </a: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13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945213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Mo</a:t>
            </a:r>
            <a:r>
              <a:rPr lang="nl-NL" dirty="0"/>
              <a:t>biele revolutie in India</a:t>
            </a: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14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79279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15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565277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Verspreidingsgebied</a:t>
            </a:r>
            <a:r>
              <a:rPr lang="nl-NL" altLang="nl-NL" baseline="0" dirty="0"/>
              <a:t> van een aantal talen over de wereld</a:t>
            </a: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16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188448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Geografische oorsprong</a:t>
            </a:r>
            <a:r>
              <a:rPr lang="nl-NL" altLang="nl-NL" baseline="0" dirty="0"/>
              <a:t> en verspreiding van de grootste wereldgodsdiensten.</a:t>
            </a: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17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826047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</a:t>
            </a:r>
            <a:r>
              <a:rPr lang="nl-N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Dubbeldekkerbus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Mumbai, India.</a:t>
            </a: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18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613785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Ook in het noorden van India, in </a:t>
            </a:r>
            <a:r>
              <a:rPr lang="nl-N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Uttar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Pradesh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wordt reclame gemaakt voor Coca-Cola.</a:t>
            </a: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19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05916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2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266295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20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982035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 err="1"/>
              <a:t>Afbeelding:De</a:t>
            </a:r>
            <a:r>
              <a:rPr lang="nl-NL" altLang="nl-NL" dirty="0"/>
              <a:t> top 25 wereldsteden volgens A.T. </a:t>
            </a:r>
            <a:r>
              <a:rPr lang="nl-NL" altLang="nl-NL" dirty="0" err="1"/>
              <a:t>Kearney</a:t>
            </a:r>
            <a:r>
              <a:rPr lang="nl-NL" altLang="nl-NL" dirty="0"/>
              <a:t>, 2016.</a:t>
            </a:r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21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4243874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De groei van het aantal megasteden, 1960 - 2020.</a:t>
            </a:r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22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385351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Global </a:t>
            </a:r>
            <a:r>
              <a:rPr lang="nl-NL" altLang="nl-NL" dirty="0" err="1"/>
              <a:t>city’s</a:t>
            </a:r>
            <a:r>
              <a:rPr lang="nl-NL" altLang="nl-NL" dirty="0"/>
              <a:t> (uit Basisboek)</a:t>
            </a:r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>
                <a:solidFill>
                  <a:prstClr val="black"/>
                </a:solidFill>
              </a:rPr>
              <a:pPr/>
              <a:t>23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79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3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4269394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Internetgebruikers per 100 inwoners, 1997 - 2014</a:t>
            </a:r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4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427048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5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607396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verbindingen tussen 3.275 luchthavens en 37.153 vliegroutes</a:t>
            </a:r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6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607396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verbindingen tussen 3.275 luchthavens en 37.153 vliegroutes</a:t>
            </a:r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7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607396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De ICT-sector in Bangalore,</a:t>
            </a:r>
            <a:r>
              <a:rPr lang="nl-NL" altLang="nl-NL" baseline="0" dirty="0"/>
              <a:t> India</a:t>
            </a: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8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607396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De drie centra</a:t>
            </a:r>
            <a:r>
              <a:rPr lang="nl-NL" altLang="nl-NL" baseline="0" dirty="0"/>
              <a:t> van de motorvoertuigenindustrie in India, 2011</a:t>
            </a: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9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08285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843D5-20F3-492C-95BA-D19BE067C60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82109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71B30E-891B-4E76-B5EF-CD1098F47534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8803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0A07E1-98DB-4BC0-9598-D314BBFA3F0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7576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6FAEB-EEDC-4376-806C-7A04BAA2332B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3992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158B3-34EE-48B2-B5C6-74E552487253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555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96DE6-A5C5-482C-AE58-3BA5C33CD519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1117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E905EA-211B-4310-9BCD-D7BB7784A278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0840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45C09-0BE7-4E7B-A1AD-0C544EAF9F9A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0440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CCD3E-823B-437E-B91F-EDB073337A37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59405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800C9-EF2C-40F3-8708-3F46C25E2212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82017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50FC8-DB63-4B52-BEA9-4A3916F667DF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0861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D376ECA-0E6F-46B7-BCE9-CB89F09907F8}" type="slidenum">
              <a:rPr lang="en-US" altLang="nl-NL"/>
              <a:pPr/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4. 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Een veranderende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77" name="Tekstvak 14"/>
          <p:cNvSpPr txBox="1">
            <a:spLocks/>
          </p:cNvSpPr>
          <p:nvPr/>
        </p:nvSpPr>
        <p:spPr bwMode="auto">
          <a:xfrm>
            <a:off x="0" y="1080000"/>
            <a:ext cx="9143999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nl-NL" altLang="nl-NL" sz="2800" b="1" dirty="0">
                <a:latin typeface="Calibri" panose="020F0502020204030204" pitchFamily="34" charset="0"/>
              </a:rPr>
              <a:t>Hoofdvraag</a:t>
            </a:r>
          </a:p>
          <a:p>
            <a:r>
              <a:rPr lang="nl-NL" dirty="0">
                <a:latin typeface="Calibri" panose="020F0502020204030204" pitchFamily="34" charset="0"/>
              </a:rPr>
              <a:t>Wat zijn de gevolgen van globalisering op economisch en op cultureel gebied?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38483"/>
            <a:ext cx="9144000" cy="43809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§4.1 Economische mondialisering</a:t>
            </a:r>
          </a:p>
        </p:txBody>
      </p:sp>
      <p:sp>
        <p:nvSpPr>
          <p:cNvPr id="3077" name="Tekstvak 14"/>
          <p:cNvSpPr txBox="1">
            <a:spLocks/>
          </p:cNvSpPr>
          <p:nvPr/>
        </p:nvSpPr>
        <p:spPr bwMode="auto">
          <a:xfrm>
            <a:off x="0" y="1080000"/>
            <a:ext cx="9143999" cy="5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000"/>
              </a:spcAft>
              <a:tabLst>
                <a:tab pos="266700" algn="l"/>
              </a:tabLst>
            </a:pPr>
            <a:r>
              <a:rPr lang="nl-NL" sz="2800" b="1" dirty="0">
                <a:latin typeface="Calibri" panose="020F0502020204030204" pitchFamily="34" charset="0"/>
                <a:ea typeface="Verdana"/>
                <a:cs typeface="Times New Roman"/>
              </a:rPr>
              <a:t>Migratie</a:t>
            </a:r>
            <a:endParaRPr lang="nl-NL" sz="2800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Arial"/>
              <a:buChar char="►"/>
              <a:tabLst>
                <a:tab pos="266700" algn="l"/>
              </a:tabLst>
            </a:pPr>
            <a:r>
              <a:rPr lang="nl-NL" dirty="0">
                <a:latin typeface="Calibri" panose="020F0502020204030204" pitchFamily="34" charset="0"/>
                <a:ea typeface="Verdana"/>
                <a:cs typeface="Times New Roman"/>
              </a:rPr>
              <a:t>Migratie door push- en pullfactoren. </a:t>
            </a:r>
          </a:p>
          <a:p>
            <a:pPr>
              <a:spcAft>
                <a:spcPts val="0"/>
              </a:spcAft>
              <a:tabLst>
                <a:tab pos="360363" algn="l"/>
              </a:tabLst>
            </a:pPr>
            <a:r>
              <a:rPr lang="nl-NL" dirty="0">
                <a:latin typeface="Calibri" panose="020F0502020204030204" pitchFamily="34" charset="0"/>
                <a:ea typeface="Verdana"/>
                <a:cs typeface="Times New Roman"/>
              </a:rPr>
              <a:t>		</a:t>
            </a:r>
          </a:p>
          <a:p>
            <a:pPr lvl="0">
              <a:spcAft>
                <a:spcPts val="0"/>
              </a:spcAft>
              <a:tabLst>
                <a:tab pos="266700" algn="l"/>
              </a:tabLst>
            </a:pPr>
            <a:endParaRPr lang="nl-NL" sz="1600" dirty="0">
              <a:effectLst/>
              <a:latin typeface="Calibri" panose="020F0502020204030204" pitchFamily="34" charset="0"/>
              <a:ea typeface="Verdana"/>
              <a:cs typeface="Times New Roman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2379752"/>
            <a:ext cx="8976221" cy="1815882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>
              <a:spcAft>
                <a:spcPts val="0"/>
              </a:spcAft>
              <a:tabLst>
                <a:tab pos="266700" algn="l"/>
              </a:tabLst>
            </a:pPr>
            <a:r>
              <a:rPr lang="nl-NL" dirty="0">
                <a:latin typeface="Calibri" panose="020F0502020204030204" pitchFamily="34" charset="0"/>
                <a:ea typeface="Verdana"/>
                <a:cs typeface="Times New Roman"/>
              </a:rPr>
              <a:t>Redenen voor migratie zijn economisch, politiek of fysisch van aard:</a:t>
            </a:r>
          </a:p>
          <a:p>
            <a:pPr marL="800100" lvl="1" indent="-342900">
              <a:buSzPct val="100000"/>
              <a:buFont typeface="Calibri" panose="020F0502020204030204" pitchFamily="34" charset="0"/>
              <a:buChar char="‒"/>
              <a:tabLst>
                <a:tab pos="266700" algn="l"/>
              </a:tabLst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Economisch: arbeidsmigranten</a:t>
            </a:r>
          </a:p>
          <a:p>
            <a:pPr marL="800100" lvl="1" indent="-342900">
              <a:buSzPct val="100000"/>
              <a:buFont typeface="Calibri" panose="020F0502020204030204" pitchFamily="34" charset="0"/>
              <a:buChar char="‒"/>
              <a:tabLst>
                <a:tab pos="266700" algn="l"/>
              </a:tabLst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Politiek: conflicten die zorgen voor vluchtelingen of ontheemden</a:t>
            </a:r>
          </a:p>
          <a:p>
            <a:pPr marL="800100" lvl="1" indent="-342900">
              <a:buSzPct val="100000"/>
              <a:buFont typeface="Calibri" panose="020F0502020204030204" pitchFamily="34" charset="0"/>
              <a:buChar char="‒"/>
              <a:tabLst>
                <a:tab pos="266700" algn="l"/>
              </a:tabLst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Fysisch: klimaatverandering of een natuurramp</a:t>
            </a:r>
          </a:p>
          <a:p>
            <a:pPr marL="285750" indent="-285750">
              <a:spcAft>
                <a:spcPts val="0"/>
              </a:spcAft>
              <a:buSzPts val="1100"/>
              <a:buFont typeface="Arial" panose="020B0604020202020204" pitchFamily="34" charset="0"/>
              <a:buChar char="‒"/>
              <a:tabLst>
                <a:tab pos="266700" algn="l"/>
              </a:tabLst>
            </a:pPr>
            <a:endParaRPr lang="nl-NL" dirty="0">
              <a:latin typeface="Calibri" panose="020F0502020204030204" pitchFamily="34" charset="0"/>
              <a:ea typeface="Verdan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8516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§4.1 Economische mondialisering</a:t>
            </a:r>
          </a:p>
        </p:txBody>
      </p:sp>
      <p:sp>
        <p:nvSpPr>
          <p:cNvPr id="3077" name="Tekstvak 14"/>
          <p:cNvSpPr txBox="1">
            <a:spLocks/>
          </p:cNvSpPr>
          <p:nvPr/>
        </p:nvSpPr>
        <p:spPr bwMode="auto">
          <a:xfrm>
            <a:off x="1" y="1080000"/>
            <a:ext cx="5198722" cy="5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000"/>
              </a:spcAft>
              <a:tabLst>
                <a:tab pos="361950" algn="l"/>
              </a:tabLst>
            </a:pPr>
            <a:r>
              <a:rPr lang="nl-NL" sz="2800" b="1" dirty="0">
                <a:latin typeface="Calibri" panose="020F0502020204030204" pitchFamily="34" charset="0"/>
                <a:ea typeface="Verdana"/>
                <a:cs typeface="Times New Roman"/>
              </a:rPr>
              <a:t>Migratie</a:t>
            </a:r>
            <a:endParaRPr lang="nl-NL" sz="2800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●"/>
              <a:tabLst>
                <a:tab pos="361950" algn="l"/>
              </a:tabLst>
            </a:pPr>
            <a:r>
              <a:rPr lang="nl-NL" sz="2000" dirty="0">
                <a:latin typeface="Calibri" panose="020F0502020204030204" pitchFamily="34" charset="0"/>
                <a:ea typeface="Verdana"/>
                <a:cs typeface="Times New Roman"/>
              </a:rPr>
              <a:t>Wereldwijd vier categorieën migratiestromen:</a:t>
            </a:r>
          </a:p>
          <a:p>
            <a:pPr marL="342900" lvl="0" indent="-342900">
              <a:spcAft>
                <a:spcPts val="0"/>
              </a:spcAft>
              <a:tabLst>
                <a:tab pos="361950" algn="l"/>
              </a:tabLst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1. Zuid-Zuid: tussen de ontwikkelingslanden </a:t>
            </a:r>
          </a:p>
          <a:p>
            <a:pPr marL="1085850" lvl="1" indent="-342900">
              <a:spcAft>
                <a:spcPts val="1000"/>
              </a:spcAft>
              <a:buFont typeface="Wingdings"/>
              <a:buChar char=""/>
              <a:tabLst>
                <a:tab pos="361950" algn="l"/>
              </a:tabLst>
            </a:pPr>
            <a:r>
              <a:rPr lang="nl-NL" sz="1600" dirty="0">
                <a:latin typeface="Calibri" panose="020F0502020204030204" pitchFamily="34" charset="0"/>
                <a:ea typeface="Verdana"/>
                <a:cs typeface="Times New Roman"/>
              </a:rPr>
              <a:t>grootste groep migranten (37%). Meestal om economische redenen.</a:t>
            </a:r>
          </a:p>
          <a:p>
            <a:pPr marL="342900" indent="-342900">
              <a:spcAft>
                <a:spcPts val="0"/>
              </a:spcAft>
              <a:tabLst>
                <a:tab pos="361950" algn="l"/>
              </a:tabLst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2. Zuid-Noord: tussen ontwikkelingslanden en rijke landen</a:t>
            </a:r>
          </a:p>
          <a:p>
            <a:pPr marL="1085850" lvl="1" indent="-342900">
              <a:spcAft>
                <a:spcPts val="0"/>
              </a:spcAft>
              <a:buFont typeface="Wingdings"/>
              <a:buChar char=""/>
              <a:tabLst>
                <a:tab pos="361950" algn="l"/>
              </a:tabLst>
            </a:pPr>
            <a:r>
              <a:rPr lang="nl-NL" sz="1600" dirty="0">
                <a:latin typeface="Calibri" panose="020F0502020204030204" pitchFamily="34" charset="0"/>
                <a:ea typeface="Verdana"/>
                <a:cs typeface="Times New Roman"/>
              </a:rPr>
              <a:t>Tweede groep (35%). Deels arbeidsmigranten, </a:t>
            </a:r>
          </a:p>
          <a:p>
            <a:pPr lvl="1">
              <a:spcAft>
                <a:spcPts val="1000"/>
              </a:spcAft>
              <a:tabLst>
                <a:tab pos="361950" algn="l"/>
              </a:tabLst>
            </a:pPr>
            <a:r>
              <a:rPr lang="nl-NL" sz="1600" dirty="0">
                <a:latin typeface="Calibri" panose="020F0502020204030204" pitchFamily="34" charset="0"/>
                <a:ea typeface="Verdana"/>
                <a:cs typeface="Times New Roman"/>
              </a:rPr>
              <a:t>	deels vluchtelingen.</a:t>
            </a:r>
          </a:p>
          <a:p>
            <a:pPr>
              <a:spcAft>
                <a:spcPts val="0"/>
              </a:spcAft>
              <a:tabLst>
                <a:tab pos="179388" algn="l"/>
              </a:tabLst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3. Noord-Zuid: tussen rijke landen en 	ontwikkelingslanden</a:t>
            </a:r>
          </a:p>
          <a:p>
            <a:pPr marL="800100" lvl="1" indent="-342900">
              <a:spcAft>
                <a:spcPts val="1000"/>
              </a:spcAft>
              <a:buFont typeface="Wingdings"/>
              <a:buChar char=""/>
              <a:tabLst>
                <a:tab pos="361950" algn="l"/>
              </a:tabLst>
            </a:pPr>
            <a:r>
              <a:rPr lang="nl-NL" sz="1600" dirty="0">
                <a:latin typeface="Calibri" panose="020F0502020204030204" pitchFamily="34" charset="0"/>
                <a:ea typeface="Verdana"/>
                <a:cs typeface="Times New Roman"/>
              </a:rPr>
              <a:t>kleinste groep (5%). Vooral economische redenen.</a:t>
            </a:r>
          </a:p>
          <a:p>
            <a:pPr>
              <a:spcAft>
                <a:spcPts val="0"/>
              </a:spcAft>
              <a:tabLst>
                <a:tab pos="361950" algn="l"/>
              </a:tabLst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4. Noord-Noord: tussen de rijke landen </a:t>
            </a:r>
          </a:p>
          <a:p>
            <a:pPr marL="800100" lvl="1" indent="-342900">
              <a:spcAft>
                <a:spcPts val="0"/>
              </a:spcAft>
              <a:buFont typeface="Wingdings"/>
              <a:buChar char=""/>
              <a:tabLst>
                <a:tab pos="361950" algn="l"/>
              </a:tabLst>
            </a:pPr>
            <a:r>
              <a:rPr lang="nl-NL" sz="1600" dirty="0">
                <a:latin typeface="Calibri" panose="020F0502020204030204" pitchFamily="34" charset="0"/>
                <a:ea typeface="Verdana"/>
                <a:cs typeface="Times New Roman"/>
              </a:rPr>
              <a:t>Ongeveer een kwart van alle migratie.</a:t>
            </a:r>
          </a:p>
          <a:p>
            <a:pPr lvl="1">
              <a:spcAft>
                <a:spcPts val="0"/>
              </a:spcAft>
              <a:tabLst>
                <a:tab pos="361950" algn="l"/>
              </a:tabLst>
            </a:pPr>
            <a:r>
              <a:rPr lang="nl-NL" sz="1600" dirty="0">
                <a:latin typeface="Calibri" panose="020F0502020204030204" pitchFamily="34" charset="0"/>
                <a:ea typeface="Verdana"/>
                <a:cs typeface="Times New Roman"/>
              </a:rPr>
              <a:t>	Vooral mensen in grensregio’s.</a:t>
            </a:r>
            <a:endParaRPr lang="nl-NL" sz="1600" dirty="0"/>
          </a:p>
          <a:p>
            <a:pPr lvl="1">
              <a:spcAft>
                <a:spcPts val="1000"/>
              </a:spcAft>
              <a:tabLst>
                <a:tab pos="361950" algn="l"/>
              </a:tabLst>
            </a:pPr>
            <a:endParaRPr lang="nl-NL" sz="1600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marL="342900" lvl="0" indent="-342900">
              <a:spcAft>
                <a:spcPts val="0"/>
              </a:spcAft>
              <a:tabLst>
                <a:tab pos="361950" algn="l"/>
              </a:tabLst>
            </a:pPr>
            <a:endParaRPr lang="nl-NL" dirty="0">
              <a:effectLst/>
              <a:latin typeface="Calibri" panose="020F0502020204030204" pitchFamily="34" charset="0"/>
              <a:ea typeface="Verdana"/>
              <a:cs typeface="Times New Roman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723" y="1933294"/>
            <a:ext cx="3697807" cy="36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7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§4.1 Economische mondialisering</a:t>
            </a:r>
          </a:p>
        </p:txBody>
      </p:sp>
      <p:sp>
        <p:nvSpPr>
          <p:cNvPr id="3077" name="Tekstvak 14"/>
          <p:cNvSpPr txBox="1">
            <a:spLocks/>
          </p:cNvSpPr>
          <p:nvPr/>
        </p:nvSpPr>
        <p:spPr bwMode="auto">
          <a:xfrm>
            <a:off x="-38100" y="1079999"/>
            <a:ext cx="9143999" cy="5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nl-NL" sz="2800" b="1" dirty="0">
                <a:latin typeface="Calibri"/>
                <a:ea typeface="Verdana"/>
                <a:cs typeface="Times New Roman"/>
              </a:rPr>
              <a:t>De Indiase diaspora</a:t>
            </a:r>
            <a:endParaRPr lang="nl-NL" sz="2800" dirty="0">
              <a:latin typeface="Verdana"/>
              <a:ea typeface="Verdana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►"/>
            </a:pPr>
            <a:r>
              <a:rPr lang="nl-NL" dirty="0">
                <a:latin typeface="Calibri" panose="020F0502020204030204" pitchFamily="34" charset="0"/>
                <a:ea typeface="Verdana"/>
                <a:cs typeface="Times New Roman"/>
              </a:rPr>
              <a:t>Ruim 20 miljoen Indiërs leven in meer dan tweehonderd landen buiten India:</a:t>
            </a:r>
          </a:p>
          <a:p>
            <a:pPr marL="342900" lvl="1" indent="-342900">
              <a:buSzPct val="100000"/>
              <a:buFont typeface="Calibri" panose="020F0502020204030204" pitchFamily="34" charset="0"/>
              <a:buChar char="‒"/>
              <a:tabLst>
                <a:tab pos="266700" algn="l"/>
              </a:tabLst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hoogopgeleide migranten naar Groot-Brittannië, Noord-Amerika en Europa: de braindrain</a:t>
            </a:r>
          </a:p>
          <a:p>
            <a:pPr marL="342900" lvl="1" indent="-342900">
              <a:buSzPct val="100000"/>
              <a:buFont typeface="Calibri" panose="020F0502020204030204" pitchFamily="34" charset="0"/>
              <a:buChar char="‒"/>
              <a:tabLst>
                <a:tab pos="266700" algn="l"/>
              </a:tabLst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laagopgeleide Indiërs  vooral naar de Golfstaten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22" y="3664828"/>
            <a:ext cx="6711556" cy="32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33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§4.1 Economische mondialisering</a:t>
            </a:r>
          </a:p>
        </p:txBody>
      </p:sp>
      <p:sp>
        <p:nvSpPr>
          <p:cNvPr id="3077" name="Tekstvak 14"/>
          <p:cNvSpPr txBox="1">
            <a:spLocks/>
          </p:cNvSpPr>
          <p:nvPr/>
        </p:nvSpPr>
        <p:spPr bwMode="auto">
          <a:xfrm>
            <a:off x="0" y="1080000"/>
            <a:ext cx="9143999" cy="177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nl-NL" sz="2800" b="1" dirty="0">
                <a:latin typeface="Calibri"/>
                <a:ea typeface="Verdana"/>
                <a:cs typeface="Times New Roman"/>
              </a:rPr>
              <a:t>De Indiase diaspora</a:t>
            </a:r>
            <a:endParaRPr lang="nl-NL" sz="2800" dirty="0">
              <a:latin typeface="Verdana"/>
              <a:ea typeface="Verdana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Netwerken zichtbaar door geldzendingen</a:t>
            </a:r>
          </a:p>
          <a:p>
            <a:pPr marL="342900" lvl="1" indent="-342900">
              <a:spcAft>
                <a:spcPts val="0"/>
              </a:spcAft>
              <a:buSzPct val="100000"/>
              <a:buFont typeface="Calibri" panose="020F0502020204030204" pitchFamily="34" charset="0"/>
              <a:buChar char="‒"/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Hoogopgeleide Indiërs investeren in het land waar ze zijn gaan wonen. Vaak laten ze later familie overkomen.</a:t>
            </a:r>
          </a:p>
          <a:p>
            <a:pPr marL="342900" lvl="1" indent="-342900">
              <a:spcAft>
                <a:spcPts val="0"/>
              </a:spcAft>
              <a:buSzPct val="100000"/>
              <a:buFont typeface="Calibri" panose="020F0502020204030204" pitchFamily="34" charset="0"/>
              <a:buChar char="‒"/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Laagopgeleide Indiërs sturen geld naar hun familie.</a:t>
            </a:r>
          </a:p>
          <a:p>
            <a:pPr marL="285750" lvl="1">
              <a:spcAft>
                <a:spcPts val="0"/>
              </a:spcAft>
              <a:buSzPts val="1100"/>
              <a:buFont typeface="Arial" panose="020B0604020202020204" pitchFamily="34" charset="0"/>
              <a:buChar char="‒"/>
            </a:pPr>
            <a:endParaRPr lang="nl-NL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endParaRPr lang="nl-NL" sz="1600" dirty="0">
              <a:effectLst/>
              <a:latin typeface="Verdana"/>
              <a:ea typeface="Verdana"/>
              <a:cs typeface="Times New Roman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289" y="3085755"/>
            <a:ext cx="5088710" cy="297599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055289" y="6086576"/>
            <a:ext cx="4414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1200" dirty="0"/>
              <a:t>Mondiale geldzendingen naar India, 2015</a:t>
            </a:r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7FD0933-7DE9-1045-B8F7-0D070F507288}"/>
              </a:ext>
            </a:extLst>
          </p:cNvPr>
          <p:cNvSpPr txBox="1"/>
          <p:nvPr/>
        </p:nvSpPr>
        <p:spPr>
          <a:xfrm>
            <a:off x="1" y="3085755"/>
            <a:ext cx="4058292" cy="3139321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●"/>
            </a:pP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Voordelen van geldzendingen voor India: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verbeterde toegang tot het onderwijs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terugdringen van de armoede</a:t>
            </a:r>
          </a:p>
          <a:p>
            <a:endParaRPr lang="nl-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Ook profiteert India van de uitwisseling van kennis.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Door de welvaartsgroei in India keren veel hoogopgeleide Indiërs terug naar India: een </a:t>
            </a:r>
            <a:r>
              <a:rPr lang="nl-NL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braingain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3588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Wat zijn de gevolgen van globalisering voor de verschillende culturen op de wereld?</a:t>
            </a: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Tot welke reacties leidt de culturele eenwording?</a:t>
            </a: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Welke rol spelen wereldsteden in transnationale netwerken?</a:t>
            </a: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1600" dirty="0">
              <a:effectLst/>
              <a:latin typeface="Verdana"/>
              <a:ea typeface="Verdana"/>
              <a:cs typeface="Times New Roman"/>
            </a:endParaRPr>
          </a:p>
        </p:txBody>
      </p:sp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§4.2 Culturele globalisering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1887" y="3637102"/>
            <a:ext cx="930777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33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224925"/>
            <a:ext cx="9144000" cy="5361992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/>
                <a:ea typeface="Verdana"/>
                <a:cs typeface="Times New Roman"/>
              </a:rPr>
              <a:t>Cultuurgebieden</a:t>
            </a:r>
            <a:endParaRPr lang="nl-NL" sz="28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►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Cultuur is alles wat je hebt aangeleerd, zoals de taal, godsdienst, muziek, gewoonten en/of kleding. Een cultuurgebied is een gebied met overeenkomsten in de cultuur. Binnen een cultuurgebied zijn er grote verschillen.</a:t>
            </a:r>
            <a:endParaRPr lang="nl-NL" sz="24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Cultuurelementen zijn met elkaar vervlochten. </a:t>
            </a:r>
            <a:endParaRPr lang="nl-NL" sz="2400" dirty="0">
              <a:effectLst/>
              <a:latin typeface="Verdana"/>
              <a:ea typeface="Verdana"/>
              <a:cs typeface="Times New Roman"/>
            </a:endParaRPr>
          </a:p>
        </p:txBody>
      </p:sp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§4.2 Culturele globalisering</a:t>
            </a:r>
          </a:p>
        </p:txBody>
      </p:sp>
      <p:sp>
        <p:nvSpPr>
          <p:cNvPr id="3" name="AutoShape 2" descr="https://bronnenbank.thiememeulenhoff.nl/secure/GetImage/7243?time=151069218895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22" y="3961644"/>
            <a:ext cx="4446556" cy="262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21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335640"/>
            <a:ext cx="9144000" cy="525127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/>
                <a:ea typeface="Verdana"/>
                <a:cs typeface="Times New Roman"/>
              </a:rPr>
              <a:t>Diffusie</a:t>
            </a:r>
            <a:endParaRPr lang="nl-NL" sz="28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►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Diffusie: cultuurelementen verspreiden zich van het ene naar het andere cultuurgebied. Vanwege huidige migratiestromen zijn culturele grenzen steeds moeilijker te trekken.</a:t>
            </a:r>
            <a:endParaRPr lang="nl-NL" sz="16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Diffusie door contacten die handelaren, reizigers, emigranten en veroveraars leggen.</a:t>
            </a:r>
            <a:endParaRPr lang="nl-NL" sz="1600" dirty="0">
              <a:latin typeface="Verdana"/>
              <a:ea typeface="Verdana"/>
              <a:cs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6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2400" dirty="0">
              <a:latin typeface="Calibri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1600" dirty="0">
              <a:effectLst/>
              <a:latin typeface="Verdana"/>
              <a:ea typeface="Verdana"/>
              <a:cs typeface="Times New Roman"/>
            </a:endParaRPr>
          </a:p>
        </p:txBody>
      </p:sp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§4.2 Culturele globalisering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00" y="3961243"/>
            <a:ext cx="5668800" cy="289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49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/>
                <a:ea typeface="Verdana"/>
                <a:cs typeface="Times New Roman"/>
              </a:rPr>
              <a:t>Diffusie </a:t>
            </a: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Een voorbeeld van diffusie is de verspreiding van de islam via Jemen en India naar Zuidoost-Azië en delen van China.</a:t>
            </a:r>
            <a:endParaRPr lang="nl-NL" sz="16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2400" dirty="0">
              <a:latin typeface="Calibri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1600" dirty="0">
              <a:effectLst/>
              <a:latin typeface="Verdana"/>
              <a:ea typeface="Verdana"/>
              <a:cs typeface="Times New Roman"/>
            </a:endParaRPr>
          </a:p>
        </p:txBody>
      </p:sp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§4.2 Culturele globalisering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5" y="2593416"/>
            <a:ext cx="7815070" cy="399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63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304818"/>
            <a:ext cx="9144000" cy="2343451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400" b="1" dirty="0">
                <a:latin typeface="Calibri"/>
                <a:ea typeface="Verdana"/>
                <a:cs typeface="Times New Roman"/>
              </a:rPr>
              <a:t>Global </a:t>
            </a:r>
            <a:r>
              <a:rPr lang="nl-NL" sz="2400" b="1" dirty="0" err="1">
                <a:latin typeface="Calibri"/>
                <a:ea typeface="Verdana"/>
                <a:cs typeface="Times New Roman"/>
              </a:rPr>
              <a:t>village</a:t>
            </a:r>
            <a:endParaRPr lang="nl-NL" sz="2400" dirty="0">
              <a:latin typeface="Verdana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l-NL" sz="2000" dirty="0">
                <a:latin typeface="Calibri"/>
                <a:ea typeface="Verdana"/>
                <a:cs typeface="Times New Roman"/>
              </a:rPr>
              <a:t>De verspreiding van ideeën over de wereld is van alle tijden. Soms volledig overgenomen, soms aangepast aan de plaatselijke omstandigheden.</a:t>
            </a:r>
            <a:endParaRPr lang="nl-NL" sz="2000" dirty="0">
              <a:latin typeface="Verdana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endParaRPr lang="nl-NL" sz="16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2400" dirty="0">
              <a:latin typeface="Calibri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1600" dirty="0">
              <a:effectLst/>
              <a:latin typeface="Verdana"/>
              <a:ea typeface="Verdana"/>
              <a:cs typeface="Times New Roman"/>
            </a:endParaRPr>
          </a:p>
        </p:txBody>
      </p:sp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§4.2 Culturele globalisering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61" y="3518917"/>
            <a:ext cx="5010539" cy="333908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2476543"/>
            <a:ext cx="3881535" cy="2616101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endParaRPr lang="nl-NL" dirty="0">
              <a:latin typeface="Calibri"/>
              <a:ea typeface="Verdana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Calibri"/>
                <a:ea typeface="Verdana"/>
                <a:cs typeface="Times New Roman"/>
              </a:rPr>
              <a:t>Ontwikkelingen in transport en communicatie hebben deze verspreiding versneld en geïntensiveerd.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latin typeface="Calibri"/>
              <a:ea typeface="Verdana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Calibri"/>
                <a:ea typeface="Verdana"/>
                <a:cs typeface="Times New Roman"/>
              </a:rPr>
              <a:t>De wereld is verworden tot een dorp: een </a:t>
            </a:r>
            <a:r>
              <a:rPr lang="nl-NL" sz="2000" i="1" dirty="0" err="1">
                <a:latin typeface="Calibri"/>
                <a:ea typeface="Verdana"/>
                <a:cs typeface="Times New Roman"/>
              </a:rPr>
              <a:t>global</a:t>
            </a:r>
            <a:r>
              <a:rPr lang="nl-NL" sz="2000" i="1" dirty="0">
                <a:latin typeface="Calibri"/>
                <a:ea typeface="Verdana"/>
                <a:cs typeface="Times New Roman"/>
              </a:rPr>
              <a:t> </a:t>
            </a:r>
            <a:r>
              <a:rPr lang="nl-NL" sz="2000" i="1" dirty="0" err="1">
                <a:latin typeface="Calibri"/>
                <a:ea typeface="Verdana"/>
                <a:cs typeface="Times New Roman"/>
              </a:rPr>
              <a:t>village</a:t>
            </a:r>
            <a:r>
              <a:rPr lang="nl-NL" sz="2000" i="1" dirty="0">
                <a:latin typeface="Calibri"/>
                <a:ea typeface="Verdana"/>
                <a:cs typeface="Times New Roman"/>
              </a:rPr>
              <a:t>.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08339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400" b="1" dirty="0">
                <a:latin typeface="Calibri"/>
                <a:ea typeface="Verdana"/>
                <a:cs typeface="Times New Roman"/>
              </a:rPr>
              <a:t>Global </a:t>
            </a:r>
            <a:r>
              <a:rPr lang="nl-NL" sz="2400" b="1" dirty="0" err="1">
                <a:latin typeface="Calibri"/>
                <a:ea typeface="Verdana"/>
                <a:cs typeface="Times New Roman"/>
              </a:rPr>
              <a:t>village</a:t>
            </a:r>
            <a:endParaRPr lang="nl-NL" sz="24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000" dirty="0">
                <a:latin typeface="Calibri"/>
                <a:ea typeface="Verdana"/>
                <a:cs typeface="Times New Roman"/>
              </a:rPr>
              <a:t>Door globalisering meer bewegingen van mensen, goederen, geld en informatie. Ideeën, producten en technieken verspreiden zich razendsnel over de wereld.</a:t>
            </a: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000" dirty="0">
                <a:latin typeface="Calibri"/>
                <a:ea typeface="Verdana"/>
                <a:cs typeface="Times New Roman"/>
              </a:rPr>
              <a:t>culturele globalisering: de nieuwste films, muziek, mode en apps worden razendsnel verspreid.</a:t>
            </a:r>
            <a:endParaRPr lang="nl-NL" sz="20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000" dirty="0">
                <a:latin typeface="Calibri"/>
                <a:ea typeface="Verdana"/>
                <a:cs typeface="Times New Roman"/>
              </a:rPr>
              <a:t>Sterke invloed van de V.S. wordt vaak aangeduid met amerikanisering.</a:t>
            </a:r>
            <a:endParaRPr lang="nl-NL" sz="20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Wingdings"/>
              <a:buChar char=""/>
            </a:pPr>
            <a:endParaRPr lang="nl-NL" sz="16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2400" dirty="0">
              <a:latin typeface="Calibri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1600" dirty="0">
              <a:effectLst/>
              <a:latin typeface="Verdana"/>
              <a:ea typeface="Verdana"/>
              <a:cs typeface="Times New Roman"/>
            </a:endParaRPr>
          </a:p>
        </p:txBody>
      </p:sp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§4.2 Culturele globalisering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"/>
          <a:stretch/>
        </p:blipFill>
        <p:spPr>
          <a:xfrm>
            <a:off x="0" y="3842535"/>
            <a:ext cx="9144000" cy="27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88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Wat zijn de gevolgen van globalisering voor verschillende gebieden en samenlevingen in de wereld?</a:t>
            </a:r>
            <a:endParaRPr lang="nl-NL" sz="16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Welke veranderingen zorgen voor een versnelling van het globaliseringsproces?</a:t>
            </a:r>
            <a:endParaRPr lang="nl-NL" sz="16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Hoe spelen opkomende economieën en multinationale ondernemingen een (steeds grotere) rol in internationale handels- en investeringsstromen?</a:t>
            </a:r>
            <a:endParaRPr lang="nl-NL" sz="16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Hoe beïnvloeden netwerken van bedrijven en migranten steden en gebieden?</a:t>
            </a:r>
            <a:endParaRPr lang="nl-NL" sz="16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Wat zijn de belangrijkste mondiale migratiestromen en waarom zijn die het belangrijkst?</a:t>
            </a:r>
            <a:endParaRPr lang="nl-NL" sz="16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400" dirty="0">
                <a:latin typeface="Calibri"/>
                <a:ea typeface="Verdana"/>
                <a:cs typeface="Times New Roman"/>
              </a:rPr>
              <a:t>Waarom neemt de Zuid-Zuidmigratie toe?</a:t>
            </a:r>
            <a:endParaRPr lang="nl-NL" sz="1600" dirty="0">
              <a:effectLst/>
              <a:latin typeface="Verdana"/>
              <a:ea typeface="Verdana"/>
              <a:cs typeface="Times New Roman"/>
            </a:endParaRPr>
          </a:p>
        </p:txBody>
      </p:sp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§4.1 Economische mondialisering</a:t>
            </a:r>
          </a:p>
        </p:txBody>
      </p:sp>
    </p:spTree>
    <p:extLst>
      <p:ext uri="{BB962C8B-B14F-4D97-AF65-F5344CB8AC3E}">
        <p14:creationId xmlns:p14="http://schemas.microsoft.com/office/powerpoint/2010/main" val="1307325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33200"/>
            <a:ext cx="9144000" cy="525614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400" b="1" dirty="0">
                <a:latin typeface="Calibri"/>
                <a:ea typeface="Verdana"/>
                <a:cs typeface="Times New Roman"/>
              </a:rPr>
              <a:t>Culturele eenwording</a:t>
            </a:r>
            <a:endParaRPr lang="nl-NL" sz="1600" dirty="0">
              <a:latin typeface="Verdana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l-NL" sz="2000" dirty="0">
                <a:latin typeface="Calibri"/>
                <a:ea typeface="Verdana"/>
                <a:cs typeface="Times New Roman"/>
              </a:rPr>
              <a:t>Culturele vermenging lijkt culturele eenwording te worden.   ‘Alles’ lijkt steeds meer op elkaar: gebouwen, gerechten en kleding. </a:t>
            </a:r>
          </a:p>
          <a:p>
            <a:pPr>
              <a:spcAft>
                <a:spcPts val="0"/>
              </a:spcAft>
            </a:pPr>
            <a:r>
              <a:rPr lang="nl-NL" sz="2000" dirty="0">
                <a:latin typeface="Calibri"/>
                <a:ea typeface="Verdana"/>
                <a:cs typeface="Times New Roman"/>
              </a:rPr>
              <a:t>De Engelse taal is </a:t>
            </a:r>
            <a:r>
              <a:rPr lang="nl-NL" sz="2000" b="1" i="1" dirty="0">
                <a:latin typeface="Calibri"/>
                <a:ea typeface="Verdana"/>
                <a:cs typeface="Times New Roman"/>
              </a:rPr>
              <a:t>lingua franca:</a:t>
            </a:r>
            <a:r>
              <a:rPr lang="nl-NL" sz="2000" b="1" dirty="0">
                <a:latin typeface="Calibri"/>
                <a:ea typeface="Verdana"/>
                <a:cs typeface="Times New Roman"/>
              </a:rPr>
              <a:t> </a:t>
            </a:r>
            <a:r>
              <a:rPr lang="nl-NL" sz="2000" dirty="0">
                <a:latin typeface="Calibri"/>
                <a:ea typeface="Verdana"/>
                <a:cs typeface="Times New Roman"/>
              </a:rPr>
              <a:t>wordt op grote schaal als voertaal gebruikt door mensen met een verschillende moedertaal. </a:t>
            </a:r>
          </a:p>
          <a:p>
            <a:pPr>
              <a:spcAft>
                <a:spcPts val="0"/>
              </a:spcAft>
            </a:pPr>
            <a:r>
              <a:rPr lang="nl-NL" sz="2000" dirty="0">
                <a:latin typeface="Calibri"/>
                <a:ea typeface="Verdana"/>
                <a:cs typeface="Times New Roman"/>
              </a:rPr>
              <a:t>Tegenbeweging van mensen die hun lokale identiteit willen behouden. Identiteit is het eigene van een persoon, groep of gebied, zoals taal en tradities</a:t>
            </a:r>
            <a:endParaRPr lang="nl-NL" sz="2000" dirty="0">
              <a:latin typeface="Verdana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l-NL" sz="2000" dirty="0">
                <a:latin typeface="Calibri"/>
                <a:ea typeface="Verdana"/>
                <a:cs typeface="Times New Roman"/>
              </a:rPr>
              <a:t>Of je vooral voor- of nadelen hebt van globalisering bepaalt je mening hierover.</a:t>
            </a:r>
            <a:endParaRPr lang="nl-NL" sz="24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Wingdings"/>
              <a:buChar char=""/>
            </a:pPr>
            <a:endParaRPr lang="nl-NL" sz="1600" dirty="0">
              <a:latin typeface="Verdana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2400" dirty="0">
              <a:latin typeface="Calibri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1600" dirty="0">
              <a:effectLst/>
              <a:latin typeface="Verdana"/>
              <a:ea typeface="Verdana"/>
              <a:cs typeface="Times New Roman"/>
            </a:endParaRPr>
          </a:p>
        </p:txBody>
      </p:sp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§4.2 Culturele globalisering</a:t>
            </a:r>
          </a:p>
        </p:txBody>
      </p:sp>
    </p:spTree>
    <p:extLst>
      <p:ext uri="{BB962C8B-B14F-4D97-AF65-F5344CB8AC3E}">
        <p14:creationId xmlns:p14="http://schemas.microsoft.com/office/powerpoint/2010/main" val="4145477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05881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Verdana"/>
                <a:cs typeface="Times New Roman"/>
              </a:rPr>
              <a:t>Wereldsteden</a:t>
            </a:r>
            <a:endParaRPr lang="nl-NL" sz="2800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►"/>
            </a:pPr>
            <a:r>
              <a:rPr lang="nl-NL" sz="2000" dirty="0">
                <a:latin typeface="Calibri" panose="020F0502020204030204" pitchFamily="34" charset="0"/>
                <a:ea typeface="Verdana"/>
                <a:cs typeface="Times New Roman"/>
              </a:rPr>
              <a:t>Een </a:t>
            </a:r>
            <a:r>
              <a:rPr lang="nl-NL" sz="2000" b="1" dirty="0">
                <a:latin typeface="Calibri" panose="020F0502020204030204" pitchFamily="34" charset="0"/>
                <a:ea typeface="Verdana"/>
                <a:cs typeface="Times New Roman"/>
              </a:rPr>
              <a:t>wereldstad</a:t>
            </a:r>
            <a:r>
              <a:rPr lang="nl-NL" sz="2000" dirty="0">
                <a:latin typeface="Calibri" panose="020F0502020204030204" pitchFamily="34" charset="0"/>
                <a:ea typeface="Verdana"/>
                <a:cs typeface="Times New Roman"/>
              </a:rPr>
              <a:t> is een miljoenenstad van </a:t>
            </a:r>
            <a:r>
              <a:rPr lang="nl-NL" sz="2000" b="1" dirty="0">
                <a:latin typeface="Calibri" panose="020F0502020204030204" pitchFamily="34" charset="0"/>
                <a:ea typeface="Verdana"/>
                <a:cs typeface="Times New Roman"/>
              </a:rPr>
              <a:t>mondiale betekenis</a:t>
            </a:r>
            <a:r>
              <a:rPr lang="nl-NL" sz="2000" dirty="0">
                <a:latin typeface="Calibri" panose="020F0502020204030204" pitchFamily="34" charset="0"/>
                <a:ea typeface="Verdana"/>
                <a:cs typeface="Times New Roman"/>
              </a:rPr>
              <a:t> op het gebied van </a:t>
            </a:r>
            <a:r>
              <a:rPr lang="nl-NL" sz="2000" b="1" dirty="0">
                <a:latin typeface="Calibri" panose="020F0502020204030204" pitchFamily="34" charset="0"/>
                <a:ea typeface="Verdana"/>
                <a:cs typeface="Times New Roman"/>
              </a:rPr>
              <a:t>economie, cultuur en politiek</a:t>
            </a:r>
            <a:r>
              <a:rPr lang="nl-NL" sz="2000" dirty="0">
                <a:latin typeface="Calibri" panose="020F0502020204030204" pitchFamily="34" charset="0"/>
                <a:ea typeface="Verdana"/>
                <a:cs typeface="Times New Roman"/>
              </a:rPr>
              <a:t>. Het proces van (culturele) globalisering verloopt in eerste instantie vaak via wereldsteden.</a:t>
            </a:r>
          </a:p>
          <a:p>
            <a:pPr marL="0" lvl="0" indent="0">
              <a:spcAft>
                <a:spcPts val="0"/>
              </a:spcAft>
              <a:buNone/>
            </a:pPr>
            <a:endParaRPr lang="nl-NL" sz="2000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r>
              <a:rPr lang="nl-NL" sz="2000" dirty="0">
                <a:latin typeface="Calibri" panose="020F0502020204030204" pitchFamily="34" charset="0"/>
                <a:ea typeface="Verdana"/>
                <a:cs typeface="Times New Roman"/>
              </a:rPr>
              <a:t>Wereldsteden of </a:t>
            </a:r>
            <a:r>
              <a:rPr lang="nl-NL" sz="2000" dirty="0" err="1">
                <a:latin typeface="Calibri" panose="020F0502020204030204" pitchFamily="34" charset="0"/>
                <a:ea typeface="Verdana"/>
                <a:cs typeface="Times New Roman"/>
              </a:rPr>
              <a:t>global</a:t>
            </a:r>
            <a:r>
              <a:rPr lang="nl-NL" sz="2000" dirty="0">
                <a:latin typeface="Calibri" panose="020F0502020204030204" pitchFamily="34" charset="0"/>
                <a:ea typeface="Verdana"/>
                <a:cs typeface="Times New Roman"/>
              </a:rPr>
              <a:t> </a:t>
            </a:r>
            <a:r>
              <a:rPr lang="nl-NL" sz="2000" dirty="0" err="1">
                <a:latin typeface="Calibri" panose="020F0502020204030204" pitchFamily="34" charset="0"/>
                <a:ea typeface="Verdana"/>
                <a:cs typeface="Times New Roman"/>
              </a:rPr>
              <a:t>city’s</a:t>
            </a:r>
            <a:r>
              <a:rPr lang="nl-NL" sz="2000" dirty="0">
                <a:latin typeface="Calibri" panose="020F0502020204030204" pitchFamily="34" charset="0"/>
                <a:ea typeface="Verdana"/>
                <a:cs typeface="Times New Roman"/>
              </a:rPr>
              <a:t> zijn met elkaar verbonden in mondiale netwerken. Gebeurtenissen in de wereldsteden hebben invloed op de rest van de wereld.</a:t>
            </a: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2400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Wingdings"/>
              <a:buChar char=""/>
            </a:pPr>
            <a:endParaRPr lang="nl-NL" sz="1600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2400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1600" dirty="0">
              <a:effectLst/>
              <a:latin typeface="Calibri" panose="020F0502020204030204" pitchFamily="34" charset="0"/>
              <a:ea typeface="Verdana"/>
              <a:cs typeface="Times New Roman"/>
            </a:endParaRPr>
          </a:p>
        </p:txBody>
      </p:sp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§4.2 Culturele globalisering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171" y="1549641"/>
            <a:ext cx="4817970" cy="450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26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Verdana"/>
                <a:cs typeface="Times New Roman"/>
              </a:rPr>
              <a:t>Wereldsteden</a:t>
            </a:r>
            <a:endParaRPr lang="nl-NL" sz="2800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l-NL" sz="2000" dirty="0">
                <a:latin typeface="Calibri" panose="020F0502020204030204" pitchFamily="34" charset="0"/>
                <a:ea typeface="Verdana"/>
                <a:cs typeface="Times New Roman"/>
              </a:rPr>
              <a:t>Veel wereldsteden zijn ook megasteden (steden met meer dan tien miljoen inwoners). De verwachting is dat het aantal megasteden zich uitbreidt, vooral in de (semi)perifere gebieden.</a:t>
            </a:r>
          </a:p>
          <a:p>
            <a:pPr>
              <a:spcAft>
                <a:spcPts val="0"/>
              </a:spcAft>
            </a:pPr>
            <a:r>
              <a:rPr lang="nl-NL" sz="2000" dirty="0">
                <a:latin typeface="Calibri" panose="020F0502020204030204" pitchFamily="34" charset="0"/>
                <a:ea typeface="Verdana"/>
                <a:cs typeface="Times New Roman"/>
              </a:rPr>
              <a:t>Ook op lagere schaalniveaus spreiden nieuwe trends, innovaties en ideeën zich vanuit innovatiecentra als een olievlek uit over de omgeving. </a:t>
            </a: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2400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Wingdings"/>
              <a:buChar char=""/>
            </a:pPr>
            <a:endParaRPr lang="nl-NL" sz="1600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2400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1600" dirty="0">
              <a:effectLst/>
              <a:latin typeface="Calibri" panose="020F0502020204030204" pitchFamily="34" charset="0"/>
              <a:ea typeface="Verdana"/>
              <a:cs typeface="Times New Roman"/>
            </a:endParaRPr>
          </a:p>
        </p:txBody>
      </p:sp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§4.2 Culturele globalisering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14" y="3638589"/>
            <a:ext cx="4859693" cy="30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84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lvl="0" indent="0">
              <a:spcAft>
                <a:spcPts val="0"/>
              </a:spcAft>
              <a:buNone/>
            </a:pPr>
            <a:r>
              <a:rPr lang="nl-NL" sz="2400" b="1" dirty="0">
                <a:latin typeface="Calibri"/>
                <a:ea typeface="Verdana"/>
                <a:cs typeface="Times New Roman"/>
              </a:rPr>
              <a:t>	Global </a:t>
            </a:r>
            <a:r>
              <a:rPr lang="nl-NL" sz="2400" b="1" dirty="0" err="1">
                <a:latin typeface="Calibri"/>
                <a:ea typeface="Verdana"/>
                <a:cs typeface="Times New Roman"/>
              </a:rPr>
              <a:t>city’s</a:t>
            </a:r>
            <a:endParaRPr lang="nl-NL" sz="2400" b="1" dirty="0">
              <a:latin typeface="Calibri"/>
              <a:ea typeface="Verdana"/>
              <a:cs typeface="Times New Roman"/>
            </a:endParaRP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1600" dirty="0">
              <a:effectLst/>
              <a:latin typeface="Verdana"/>
              <a:ea typeface="Verdana"/>
              <a:cs typeface="Times New Roman"/>
            </a:endParaRPr>
          </a:p>
        </p:txBody>
      </p:sp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rgbClr val="FFFFFF"/>
                </a:solidFill>
                <a:latin typeface="Calibri" panose="020F0502020204030204" pitchFamily="34" charset="0"/>
              </a:rPr>
              <a:t>§4.2 Culturele globalisering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72" y="1612954"/>
            <a:ext cx="6845416" cy="49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02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04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Globalisering</a:t>
            </a:r>
          </a:p>
          <a:p>
            <a:pPr>
              <a:buFont typeface="Arial" panose="020B0604020202020204" pitchFamily="34" charset="0"/>
              <a:buChar char="►"/>
              <a:defRPr/>
            </a:pPr>
            <a:r>
              <a:rPr lang="nl-NL" sz="2400" dirty="0">
                <a:latin typeface="Calibri" panose="020F0502020204030204" pitchFamily="34" charset="0"/>
              </a:rPr>
              <a:t>Globalisering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e</a:t>
            </a:r>
            <a:r>
              <a:rPr lang="nl-NL" sz="2400" dirty="0">
                <a:latin typeface="Calibri" panose="020F0502020204030204" pitchFamily="34" charset="0"/>
              </a:rPr>
              <a:t>conomieën raken meer met elkaar verweven door de toenemende internationalisering van goederen en diensten. 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     Kenmerkend voor het proces van economische globalisering zijn:</a:t>
            </a:r>
          </a:p>
          <a:p>
            <a:pPr lvl="1">
              <a:buFont typeface="Calibri" panose="020F0502020204030204" pitchFamily="34" charset="0"/>
              <a:buChar char="‒"/>
              <a:defRPr/>
            </a:pPr>
            <a:r>
              <a:rPr lang="nl-NL" sz="2000" dirty="0">
                <a:latin typeface="Calibri" panose="020F0502020204030204" pitchFamily="34" charset="0"/>
              </a:rPr>
              <a:t>een groeiende internationale handel</a:t>
            </a:r>
          </a:p>
          <a:p>
            <a:pPr lvl="1">
              <a:buFont typeface="Calibri" panose="020F0502020204030204" pitchFamily="34" charset="0"/>
              <a:buChar char="‒"/>
              <a:defRPr/>
            </a:pPr>
            <a:r>
              <a:rPr lang="nl-NL" sz="2000" dirty="0">
                <a:latin typeface="Calibri" panose="020F0502020204030204" pitchFamily="34" charset="0"/>
              </a:rPr>
              <a:t>toename van de directe buitenlandse investeringen (</a:t>
            </a:r>
            <a:r>
              <a:rPr lang="nl-NL" sz="2000" dirty="0" err="1">
                <a:latin typeface="Calibri" panose="020F0502020204030204" pitchFamily="34" charset="0"/>
              </a:rPr>
              <a:t>dbi’s</a:t>
            </a:r>
            <a:r>
              <a:rPr lang="nl-NL" sz="2000" dirty="0">
                <a:latin typeface="Calibri" panose="020F0502020204030204" pitchFamily="34" charset="0"/>
              </a:rPr>
              <a:t>): investeringen in een andere land</a:t>
            </a:r>
          </a:p>
          <a:p>
            <a:pPr lvl="1">
              <a:buFont typeface="Calibri" panose="020F0502020204030204" pitchFamily="34" charset="0"/>
              <a:buChar char="‒"/>
              <a:defRPr/>
            </a:pPr>
            <a:r>
              <a:rPr lang="nl-NL" sz="2000" dirty="0">
                <a:latin typeface="Calibri" panose="020F0502020204030204" pitchFamily="34" charset="0"/>
              </a:rPr>
              <a:t>toegenomen betekenis van multinationals</a:t>
            </a:r>
          </a:p>
          <a:p>
            <a:pPr lvl="1">
              <a:buFont typeface="Calibri" panose="020F0502020204030204" pitchFamily="34" charset="0"/>
              <a:buChar char="‒"/>
              <a:defRPr/>
            </a:pPr>
            <a:r>
              <a:rPr lang="nl-NL" sz="2000" dirty="0">
                <a:latin typeface="Calibri" panose="020F0502020204030204" pitchFamily="34" charset="0"/>
              </a:rPr>
              <a:t>globalisering mogelijk dankzij ontwikkelingen in transport en techniek</a:t>
            </a:r>
          </a:p>
          <a:p>
            <a:pPr lvl="0">
              <a:spcAft>
                <a:spcPts val="0"/>
              </a:spcAft>
              <a:buFont typeface="Arial"/>
              <a:buChar char="●"/>
            </a:pPr>
            <a:endParaRPr lang="nl-NL" sz="1600" dirty="0">
              <a:effectLst/>
              <a:latin typeface="Verdana"/>
              <a:ea typeface="Verdana"/>
              <a:cs typeface="Times New Roman"/>
            </a:endParaRPr>
          </a:p>
        </p:txBody>
      </p:sp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§4.1 Economische mondialisering</a:t>
            </a:r>
          </a:p>
        </p:txBody>
      </p:sp>
    </p:spTree>
    <p:extLst>
      <p:ext uri="{BB962C8B-B14F-4D97-AF65-F5344CB8AC3E}">
        <p14:creationId xmlns:p14="http://schemas.microsoft.com/office/powerpoint/2010/main" val="574231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tabLst>
                <a:tab pos="361950" algn="l"/>
              </a:tabLst>
              <a:defRPr/>
            </a:pPr>
            <a:r>
              <a:rPr lang="nl-NL" sz="2800" b="1" dirty="0">
                <a:latin typeface="Calibri" panose="020F0502020204030204" pitchFamily="34" charset="0"/>
              </a:rPr>
              <a:t>Globalisering</a:t>
            </a:r>
          </a:p>
          <a:p>
            <a:pPr>
              <a:buFont typeface="Arial" panose="020B0604020202020204" pitchFamily="34" charset="0"/>
              <a:buChar char="●"/>
              <a:tabLst>
                <a:tab pos="361950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Communicatietechnologie maakt efficiënte logistiek mogelijk. Logistiek is de manier waarop het vervoer, de opslag en de distributie van goederen wordt georganiseerd.</a:t>
            </a:r>
          </a:p>
          <a:p>
            <a:pPr>
              <a:buFont typeface="Wingdings" panose="05000000000000000000" pitchFamily="2" charset="2"/>
              <a:buChar char="§"/>
              <a:tabLst>
                <a:tab pos="361950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Tijd-ruimtecompressie:</a:t>
            </a:r>
            <a:r>
              <a:rPr lang="nl-NL" sz="2400" dirty="0">
                <a:latin typeface="Calibri" panose="020F0502020204030204" pitchFamily="34" charset="0"/>
              </a:rPr>
              <a:t> proces waarbij de relatieve afstand tussen plaatsen door de </a:t>
            </a:r>
            <a:r>
              <a:rPr lang="nl-NL" sz="2400" i="1" dirty="0">
                <a:latin typeface="Calibri" panose="020F0502020204030204" pitchFamily="34" charset="0"/>
              </a:rPr>
              <a:t>moderne transport- en informatietechnologie </a:t>
            </a:r>
            <a:r>
              <a:rPr lang="nl-NL" sz="2400" dirty="0">
                <a:latin typeface="Calibri" panose="020F0502020204030204" pitchFamily="34" charset="0"/>
              </a:rPr>
              <a:t>daalt.</a:t>
            </a:r>
          </a:p>
          <a:p>
            <a:pPr marL="0" lvl="0" indent="0">
              <a:spcAft>
                <a:spcPts val="0"/>
              </a:spcAft>
              <a:buNone/>
            </a:pPr>
            <a:endParaRPr lang="nl-NL" sz="1600" dirty="0">
              <a:effectLst/>
              <a:latin typeface="Verdana"/>
              <a:ea typeface="Verdana"/>
              <a:cs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600" dirty="0">
              <a:effectLst/>
              <a:latin typeface="Verdana"/>
              <a:ea typeface="Verdana"/>
              <a:cs typeface="Times New Roman"/>
            </a:endParaRPr>
          </a:p>
        </p:txBody>
      </p:sp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§4.1 Economische mondialisering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58" y="3686072"/>
            <a:ext cx="3609142" cy="2623846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636668" y="6498066"/>
            <a:ext cx="4404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Internetgebruikers per 100 inwoners, 1997 - 2014</a:t>
            </a:r>
          </a:p>
        </p:txBody>
      </p:sp>
    </p:spTree>
    <p:extLst>
      <p:ext uri="{BB962C8B-B14F-4D97-AF65-F5344CB8AC3E}">
        <p14:creationId xmlns:p14="http://schemas.microsoft.com/office/powerpoint/2010/main" val="1477890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§4.1 Economische mondialisering</a:t>
            </a:r>
          </a:p>
        </p:txBody>
      </p:sp>
      <p:sp>
        <p:nvSpPr>
          <p:cNvPr id="3077" name="Tekstvak 14"/>
          <p:cNvSpPr txBox="1">
            <a:spLocks/>
          </p:cNvSpPr>
          <p:nvPr/>
        </p:nvSpPr>
        <p:spPr bwMode="auto">
          <a:xfrm>
            <a:off x="0" y="1194299"/>
            <a:ext cx="9143999" cy="566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nl-NL" sz="2800" b="1" dirty="0">
                <a:latin typeface="Calibri"/>
                <a:ea typeface="Verdana"/>
                <a:cs typeface="Times New Roman"/>
              </a:rPr>
              <a:t>Voor- en nadelen</a:t>
            </a:r>
            <a:endParaRPr lang="nl-NL" sz="2800" dirty="0">
              <a:latin typeface="Verdana"/>
              <a:ea typeface="Verdana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►"/>
            </a:pPr>
            <a:r>
              <a:rPr lang="nl-NL" sz="2000" dirty="0">
                <a:latin typeface="Calibri" panose="020F0502020204030204" pitchFamily="34" charset="0"/>
                <a:ea typeface="Verdana"/>
                <a:cs typeface="Times New Roman"/>
              </a:rPr>
              <a:t>Globalisering heeft gevolgen op alle schaalniveaus.</a:t>
            </a:r>
          </a:p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endParaRPr lang="nl-NL" sz="2000" i="1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marL="1085850" lvl="1" indent="-342900">
              <a:lnSpc>
                <a:spcPts val="1800"/>
              </a:lnSpc>
              <a:spcAft>
                <a:spcPts val="0"/>
              </a:spcAft>
              <a:buFont typeface="Arial"/>
              <a:buChar char="●"/>
            </a:pPr>
            <a:r>
              <a:rPr lang="nl-NL" sz="2000" i="1" dirty="0">
                <a:latin typeface="Calibri" panose="020F0502020204030204" pitchFamily="34" charset="0"/>
                <a:ea typeface="Verdana"/>
                <a:cs typeface="Times New Roman"/>
              </a:rPr>
              <a:t>Positieve gevolgen:</a:t>
            </a:r>
          </a:p>
          <a:p>
            <a:pPr marL="1098550" lvl="1" indent="-355600">
              <a:spcAft>
                <a:spcPts val="0"/>
              </a:spcAft>
              <a:buSzPct val="100000"/>
              <a:buFont typeface="Arial" panose="020B0604020202020204" pitchFamily="34" charset="0"/>
              <a:buChar char="‒"/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keuze van producten uit de hele wereld</a:t>
            </a:r>
          </a:p>
          <a:p>
            <a:pPr marL="1098550" lvl="1" indent="-355600">
              <a:spcAft>
                <a:spcPts val="0"/>
              </a:spcAft>
              <a:buSzPct val="100000"/>
              <a:buFont typeface="Arial" panose="020B0604020202020204" pitchFamily="34" charset="0"/>
              <a:buChar char="‒"/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de economie is wereldwijd sterk gegroeid</a:t>
            </a:r>
          </a:p>
          <a:p>
            <a:pPr marL="1098550" lvl="1" indent="-355600">
              <a:spcAft>
                <a:spcPts val="0"/>
              </a:spcAft>
              <a:buSzPct val="100000"/>
              <a:buFont typeface="Arial" panose="020B0604020202020204" pitchFamily="34" charset="0"/>
              <a:buChar char="‒"/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meer werkgelegenheid in gebieden die productiewerk hebben overgenomen</a:t>
            </a:r>
          </a:p>
          <a:p>
            <a:pPr marL="1098550" lvl="1" indent="-355600">
              <a:spcAft>
                <a:spcPts val="0"/>
              </a:spcAft>
              <a:buSzPct val="100000"/>
              <a:buFont typeface="Arial" panose="020B0604020202020204" pitchFamily="34" charset="0"/>
              <a:buChar char="‒"/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daling van de prijzen</a:t>
            </a:r>
          </a:p>
          <a:p>
            <a:pPr marL="1085850" lvl="1" indent="-342900">
              <a:spcAft>
                <a:spcPts val="0"/>
              </a:spcAft>
              <a:buFont typeface="Arial"/>
              <a:buChar char="●"/>
            </a:pPr>
            <a:endParaRPr lang="nl-NL" sz="2000" i="1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marL="1085850" lvl="1" indent="-342900">
              <a:lnSpc>
                <a:spcPts val="1800"/>
              </a:lnSpc>
              <a:spcAft>
                <a:spcPts val="0"/>
              </a:spcAft>
              <a:buFont typeface="Arial"/>
              <a:buChar char="●"/>
            </a:pPr>
            <a:r>
              <a:rPr lang="nl-NL" sz="2000" i="1" dirty="0">
                <a:latin typeface="Calibri" panose="020F0502020204030204" pitchFamily="34" charset="0"/>
                <a:ea typeface="Verdana"/>
                <a:cs typeface="Times New Roman"/>
              </a:rPr>
              <a:t>Negatieve gevolgen:</a:t>
            </a:r>
          </a:p>
          <a:p>
            <a:pPr marL="1212850" lvl="3" indent="-355600">
              <a:spcAft>
                <a:spcPts val="0"/>
              </a:spcAft>
              <a:buSzPct val="100000"/>
              <a:buFont typeface="Arial" panose="020B0604020202020204" pitchFamily="34" charset="0"/>
              <a:buChar char="‒"/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de werkgelegenheid afgenomen in gebieden waar het productiewerk weg is gehaald</a:t>
            </a:r>
          </a:p>
          <a:p>
            <a:pPr marL="1212850" lvl="3" indent="-355600">
              <a:spcAft>
                <a:spcPts val="0"/>
              </a:spcAft>
              <a:buSzPct val="100000"/>
              <a:buFont typeface="Arial" panose="020B0604020202020204" pitchFamily="34" charset="0"/>
              <a:buChar char="‒"/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werknemers en nationale overheden hebben door de macht van multinationals minder invloed</a:t>
            </a:r>
          </a:p>
          <a:p>
            <a:pPr marL="1212850" lvl="3" indent="-355600">
              <a:spcAft>
                <a:spcPts val="0"/>
              </a:spcAft>
              <a:buSzPct val="100000"/>
              <a:buFont typeface="Arial" panose="020B0604020202020204" pitchFamily="34" charset="0"/>
              <a:buChar char="‒"/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meer transport van goederen gaat ten koste van het milieu</a:t>
            </a:r>
          </a:p>
          <a:p>
            <a:pPr marL="1212850" lvl="3" indent="-355600">
              <a:spcAft>
                <a:spcPts val="0"/>
              </a:spcAft>
              <a:buSzPct val="100000"/>
              <a:buFont typeface="Arial" panose="020B0604020202020204" pitchFamily="34" charset="0"/>
              <a:buChar char="‒"/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de kloof tussen arme en rijke landen is toegenomen</a:t>
            </a:r>
          </a:p>
          <a:p>
            <a:pPr marL="1212850" lvl="3" indent="-355600">
              <a:spcAft>
                <a:spcPts val="0"/>
              </a:spcAft>
              <a:buSzPct val="100000"/>
              <a:buFont typeface="Arial" panose="020B0604020202020204" pitchFamily="34" charset="0"/>
              <a:buChar char="‒"/>
            </a:pPr>
            <a:r>
              <a:rPr lang="nl-NL" sz="1800" dirty="0">
                <a:latin typeface="Calibri" panose="020F0502020204030204" pitchFamily="34" charset="0"/>
                <a:ea typeface="Verdana"/>
                <a:cs typeface="Times New Roman"/>
              </a:rPr>
              <a:t>de kloof binnen landen tussen rijke en arme mensen is toegenomen</a:t>
            </a:r>
          </a:p>
          <a:p>
            <a:endParaRPr lang="nl-N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3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§4.1 Economische mondialisering</a:t>
            </a:r>
          </a:p>
        </p:txBody>
      </p:sp>
      <p:sp>
        <p:nvSpPr>
          <p:cNvPr id="3077" name="Tekstvak 14"/>
          <p:cNvSpPr txBox="1">
            <a:spLocks/>
          </p:cNvSpPr>
          <p:nvPr/>
        </p:nvSpPr>
        <p:spPr bwMode="auto">
          <a:xfrm>
            <a:off x="0" y="1079999"/>
            <a:ext cx="9143999" cy="5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nl-NL" sz="2800" b="1" dirty="0">
                <a:latin typeface="Calibri"/>
                <a:ea typeface="Verdana"/>
                <a:cs typeface="Times New Roman"/>
              </a:rPr>
              <a:t>Een wereldwijde verschuiving</a:t>
            </a:r>
            <a:endParaRPr lang="nl-NL" sz="2800" dirty="0">
              <a:latin typeface="Verdana"/>
              <a:ea typeface="Verdana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►"/>
            </a:pPr>
            <a:r>
              <a:rPr lang="nl-NL" sz="2000" dirty="0">
                <a:latin typeface="Calibri"/>
                <a:ea typeface="Verdana"/>
                <a:cs typeface="Times New Roman"/>
              </a:rPr>
              <a:t>Steeds meer handel met Azië </a:t>
            </a:r>
            <a:r>
              <a:rPr lang="nl-NL" sz="1600" b="1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000" b="1" dirty="0" err="1">
                <a:latin typeface="Calibri"/>
                <a:ea typeface="Verdana"/>
                <a:cs typeface="Times New Roman"/>
              </a:rPr>
              <a:t>global</a:t>
            </a:r>
            <a:r>
              <a:rPr lang="nl-NL" sz="2000" b="1" dirty="0">
                <a:latin typeface="Calibri"/>
                <a:ea typeface="Verdana"/>
                <a:cs typeface="Times New Roman"/>
              </a:rPr>
              <a:t> shift = verschuiving van het economisch zwaartepunt in de wereld</a:t>
            </a:r>
            <a:r>
              <a:rPr lang="nl-NL" sz="2000" dirty="0">
                <a:latin typeface="Calibri"/>
                <a:ea typeface="Verdana"/>
                <a:cs typeface="Times New Roman"/>
              </a:rPr>
              <a:t> </a:t>
            </a:r>
          </a:p>
          <a:p>
            <a:pPr marL="1085850" lvl="1" indent="-3429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1800" dirty="0">
                <a:latin typeface="Calibri"/>
                <a:ea typeface="Verdana"/>
                <a:cs typeface="Times New Roman"/>
              </a:rPr>
              <a:t>vroeger vooral handel tussen Europa en de Verenigde Staten</a:t>
            </a:r>
          </a:p>
          <a:p>
            <a:pPr marL="1085850" lvl="1" indent="-3429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1800" dirty="0">
                <a:latin typeface="Calibri"/>
                <a:ea typeface="Verdana"/>
                <a:cs typeface="Times New Roman"/>
              </a:rPr>
              <a:t>nu driehoek (triade) tussen de drie belangrijkste handelsgebieden: Europa, Verenigde Staten en Azië</a:t>
            </a:r>
          </a:p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‒"/>
            </a:pPr>
            <a:endParaRPr lang="nl-NL" sz="2000" dirty="0">
              <a:latin typeface="Verdana"/>
              <a:ea typeface="Verdana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r>
              <a:rPr lang="nl-NL" sz="2000" dirty="0">
                <a:latin typeface="Calibri"/>
                <a:ea typeface="Verdana"/>
                <a:cs typeface="Times New Roman"/>
              </a:rPr>
              <a:t>Sinds de Tweede Wereldoorlog is de wereldeconomie snel gegroeid:</a:t>
            </a:r>
          </a:p>
          <a:p>
            <a:pPr marL="342900" lvl="0" indent="-342900">
              <a:spcAft>
                <a:spcPts val="0"/>
              </a:spcAft>
              <a:buFontTx/>
              <a:buChar char="‒"/>
            </a:pPr>
            <a:r>
              <a:rPr lang="nl-NL" sz="2000" dirty="0">
                <a:latin typeface="Calibri"/>
                <a:ea typeface="Verdana"/>
                <a:cs typeface="Times New Roman"/>
              </a:rPr>
              <a:t>de productie van goederen verdriedubbelde</a:t>
            </a:r>
          </a:p>
          <a:p>
            <a:pPr marL="342900" lvl="0" indent="-342900">
              <a:spcAft>
                <a:spcPts val="0"/>
              </a:spcAft>
              <a:buFontTx/>
              <a:buChar char="‒"/>
            </a:pPr>
            <a:r>
              <a:rPr lang="nl-NL" sz="2000" dirty="0">
                <a:latin typeface="Calibri"/>
                <a:ea typeface="Verdana"/>
                <a:cs typeface="Times New Roman"/>
              </a:rPr>
              <a:t>hoge welvaart in veel landen</a:t>
            </a:r>
          </a:p>
          <a:p>
            <a:pPr marL="342900" lvl="0" indent="-342900">
              <a:spcAft>
                <a:spcPts val="0"/>
              </a:spcAft>
              <a:buFontTx/>
              <a:buChar char="‒"/>
            </a:pPr>
            <a:r>
              <a:rPr lang="nl-NL" sz="2000" dirty="0">
                <a:latin typeface="Calibri"/>
                <a:ea typeface="Verdana"/>
                <a:cs typeface="Times New Roman"/>
              </a:rPr>
              <a:t>flinke kapitaalstromen: betaling voor goederen en diensten en investeringen (directe buitenlandse investeringen)</a:t>
            </a:r>
            <a:endParaRPr lang="nl-NL" sz="2000" dirty="0">
              <a:latin typeface="Verdana"/>
              <a:ea typeface="Verdana"/>
              <a:cs typeface="Times New Roman"/>
            </a:endParaRPr>
          </a:p>
          <a:p>
            <a:endParaRPr lang="nl-NL" dirty="0">
              <a:latin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57900"/>
            <a:ext cx="9231678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47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§4.1 Economische mondialisering</a:t>
            </a:r>
          </a:p>
        </p:txBody>
      </p:sp>
      <p:sp>
        <p:nvSpPr>
          <p:cNvPr id="3077" name="Tekstvak 14"/>
          <p:cNvSpPr txBox="1">
            <a:spLocks/>
          </p:cNvSpPr>
          <p:nvPr/>
        </p:nvSpPr>
        <p:spPr bwMode="auto">
          <a:xfrm>
            <a:off x="1" y="1033200"/>
            <a:ext cx="9143999" cy="504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000"/>
              </a:spcAft>
              <a:buSzPct val="112000"/>
            </a:pPr>
            <a:r>
              <a:rPr lang="nl-NL" sz="2800" b="1" dirty="0">
                <a:latin typeface="Calibri"/>
                <a:ea typeface="Verdana"/>
                <a:cs typeface="Times New Roman"/>
              </a:rPr>
              <a:t>Een wereldwijde verschuiving</a:t>
            </a:r>
            <a:endParaRPr lang="nl-NL" sz="2800" dirty="0">
              <a:latin typeface="Verdana"/>
              <a:ea typeface="Verdana"/>
              <a:cs typeface="Times New Roman"/>
            </a:endParaRPr>
          </a:p>
          <a:p>
            <a:pPr marL="342900" indent="-342900">
              <a:buSzPct val="112000"/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India en China veranderen van periferielanden in semiperiferie-landen; er wordt vaker hooggekwalificeerd werk gedaan.</a:t>
            </a:r>
          </a:p>
          <a:p>
            <a:pPr marL="1085850" lvl="1" indent="-342900">
              <a:buFont typeface="Calibri" panose="020F0502020204030204" pitchFamily="34" charset="0"/>
              <a:buChar char="‒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Dus ook onderzoek en ontwikkeling (R&amp;D, research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development) in semiperiferie-landen.</a:t>
            </a:r>
          </a:p>
          <a:p>
            <a:pPr marL="1085850" lvl="1" indent="-342900">
              <a:buFont typeface="Calibri" panose="020F0502020204030204" pitchFamily="34" charset="0"/>
              <a:buChar char="‒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Die ontwikkeling heet: de nieuwe internationale arbeidsverdeling.</a:t>
            </a:r>
          </a:p>
          <a:p>
            <a:r>
              <a:rPr lang="nl-NL" dirty="0"/>
              <a:t> </a:t>
            </a:r>
            <a:endParaRPr lang="nl-NL" dirty="0">
              <a:latin typeface="Verdana"/>
              <a:ea typeface="Verdana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nl-NL" dirty="0">
                <a:latin typeface="Calibri"/>
                <a:ea typeface="Verdana"/>
                <a:cs typeface="Times New Roman"/>
              </a:rPr>
              <a:t>Interne en externe factoren bepalen de voorspelde groei van Zuid-Zuidhandel.</a:t>
            </a:r>
          </a:p>
          <a:p>
            <a:pPr marL="1103313" lvl="1" indent="-360363">
              <a:spcAft>
                <a:spcPts val="0"/>
              </a:spcAft>
            </a:pPr>
            <a:r>
              <a:rPr lang="nl-NL" dirty="0">
                <a:latin typeface="Calibri"/>
                <a:ea typeface="Verdana"/>
                <a:cs typeface="Times New Roman"/>
              </a:rPr>
              <a:t>	</a:t>
            </a:r>
            <a:r>
              <a:rPr lang="nl-NL" sz="2000" dirty="0">
                <a:latin typeface="Calibri"/>
                <a:ea typeface="Verdana"/>
                <a:cs typeface="Times New Roman"/>
              </a:rPr>
              <a:t>Denk hierbij bijvoorbeeld aan corruptie, investeringen van geld in onderwijs en infrastructuur en de staat van de wereldeconomie.</a:t>
            </a:r>
            <a:endParaRPr lang="nl-NL" sz="2000" dirty="0">
              <a:latin typeface="Verdana"/>
              <a:ea typeface="Verdana"/>
              <a:cs typeface="Times New Roman"/>
            </a:endParaRPr>
          </a:p>
          <a:p>
            <a:endParaRPr lang="nl-NL" dirty="0">
              <a:latin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274" y="6047042"/>
            <a:ext cx="9231678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05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§4.1 Economische mondialisering</a:t>
            </a:r>
          </a:p>
        </p:txBody>
      </p:sp>
      <p:sp>
        <p:nvSpPr>
          <p:cNvPr id="3077" name="Tekstvak 14"/>
          <p:cNvSpPr txBox="1">
            <a:spLocks/>
          </p:cNvSpPr>
          <p:nvPr/>
        </p:nvSpPr>
        <p:spPr bwMode="auto">
          <a:xfrm>
            <a:off x="1" y="1080000"/>
            <a:ext cx="5753410" cy="492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000"/>
              </a:spcAft>
              <a:tabLst>
                <a:tab pos="361950" algn="l"/>
              </a:tabLst>
            </a:pPr>
            <a:r>
              <a:rPr lang="nl-NL" sz="2800" b="1" i="1" dirty="0">
                <a:latin typeface="Calibri"/>
                <a:ea typeface="Verdana"/>
                <a:cs typeface="Times New Roman"/>
              </a:rPr>
              <a:t>Outsourcing</a:t>
            </a:r>
            <a:r>
              <a:rPr lang="nl-NL" sz="2800" b="1" dirty="0">
                <a:latin typeface="Calibri"/>
                <a:ea typeface="Verdana"/>
                <a:cs typeface="Times New Roman"/>
              </a:rPr>
              <a:t> in India</a:t>
            </a:r>
            <a:endParaRPr lang="nl-NL" sz="2800" dirty="0">
              <a:latin typeface="Verdana"/>
              <a:ea typeface="Verdana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►"/>
              <a:tabLst>
                <a:tab pos="361950" algn="l"/>
              </a:tabLst>
            </a:pPr>
            <a:r>
              <a:rPr lang="nl-NL" dirty="0">
                <a:latin typeface="Calibri"/>
                <a:ea typeface="Verdana"/>
                <a:cs typeface="Times New Roman"/>
              </a:rPr>
              <a:t>Multinationals zoeken goedkoopste plek voor goederen of diensten. Dit heet </a:t>
            </a:r>
            <a:r>
              <a:rPr lang="nl-NL" i="1" dirty="0">
                <a:latin typeface="Calibri"/>
                <a:ea typeface="Verdana"/>
                <a:cs typeface="Times New Roman"/>
              </a:rPr>
              <a:t>outsourcing </a:t>
            </a:r>
            <a:r>
              <a:rPr lang="nl-NL" dirty="0">
                <a:latin typeface="Calibri"/>
                <a:ea typeface="Verdana"/>
                <a:cs typeface="Times New Roman"/>
              </a:rPr>
              <a:t>(= uitbesteden). </a:t>
            </a:r>
          </a:p>
          <a:p>
            <a:pPr lvl="0">
              <a:spcAft>
                <a:spcPts val="0"/>
              </a:spcAft>
              <a:tabLst>
                <a:tab pos="361950" algn="l"/>
              </a:tabLst>
            </a:pPr>
            <a:r>
              <a:rPr lang="nl-NL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	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nl-NL" sz="2000" dirty="0">
                <a:latin typeface="Calibri"/>
                <a:ea typeface="Verdana"/>
                <a:cs typeface="Times New Roman"/>
              </a:rPr>
              <a:t>onderzoek en ontwikkeling (R&amp;D, research </a:t>
            </a:r>
            <a:r>
              <a:rPr lang="nl-NL" sz="2000" dirty="0" err="1">
                <a:latin typeface="Calibri"/>
                <a:ea typeface="Verdana"/>
                <a:cs typeface="Times New Roman"/>
              </a:rPr>
              <a:t>and</a:t>
            </a:r>
            <a:r>
              <a:rPr lang="nl-NL" sz="2000" dirty="0">
                <a:latin typeface="Calibri"/>
                <a:ea typeface="Verdana"/>
                <a:cs typeface="Times New Roman"/>
              </a:rPr>
              <a:t> development) in centrumlanden</a:t>
            </a:r>
            <a:endParaRPr lang="nl-NL" sz="2000" dirty="0">
              <a:latin typeface="Verdana"/>
              <a:ea typeface="Verdana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nl-NL" sz="2000" dirty="0">
                <a:latin typeface="Calibri"/>
                <a:ea typeface="Verdana"/>
                <a:cs typeface="Times New Roman"/>
              </a:rPr>
              <a:t>de productie in (semi)periferielanden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nl-NL" sz="2000" dirty="0">
                <a:latin typeface="Calibri"/>
                <a:ea typeface="Verdana"/>
                <a:cs typeface="Times New Roman"/>
              </a:rPr>
              <a:t>verkoop en distributie in centrumlanden</a:t>
            </a:r>
            <a:endParaRPr lang="nl-NL" sz="2000" dirty="0">
              <a:latin typeface="Verdana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endParaRPr lang="nl-NL" sz="1600" dirty="0">
              <a:latin typeface="Calibri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l-NL" sz="1600" dirty="0">
                <a:latin typeface="Calibri"/>
                <a:ea typeface="Verdana"/>
                <a:cs typeface="Times New Roman"/>
              </a:rPr>
              <a:t> </a:t>
            </a:r>
            <a:endParaRPr lang="nl-NL" sz="1600" dirty="0">
              <a:effectLst/>
              <a:latin typeface="Verdana"/>
              <a:ea typeface="Verdana"/>
              <a:cs typeface="Times New Roman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411" y="1152031"/>
            <a:ext cx="3390589" cy="44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43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§4.1 Economische mondialisering</a:t>
            </a:r>
          </a:p>
        </p:txBody>
      </p:sp>
      <p:sp>
        <p:nvSpPr>
          <p:cNvPr id="3077" name="Tekstvak 14"/>
          <p:cNvSpPr txBox="1">
            <a:spLocks/>
          </p:cNvSpPr>
          <p:nvPr/>
        </p:nvSpPr>
        <p:spPr bwMode="auto">
          <a:xfrm>
            <a:off x="2" y="1080000"/>
            <a:ext cx="9143998" cy="289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nl-NL" sz="2800" b="1" dirty="0">
                <a:latin typeface="Calibri"/>
                <a:ea typeface="Verdana"/>
                <a:cs typeface="Times New Roman"/>
              </a:rPr>
              <a:t>Voorbeelden van outsourcing in India: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nl-NL" dirty="0">
                <a:latin typeface="Calibri" panose="020F0502020204030204" pitchFamily="34" charset="0"/>
                <a:ea typeface="Verdana"/>
                <a:cs typeface="Times New Roman"/>
              </a:rPr>
              <a:t>ICT-gebied:  </a:t>
            </a:r>
            <a:r>
              <a:rPr lang="nl-NL" dirty="0" err="1">
                <a:latin typeface="Calibri" panose="020F0502020204030204" pitchFamily="34" charset="0"/>
                <a:ea typeface="Verdana"/>
                <a:cs typeface="Times New Roman"/>
              </a:rPr>
              <a:t>Bengaluru</a:t>
            </a:r>
            <a:r>
              <a:rPr lang="nl-NL" dirty="0">
                <a:latin typeface="Calibri" panose="020F0502020204030204" pitchFamily="34" charset="0"/>
                <a:ea typeface="Verdana"/>
                <a:cs typeface="Times New Roman"/>
              </a:rPr>
              <a:t> (Bangalore) 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nl-NL" dirty="0">
                <a:latin typeface="Calibri" panose="020F0502020204030204" pitchFamily="34" charset="0"/>
                <a:ea typeface="Verdana"/>
                <a:cs typeface="Times New Roman"/>
              </a:rPr>
              <a:t>auto-industrie: </a:t>
            </a:r>
            <a:r>
              <a:rPr lang="nl-NL" dirty="0" err="1">
                <a:latin typeface="Calibri" panose="020F0502020204030204" pitchFamily="34" charset="0"/>
                <a:ea typeface="Verdana"/>
                <a:cs typeface="Times New Roman"/>
              </a:rPr>
              <a:t>Pune</a:t>
            </a:r>
            <a:r>
              <a:rPr lang="nl-NL" dirty="0">
                <a:latin typeface="Calibri" panose="020F0502020204030204" pitchFamily="34" charset="0"/>
                <a:ea typeface="Verdana"/>
                <a:cs typeface="Times New Roman"/>
              </a:rPr>
              <a:t> (ten zuidoosten van Mumbai)</a:t>
            </a:r>
          </a:p>
          <a:p>
            <a:pPr lvl="0">
              <a:spcAft>
                <a:spcPts val="0"/>
              </a:spcAft>
            </a:pPr>
            <a:endParaRPr lang="nl-NL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endParaRPr lang="nl-NL" b="1" dirty="0">
              <a:latin typeface="Calibri"/>
              <a:ea typeface="Verdana"/>
              <a:cs typeface="Times New Roman"/>
            </a:endParaRPr>
          </a:p>
          <a:p>
            <a:pPr marL="0" lvl="1" indent="0">
              <a:spcAft>
                <a:spcPts val="0"/>
              </a:spcAft>
              <a:buSzPts val="1100"/>
            </a:pPr>
            <a:endParaRPr lang="nl-NL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endParaRPr lang="nl-NL" sz="2000" dirty="0">
              <a:latin typeface="Calibri" panose="020F0502020204030204" pitchFamily="34" charset="0"/>
              <a:ea typeface="Verdana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endParaRPr lang="nl-NL" dirty="0">
              <a:effectLst/>
              <a:latin typeface="Calibri" panose="020F0502020204030204" pitchFamily="34" charset="0"/>
              <a:ea typeface="Verdana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endParaRPr lang="nl-NL" dirty="0">
              <a:effectLst/>
              <a:latin typeface="Calibri" panose="020F0502020204030204" pitchFamily="34" charset="0"/>
              <a:ea typeface="Verdana"/>
              <a:cs typeface="Times New Roman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95" y="2737051"/>
            <a:ext cx="3293506" cy="345774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682181" y="6435525"/>
            <a:ext cx="5159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1200" dirty="0"/>
              <a:t>De drie centra van de motorvoertuigenindustrie in India, 2011</a:t>
            </a:r>
            <a:endParaRPr lang="nl-NL" sz="1200" dirty="0"/>
          </a:p>
        </p:txBody>
      </p:sp>
      <p:sp>
        <p:nvSpPr>
          <p:cNvPr id="5" name="Tekstvak 4"/>
          <p:cNvSpPr txBox="1"/>
          <p:nvPr/>
        </p:nvSpPr>
        <p:spPr>
          <a:xfrm>
            <a:off x="327169" y="2534351"/>
            <a:ext cx="47817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Redenen om werk te verplaatsen: 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Indiërs spreken Engels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ze werken hard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ze zijn goed opgeleid 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de lonen liggen lager dan in Europa of de V.S.</a:t>
            </a:r>
          </a:p>
        </p:txBody>
      </p:sp>
    </p:spTree>
    <p:extLst>
      <p:ext uri="{BB962C8B-B14F-4D97-AF65-F5344CB8AC3E}">
        <p14:creationId xmlns:p14="http://schemas.microsoft.com/office/powerpoint/2010/main" val="490853519"/>
      </p:ext>
    </p:extLst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Lege presentati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1420</Words>
  <Application>Microsoft Macintosh PowerPoint</Application>
  <PresentationFormat>Diavoorstelling (4:3)</PresentationFormat>
  <Paragraphs>216</Paragraphs>
  <Slides>23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Calibri</vt:lpstr>
      <vt:lpstr>Times New Roman</vt:lpstr>
      <vt:lpstr>Verdana</vt:lpstr>
      <vt:lpstr>Wingdings</vt:lpstr>
      <vt:lpstr>Lege presentatie</vt:lpstr>
      <vt:lpstr>4. Een veranderende wereld</vt:lpstr>
      <vt:lpstr>PowerPoint-presentatie</vt:lpstr>
      <vt:lpstr>PowerPoint-presentatie</vt:lpstr>
      <vt:lpstr>PowerPoint-presentatie</vt:lpstr>
      <vt:lpstr>§4.1 Economische mondialisering</vt:lpstr>
      <vt:lpstr>§4.1 Economische mondialisering</vt:lpstr>
      <vt:lpstr>§4.1 Economische mondialisering</vt:lpstr>
      <vt:lpstr>§4.1 Economische mondialisering</vt:lpstr>
      <vt:lpstr>§4.1 Economische mondialisering</vt:lpstr>
      <vt:lpstr>§4.1 Economische mondialisering</vt:lpstr>
      <vt:lpstr>§4.1 Economische mondialisering</vt:lpstr>
      <vt:lpstr>§4.1 Economische mondialisering</vt:lpstr>
      <vt:lpstr>§4.1 Economische mondialisering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2018-02-21T11:13:30Z</dcterms:created>
  <dcterms:modified xsi:type="dcterms:W3CDTF">2018-09-28T14:48:19Z</dcterms:modified>
</cp:coreProperties>
</file>