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3"/>
  </p:notesMasterIdLst>
  <p:sldIdLst>
    <p:sldId id="256" r:id="rId2"/>
    <p:sldId id="290" r:id="rId3"/>
    <p:sldId id="291" r:id="rId4"/>
    <p:sldId id="292" r:id="rId5"/>
    <p:sldId id="293" r:id="rId6"/>
    <p:sldId id="295" r:id="rId7"/>
    <p:sldId id="294" r:id="rId8"/>
    <p:sldId id="296" r:id="rId9"/>
    <p:sldId id="299" r:id="rId10"/>
    <p:sldId id="297" r:id="rId11"/>
    <p:sldId id="298"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eu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94" autoAdjust="0"/>
    <p:restoredTop sz="94626" autoAdjust="0"/>
  </p:normalViewPr>
  <p:slideViewPr>
    <p:cSldViewPr>
      <p:cViewPr varScale="1">
        <p:scale>
          <a:sx n="121" d="100"/>
          <a:sy n="121" d="100"/>
        </p:scale>
        <p:origin x="148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27-12-2019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dirty="0" err="1"/>
              <a:t>Kivalina</a:t>
            </a:r>
            <a:r>
              <a:rPr lang="nl-NL" dirty="0"/>
              <a:t>, Alaska</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dirty="0"/>
          </a:p>
        </p:txBody>
      </p:sp>
    </p:spTree>
    <p:extLst>
      <p:ext uri="{BB962C8B-B14F-4D97-AF65-F5344CB8AC3E}">
        <p14:creationId xmlns:p14="http://schemas.microsoft.com/office/powerpoint/2010/main" val="3565918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situatie van ‘Nederland’ in het Perm</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dirty="0"/>
          </a:p>
        </p:txBody>
      </p:sp>
    </p:spTree>
    <p:extLst>
      <p:ext uri="{BB962C8B-B14F-4D97-AF65-F5344CB8AC3E}">
        <p14:creationId xmlns:p14="http://schemas.microsoft.com/office/powerpoint/2010/main" val="3817944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Het landschap van ‘Nederland’ in het Carboon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dirty="0"/>
          </a:p>
        </p:txBody>
      </p:sp>
    </p:spTree>
    <p:extLst>
      <p:ext uri="{BB962C8B-B14F-4D97-AF65-F5344CB8AC3E}">
        <p14:creationId xmlns:p14="http://schemas.microsoft.com/office/powerpoint/2010/main" val="9411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Dek-, reservoir- </a:t>
            </a:r>
            <a:r>
              <a:rPr lang="nl-NL"/>
              <a:t>en moedergesteente</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dirty="0"/>
          </a:p>
        </p:txBody>
      </p:sp>
    </p:spTree>
    <p:extLst>
      <p:ext uri="{BB962C8B-B14F-4D97-AF65-F5344CB8AC3E}">
        <p14:creationId xmlns:p14="http://schemas.microsoft.com/office/powerpoint/2010/main" val="308904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warmste periode ooit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dirty="0"/>
          </a:p>
        </p:txBody>
      </p:sp>
    </p:spTree>
    <p:extLst>
      <p:ext uri="{BB962C8B-B14F-4D97-AF65-F5344CB8AC3E}">
        <p14:creationId xmlns:p14="http://schemas.microsoft.com/office/powerpoint/2010/main" val="359217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Het uiteenvallen van Pangea</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dirty="0"/>
          </a:p>
        </p:txBody>
      </p:sp>
    </p:spTree>
    <p:extLst>
      <p:ext uri="{BB962C8B-B14F-4D97-AF65-F5344CB8AC3E}">
        <p14:creationId xmlns:p14="http://schemas.microsoft.com/office/powerpoint/2010/main" val="3714020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temperaturen in het Krijt en nu, op verschillende breedtegraden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dirty="0"/>
          </a:p>
        </p:txBody>
      </p:sp>
    </p:spTree>
    <p:extLst>
      <p:ext uri="{BB962C8B-B14F-4D97-AF65-F5344CB8AC3E}">
        <p14:creationId xmlns:p14="http://schemas.microsoft.com/office/powerpoint/2010/main" val="1006730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t>
            </a:r>
            <a:r>
              <a:rPr lang="nl-NL" sz="1200" dirty="0">
                <a:latin typeface="Calibri" panose="020F0502020204030204" pitchFamily="34" charset="0"/>
                <a:ea typeface="Times New Roman" panose="02020603050405020304" pitchFamily="18" charset="0"/>
                <a:cs typeface="Calibri" panose="020F0502020204030204" pitchFamily="34" charset="0"/>
              </a:rPr>
              <a:t>CO</a:t>
            </a:r>
            <a:r>
              <a:rPr lang="nl-NL" sz="1200" baseline="-25000" dirty="0">
                <a:latin typeface="Calibri" panose="020F0502020204030204" pitchFamily="34" charset="0"/>
                <a:ea typeface="Times New Roman" panose="02020603050405020304" pitchFamily="18" charset="0"/>
                <a:cs typeface="Calibri" panose="020F0502020204030204" pitchFamily="34" charset="0"/>
              </a:rPr>
              <a:t>2</a:t>
            </a:r>
            <a:r>
              <a:rPr lang="nl-NL" sz="1200" dirty="0">
                <a:latin typeface="Calibri" panose="020F0502020204030204" pitchFamily="34" charset="0"/>
                <a:ea typeface="Times New Roman" panose="02020603050405020304" pitchFamily="18" charset="0"/>
                <a:cs typeface="Calibri" panose="020F0502020204030204" pitchFamily="34" charset="0"/>
              </a:rPr>
              <a:t>-gehalte en temperatuur n de atmosfeer in het verleden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dirty="0"/>
          </a:p>
        </p:txBody>
      </p:sp>
    </p:spTree>
    <p:extLst>
      <p:ext uri="{BB962C8B-B14F-4D97-AF65-F5344CB8AC3E}">
        <p14:creationId xmlns:p14="http://schemas.microsoft.com/office/powerpoint/2010/main" val="2898000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dirty="0"/>
          </a:p>
        </p:txBody>
      </p:sp>
    </p:spTree>
    <p:extLst>
      <p:ext uri="{BB962C8B-B14F-4D97-AF65-F5344CB8AC3E}">
        <p14:creationId xmlns:p14="http://schemas.microsoft.com/office/powerpoint/2010/main" val="293658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koolstofcyclus</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dirty="0"/>
          </a:p>
        </p:txBody>
      </p:sp>
    </p:spTree>
    <p:extLst>
      <p:ext uri="{BB962C8B-B14F-4D97-AF65-F5344CB8AC3E}">
        <p14:creationId xmlns:p14="http://schemas.microsoft.com/office/powerpoint/2010/main" val="180168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dirty="0"/>
          </a:p>
        </p:txBody>
      </p:sp>
    </p:spTree>
    <p:extLst>
      <p:ext uri="{BB962C8B-B14F-4D97-AF65-F5344CB8AC3E}">
        <p14:creationId xmlns:p14="http://schemas.microsoft.com/office/powerpoint/2010/main" val="148283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Klimaatveranderingen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dirty="0"/>
          </a:p>
        </p:txBody>
      </p:sp>
    </p:spTree>
    <p:extLst>
      <p:ext uri="{BB962C8B-B14F-4D97-AF65-F5344CB8AC3E}">
        <p14:creationId xmlns:p14="http://schemas.microsoft.com/office/powerpoint/2010/main" val="160732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t>
            </a:r>
            <a:r>
              <a:rPr lang="nl-NL" baseline="0" dirty="0" err="1"/>
              <a:t>Artist’s</a:t>
            </a:r>
            <a:r>
              <a:rPr lang="nl-NL" baseline="0" dirty="0"/>
              <a:t> </a:t>
            </a:r>
            <a:r>
              <a:rPr lang="nl-NL" baseline="0" dirty="0" err="1"/>
              <a:t>impression</a:t>
            </a:r>
            <a:r>
              <a:rPr lang="nl-NL" baseline="0" dirty="0"/>
              <a:t> van een meteorietinslag</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dirty="0"/>
          </a:p>
        </p:txBody>
      </p:sp>
    </p:spTree>
    <p:extLst>
      <p:ext uri="{BB962C8B-B14F-4D97-AF65-F5344CB8AC3E}">
        <p14:creationId xmlns:p14="http://schemas.microsoft.com/office/powerpoint/2010/main" val="618975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Bewijzen voor de meteorietinslag op de grens van het Krijt en het </a:t>
            </a:r>
            <a:r>
              <a:rPr lang="nl-NL" baseline="0" dirty="0" err="1"/>
              <a:t>Tertair</a:t>
            </a:r>
            <a:r>
              <a:rPr lang="nl-NL" baseline="0" dirty="0"/>
              <a: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dirty="0"/>
          </a:p>
        </p:txBody>
      </p:sp>
    </p:spTree>
    <p:extLst>
      <p:ext uri="{BB962C8B-B14F-4D97-AF65-F5344CB8AC3E}">
        <p14:creationId xmlns:p14="http://schemas.microsoft.com/office/powerpoint/2010/main" val="4072761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Basaltlagen in de </a:t>
            </a:r>
            <a:r>
              <a:rPr lang="nl-NL" baseline="0" dirty="0" err="1"/>
              <a:t>Deccan</a:t>
            </a:r>
            <a:r>
              <a:rPr lang="nl-NL" baseline="0" dirty="0"/>
              <a:t> </a:t>
            </a:r>
            <a:r>
              <a:rPr lang="nl-NL" baseline="0" dirty="0" err="1"/>
              <a:t>Traps</a:t>
            </a:r>
            <a:r>
              <a:rPr lang="nl-NL" baseline="0" dirty="0"/>
              <a:t> in West-India</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dirty="0"/>
          </a:p>
        </p:txBody>
      </p:sp>
    </p:spTree>
    <p:extLst>
      <p:ext uri="{BB962C8B-B14F-4D97-AF65-F5344CB8AC3E}">
        <p14:creationId xmlns:p14="http://schemas.microsoft.com/office/powerpoint/2010/main" val="2398926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t>
            </a:r>
            <a:r>
              <a:rPr lang="nl-NL" baseline="0" dirty="0" err="1"/>
              <a:t>Kwartair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dirty="0"/>
          </a:p>
        </p:txBody>
      </p:sp>
    </p:spTree>
    <p:extLst>
      <p:ext uri="{BB962C8B-B14F-4D97-AF65-F5344CB8AC3E}">
        <p14:creationId xmlns:p14="http://schemas.microsoft.com/office/powerpoint/2010/main" val="2158234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Gemiddelde zomertemperatuur en gemiddelde zeespiegelhoogte in het </a:t>
            </a:r>
            <a:r>
              <a:rPr lang="nl-NL" baseline="0" dirty="0" err="1"/>
              <a:t>Kwartair</a:t>
            </a:r>
            <a:r>
              <a:rPr lang="nl-NL" baseline="0" dirty="0"/>
              <a:t> in het gebied dat nu Nederland is.</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dirty="0"/>
          </a:p>
        </p:txBody>
      </p:sp>
    </p:spTree>
    <p:extLst>
      <p:ext uri="{BB962C8B-B14F-4D97-AF65-F5344CB8AC3E}">
        <p14:creationId xmlns:p14="http://schemas.microsoft.com/office/powerpoint/2010/main" val="448914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Gemiddelde zomertemperatuur en gemiddelde zeespiegelhoogte in het </a:t>
            </a:r>
            <a:r>
              <a:rPr lang="nl-NL" baseline="0" dirty="0" err="1"/>
              <a:t>Kwartair</a:t>
            </a:r>
            <a:r>
              <a:rPr lang="nl-NL" baseline="0" dirty="0"/>
              <a:t> in het gebied dat nu Nederland is.</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dirty="0"/>
          </a:p>
        </p:txBody>
      </p:sp>
    </p:spTree>
    <p:extLst>
      <p:ext uri="{BB962C8B-B14F-4D97-AF65-F5344CB8AC3E}">
        <p14:creationId xmlns:p14="http://schemas.microsoft.com/office/powerpoint/2010/main" val="372110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dirty="0"/>
          </a:p>
        </p:txBody>
      </p:sp>
    </p:spTree>
    <p:extLst>
      <p:ext uri="{BB962C8B-B14F-4D97-AF65-F5344CB8AC3E}">
        <p14:creationId xmlns:p14="http://schemas.microsoft.com/office/powerpoint/2010/main" val="3883869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r>
              <a:rPr lang="nl-NL" baseline="0" dirty="0"/>
              <a:t> Excentriciteit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dirty="0"/>
          </a:p>
        </p:txBody>
      </p:sp>
    </p:spTree>
    <p:extLst>
      <p:ext uri="{BB962C8B-B14F-4D97-AF65-F5344CB8AC3E}">
        <p14:creationId xmlns:p14="http://schemas.microsoft.com/office/powerpoint/2010/main" val="881837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Scheefstelling</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dirty="0"/>
          </a:p>
        </p:txBody>
      </p:sp>
    </p:spTree>
    <p:extLst>
      <p:ext uri="{BB962C8B-B14F-4D97-AF65-F5344CB8AC3E}">
        <p14:creationId xmlns:p14="http://schemas.microsoft.com/office/powerpoint/2010/main" val="2781750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Precessie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dirty="0"/>
          </a:p>
        </p:txBody>
      </p:sp>
    </p:spTree>
    <p:extLst>
      <p:ext uri="{BB962C8B-B14F-4D97-AF65-F5344CB8AC3E}">
        <p14:creationId xmlns:p14="http://schemas.microsoft.com/office/powerpoint/2010/main" val="407190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Geologische tijdschaal</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dirty="0"/>
          </a:p>
        </p:txBody>
      </p:sp>
    </p:spTree>
    <p:extLst>
      <p:ext uri="{BB962C8B-B14F-4D97-AF65-F5344CB8AC3E}">
        <p14:creationId xmlns:p14="http://schemas.microsoft.com/office/powerpoint/2010/main" val="240526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 </a:t>
            </a:r>
            <a:r>
              <a:rPr lang="nl-NL" baseline="0" dirty="0" err="1"/>
              <a:t>Milankovitch</a:t>
            </a:r>
            <a:r>
              <a:rPr lang="nl-NL" baseline="0" dirty="0"/>
              <a:t>-curve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dirty="0"/>
          </a:p>
        </p:txBody>
      </p:sp>
    </p:spTree>
    <p:extLst>
      <p:ext uri="{BB962C8B-B14F-4D97-AF65-F5344CB8AC3E}">
        <p14:creationId xmlns:p14="http://schemas.microsoft.com/office/powerpoint/2010/main" val="4134737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Groei en afsmelten van een ijskap door veranderingen in de stand van de aardas</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dirty="0"/>
          </a:p>
        </p:txBody>
      </p:sp>
    </p:spTree>
    <p:extLst>
      <p:ext uri="{BB962C8B-B14F-4D97-AF65-F5344CB8AC3E}">
        <p14:creationId xmlns:p14="http://schemas.microsoft.com/office/powerpoint/2010/main" val="1109668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Uitbarsting van de </a:t>
            </a:r>
            <a:r>
              <a:rPr lang="nl-NL" baseline="0" dirty="0" err="1"/>
              <a:t>Pinatubo</a:t>
            </a:r>
            <a:r>
              <a:rPr lang="nl-NL" baseline="0" dirty="0"/>
              <a:t>, Filipijnen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dirty="0"/>
          </a:p>
        </p:txBody>
      </p:sp>
    </p:spTree>
    <p:extLst>
      <p:ext uri="{BB962C8B-B14F-4D97-AF65-F5344CB8AC3E}">
        <p14:creationId xmlns:p14="http://schemas.microsoft.com/office/powerpoint/2010/main" val="1525959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IJsboringen</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dirty="0"/>
          </a:p>
        </p:txBody>
      </p:sp>
    </p:spTree>
    <p:extLst>
      <p:ext uri="{BB962C8B-B14F-4D97-AF65-F5344CB8AC3E}">
        <p14:creationId xmlns:p14="http://schemas.microsoft.com/office/powerpoint/2010/main" val="3201464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dirty="0"/>
          </a:p>
        </p:txBody>
      </p:sp>
    </p:spTree>
    <p:extLst>
      <p:ext uri="{BB962C8B-B14F-4D97-AF65-F5344CB8AC3E}">
        <p14:creationId xmlns:p14="http://schemas.microsoft.com/office/powerpoint/2010/main" val="1631615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Kalkskeletjes van ongeveer 0,5 mm groot</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dirty="0"/>
          </a:p>
        </p:txBody>
      </p:sp>
    </p:spTree>
    <p:extLst>
      <p:ext uri="{BB962C8B-B14F-4D97-AF65-F5344CB8AC3E}">
        <p14:creationId xmlns:p14="http://schemas.microsoft.com/office/powerpoint/2010/main" val="3872866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t>
            </a:r>
            <a:r>
              <a:rPr lang="nl-NL" sz="1200" b="0" i="0" u="none" strike="noStrike" kern="1200" baseline="0" dirty="0">
                <a:solidFill>
                  <a:schemeClr val="tx1"/>
                </a:solidFill>
                <a:latin typeface="+mn-lt"/>
                <a:ea typeface="+mn-ea"/>
                <a:cs typeface="+mn-cs"/>
              </a:rPr>
              <a:t>De </a:t>
            </a:r>
            <a:r>
              <a:rPr lang="nl-NL" sz="1200" b="0" i="0" u="none" strike="noStrike" kern="1200" baseline="30000" dirty="0">
                <a:solidFill>
                  <a:schemeClr val="tx1"/>
                </a:solidFill>
                <a:latin typeface="+mn-lt"/>
                <a:ea typeface="+mn-ea"/>
                <a:cs typeface="+mn-cs"/>
              </a:rPr>
              <a:t>16</a:t>
            </a:r>
            <a:r>
              <a:rPr lang="nl-NL" sz="1200" b="0" i="0" u="none" strike="noStrike" kern="1200" baseline="0" dirty="0">
                <a:solidFill>
                  <a:schemeClr val="tx1"/>
                </a:solidFill>
                <a:latin typeface="+mn-lt"/>
                <a:ea typeface="+mn-ea"/>
                <a:cs typeface="+mn-cs"/>
              </a:rPr>
              <a:t>O-</a:t>
            </a:r>
            <a:r>
              <a:rPr lang="nl-NL" sz="1200" b="0" i="0" u="none" strike="noStrike" kern="1200" baseline="30000" dirty="0">
                <a:solidFill>
                  <a:schemeClr val="tx1"/>
                </a:solidFill>
                <a:latin typeface="+mn-lt"/>
                <a:ea typeface="+mn-ea"/>
                <a:cs typeface="+mn-cs"/>
              </a:rPr>
              <a:t>18</a:t>
            </a:r>
            <a:r>
              <a:rPr lang="nl-NL" sz="1200" b="0" i="0" u="none" strike="noStrike" kern="1200" baseline="0" dirty="0">
                <a:solidFill>
                  <a:schemeClr val="tx1"/>
                </a:solidFill>
                <a:latin typeface="+mn-lt"/>
                <a:ea typeface="+mn-ea"/>
                <a:cs typeface="+mn-cs"/>
              </a:rPr>
              <a:t>O-verhouding.</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37</a:t>
            </a:fld>
            <a:endParaRPr lang="nl-NL" dirty="0"/>
          </a:p>
        </p:txBody>
      </p:sp>
    </p:spTree>
    <p:extLst>
      <p:ext uri="{BB962C8B-B14F-4D97-AF65-F5344CB8AC3E}">
        <p14:creationId xmlns:p14="http://schemas.microsoft.com/office/powerpoint/2010/main" val="2084883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Opname en afbraak van koolstof (l) en Halfwaardetijd van </a:t>
            </a:r>
            <a:r>
              <a:rPr lang="nl-NL" sz="1200" baseline="30000" dirty="0">
                <a:latin typeface="Calibri" panose="020F0502020204030204" pitchFamily="34" charset="0"/>
                <a:ea typeface="Times New Roman" panose="02020603050405020304" pitchFamily="18" charset="0"/>
                <a:cs typeface="Arial" panose="020B0604020202020204" pitchFamily="34" charset="0"/>
              </a:rPr>
              <a:t>14</a:t>
            </a:r>
            <a:r>
              <a:rPr lang="nl-NL" sz="1200" dirty="0">
                <a:latin typeface="Calibri" panose="020F0502020204030204" pitchFamily="34" charset="0"/>
                <a:ea typeface="Times New Roman" panose="02020603050405020304" pitchFamily="18" charset="0"/>
                <a:cs typeface="Arial" panose="020B0604020202020204" pitchFamily="34" charset="0"/>
              </a:rPr>
              <a:t>C</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38</a:t>
            </a:fld>
            <a:endParaRPr lang="nl-NL" dirty="0"/>
          </a:p>
        </p:txBody>
      </p:sp>
    </p:spTree>
    <p:extLst>
      <p:ext uri="{BB962C8B-B14F-4D97-AF65-F5344CB8AC3E}">
        <p14:creationId xmlns:p14="http://schemas.microsoft.com/office/powerpoint/2010/main" val="2081134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Deze zwerfkei is er het bewijs van dat hier vroeger landijs lag</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39</a:t>
            </a:fld>
            <a:endParaRPr lang="nl-NL" dirty="0"/>
          </a:p>
        </p:txBody>
      </p:sp>
    </p:spTree>
    <p:extLst>
      <p:ext uri="{BB962C8B-B14F-4D97-AF65-F5344CB8AC3E}">
        <p14:creationId xmlns:p14="http://schemas.microsoft.com/office/powerpoint/2010/main" val="1155169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Jaarringen van bomen: hoe dikker de jaarring, hoe warmer en natter het klimaat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40</a:t>
            </a:fld>
            <a:endParaRPr lang="nl-NL" dirty="0"/>
          </a:p>
        </p:txBody>
      </p:sp>
    </p:spTree>
    <p:extLst>
      <p:ext uri="{BB962C8B-B14F-4D97-AF65-F5344CB8AC3E}">
        <p14:creationId xmlns:p14="http://schemas.microsoft.com/office/powerpoint/2010/main" val="412281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Het uiteenvallen van Pangea</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dirty="0"/>
          </a:p>
        </p:txBody>
      </p:sp>
    </p:spTree>
    <p:extLst>
      <p:ext uri="{BB962C8B-B14F-4D97-AF65-F5344CB8AC3E}">
        <p14:creationId xmlns:p14="http://schemas.microsoft.com/office/powerpoint/2010/main" val="3869919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baseline="0" dirty="0"/>
              <a:t>Onderzoeksmethoden naar klimaten in het verleden</a:t>
            </a:r>
            <a:endParaRPr lang="nl-NL" sz="1200" dirty="0">
              <a:latin typeface="Arial" panose="020B0604020202020204" pitchFamily="34" charset="0"/>
              <a:ea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41</a:t>
            </a:fld>
            <a:endParaRPr lang="nl-NL" dirty="0"/>
          </a:p>
        </p:txBody>
      </p:sp>
    </p:spTree>
    <p:extLst>
      <p:ext uri="{BB962C8B-B14F-4D97-AF65-F5344CB8AC3E}">
        <p14:creationId xmlns:p14="http://schemas.microsoft.com/office/powerpoint/2010/main" val="19738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Vorming van een </a:t>
            </a:r>
            <a:r>
              <a:rPr lang="nl-NL" dirty="0" err="1"/>
              <a:t>mid</a:t>
            </a:r>
            <a:r>
              <a:rPr lang="nl-NL" dirty="0"/>
              <a:t>-oceanische rug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dirty="0"/>
          </a:p>
        </p:txBody>
      </p:sp>
    </p:spTree>
    <p:extLst>
      <p:ext uri="{BB962C8B-B14F-4D97-AF65-F5344CB8AC3E}">
        <p14:creationId xmlns:p14="http://schemas.microsoft.com/office/powerpoint/2010/main" val="386203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De belangrijkste platen en hun bewegingsrichting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dirty="0"/>
          </a:p>
        </p:txBody>
      </p:sp>
    </p:spTree>
    <p:extLst>
      <p:ext uri="{BB962C8B-B14F-4D97-AF65-F5344CB8AC3E}">
        <p14:creationId xmlns:p14="http://schemas.microsoft.com/office/powerpoint/2010/main" val="230658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Convectiestromen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dirty="0"/>
          </a:p>
        </p:txBody>
      </p:sp>
    </p:spTree>
    <p:extLst>
      <p:ext uri="{BB962C8B-B14F-4D97-AF65-F5344CB8AC3E}">
        <p14:creationId xmlns:p14="http://schemas.microsoft.com/office/powerpoint/2010/main" val="300891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Monument </a:t>
            </a:r>
            <a:r>
              <a:rPr lang="nl-NL" dirty="0" err="1"/>
              <a:t>Valley</a:t>
            </a:r>
            <a:r>
              <a:rPr lang="nl-NL" dirty="0"/>
              <a:t> (V,S.), een prachtig voorbeeld van de </a:t>
            </a:r>
            <a:r>
              <a:rPr lang="nl-NL" dirty="0" err="1"/>
              <a:t>redhouse</a:t>
            </a:r>
            <a:r>
              <a:rPr lang="nl-NL" dirty="0"/>
              <a:t> </a:t>
            </a:r>
            <a:r>
              <a:rPr lang="nl-NL" dirty="0" err="1"/>
              <a:t>earth</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dirty="0"/>
          </a:p>
        </p:txBody>
      </p:sp>
    </p:spTree>
    <p:extLst>
      <p:ext uri="{BB962C8B-B14F-4D97-AF65-F5344CB8AC3E}">
        <p14:creationId xmlns:p14="http://schemas.microsoft.com/office/powerpoint/2010/main" val="275098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dirty="0"/>
          </a:p>
        </p:txBody>
      </p:sp>
    </p:spTree>
    <p:extLst>
      <p:ext uri="{BB962C8B-B14F-4D97-AF65-F5344CB8AC3E}">
        <p14:creationId xmlns:p14="http://schemas.microsoft.com/office/powerpoint/2010/main" val="103294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27-12-2019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27-12-2019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27-12-2019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Supercontinent</a:t>
            </a:r>
          </a:p>
          <a:p>
            <a:pPr marL="360363" indent="-360363">
              <a:spcAft>
                <a:spcPts val="0"/>
              </a:spcAft>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Calibri" panose="020F0502020204030204" pitchFamily="34" charset="0"/>
              </a:rPr>
              <a:t>Veel water opgeslagen in een ijskap</a:t>
            </a:r>
            <a:r>
              <a:rPr lang="nl-NL" sz="2400" dirty="0">
                <a:latin typeface="Calibri" panose="020F0502020204030204" pitchFamily="34" charset="0"/>
                <a:ea typeface="Calibri" panose="020F0502020204030204" pitchFamily="34" charset="0"/>
                <a:sym typeface="Wingdings" panose="05000000000000000000" pitchFamily="2" charset="2"/>
              </a:rPr>
              <a:t> </a:t>
            </a:r>
            <a:r>
              <a:rPr lang="nl-NL" sz="2000" dirty="0">
                <a:latin typeface="Calibri" panose="020F0502020204030204" pitchFamily="34" charset="0"/>
                <a:ea typeface="Calibri" panose="020F0502020204030204" pitchFamily="34" charset="0"/>
                <a:sym typeface="Wingdings" panose="05000000000000000000" pitchFamily="2" charset="2"/>
              </a:rPr>
              <a:t></a:t>
            </a:r>
            <a:r>
              <a:rPr lang="nl-NL" sz="2400" dirty="0">
                <a:latin typeface="Calibri" panose="020F0502020204030204" pitchFamily="34" charset="0"/>
                <a:ea typeface="Calibri" panose="020F0502020204030204" pitchFamily="34" charset="0"/>
              </a:rPr>
              <a:t> </a:t>
            </a: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zeespiegel relatief laag </a:t>
            </a:r>
            <a:r>
              <a:rPr lang="nl-NL" sz="2000" dirty="0">
                <a:latin typeface="Calibri" panose="020F0502020204030204" pitchFamily="34" charset="0"/>
                <a:ea typeface="Calibri" panose="020F0502020204030204" pitchFamily="34" charset="0"/>
                <a:sym typeface="Wingdings" panose="05000000000000000000" pitchFamily="2" charset="2"/>
              </a:rPr>
              <a:t></a:t>
            </a: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 gesteenten blootgesteld aan verwering en erosie </a:t>
            </a:r>
            <a:r>
              <a:rPr lang="nl-NL" sz="2000" dirty="0">
                <a:latin typeface="Calibri" panose="020F0502020204030204" pitchFamily="34" charset="0"/>
                <a:ea typeface="Calibri" panose="020F0502020204030204" pitchFamily="34" charset="0"/>
                <a:sym typeface="Wingdings" panose="05000000000000000000" pitchFamily="2" charset="2"/>
              </a:rPr>
              <a:t> </a:t>
            </a: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rivieren namen afbraakmateriaal mee naar de oceanen</a:t>
            </a:r>
            <a:r>
              <a:rPr lang="nl-NL" sz="2400" dirty="0">
                <a:latin typeface="Calibri" panose="020F0502020204030204" pitchFamily="34" charset="0"/>
                <a:ea typeface="Calibri" panose="020F0502020204030204" pitchFamily="34" charset="0"/>
                <a:sym typeface="Wingdings" panose="05000000000000000000" pitchFamily="2" charset="2"/>
              </a:rPr>
              <a:t> </a:t>
            </a:r>
            <a:r>
              <a:rPr lang="nl-NL" sz="2000" dirty="0">
                <a:latin typeface="Calibri" panose="020F0502020204030204" pitchFamily="34" charset="0"/>
                <a:ea typeface="Calibri" panose="020F0502020204030204" pitchFamily="34" charset="0"/>
                <a:sym typeface="Wingdings" panose="05000000000000000000" pitchFamily="2" charset="2"/>
              </a:rPr>
              <a:t></a:t>
            </a: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meer voedingsstoffen voor flora en fauna in de oceanen </a:t>
            </a:r>
            <a:r>
              <a:rPr lang="nl-NL" sz="2000" dirty="0">
                <a:latin typeface="Calibri" panose="020F0502020204030204" pitchFamily="34" charset="0"/>
                <a:ea typeface="Calibri" panose="020F0502020204030204" pitchFamily="34" charset="0"/>
                <a:sym typeface="Wingdings" panose="05000000000000000000" pitchFamily="2" charset="2"/>
              </a:rPr>
              <a:t></a:t>
            </a:r>
            <a:endParaRPr lang="nl-NL" sz="2000" dirty="0">
              <a:latin typeface="Calibri" panose="020F0502020204030204" pitchFamily="34" charset="0"/>
              <a:ea typeface="Calibri" panose="020F0502020204030204" pitchFamily="34" charset="0"/>
            </a:endParaRP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sterke plantengroei leidde tot onttrekking van veel CO</a:t>
            </a:r>
            <a:r>
              <a:rPr lang="nl-NL" sz="2400" baseline="-25000" dirty="0">
                <a:latin typeface="Calibri" panose="020F0502020204030204" pitchFamily="34" charset="0"/>
                <a:ea typeface="Calibri" panose="020F0502020204030204" pitchFamily="34" charset="0"/>
              </a:rPr>
              <a:t>2</a:t>
            </a:r>
            <a:r>
              <a:rPr lang="nl-NL" sz="2400" dirty="0">
                <a:latin typeface="Calibri" panose="020F0502020204030204" pitchFamily="34" charset="0"/>
                <a:ea typeface="Calibri" panose="020F0502020204030204" pitchFamily="34" charset="0"/>
              </a:rPr>
              <a:t> </a:t>
            </a:r>
            <a:r>
              <a:rPr lang="nl-NL" sz="2000" dirty="0">
                <a:latin typeface="Calibri" panose="020F0502020204030204" pitchFamily="34" charset="0"/>
                <a:ea typeface="Calibri" panose="020F0502020204030204" pitchFamily="34" charset="0"/>
                <a:sym typeface="Wingdings" panose="05000000000000000000" pitchFamily="2" charset="2"/>
              </a:rPr>
              <a:t></a:t>
            </a: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laag CO</a:t>
            </a:r>
            <a:r>
              <a:rPr lang="nl-NL" sz="2400" baseline="-25000" dirty="0">
                <a:latin typeface="Calibri" panose="020F0502020204030204" pitchFamily="34" charset="0"/>
                <a:ea typeface="Calibri" panose="020F0502020204030204" pitchFamily="34" charset="0"/>
              </a:rPr>
              <a:t>2</a:t>
            </a:r>
            <a:r>
              <a:rPr lang="nl-NL" sz="2400" dirty="0">
                <a:latin typeface="Calibri" panose="020F0502020204030204" pitchFamily="34" charset="0"/>
                <a:ea typeface="Calibri" panose="020F0502020204030204" pitchFamily="34" charset="0"/>
              </a:rPr>
              <a:t>-gehalte: vermindering broeikaseffect, dus afkoeling</a:t>
            </a:r>
            <a:r>
              <a:rPr lang="nl-NL" sz="2400" dirty="0">
                <a:latin typeface="Calibri" panose="020F0502020204030204" pitchFamily="34" charset="0"/>
                <a:ea typeface="Calibri" panose="020F0502020204030204" pitchFamily="34" charset="0"/>
                <a:sym typeface="Wingdings" panose="05000000000000000000" pitchFamily="2" charset="2"/>
              </a:rPr>
              <a:t> </a:t>
            </a:r>
            <a:r>
              <a:rPr lang="nl-NL" sz="2000" dirty="0">
                <a:latin typeface="Calibri" panose="020F0502020204030204" pitchFamily="34" charset="0"/>
                <a:ea typeface="Calibri" panose="020F0502020204030204" pitchFamily="34" charset="0"/>
                <a:sym typeface="Wingdings" panose="05000000000000000000" pitchFamily="2" charset="2"/>
              </a:rPr>
              <a:t></a:t>
            </a:r>
            <a:endParaRPr lang="nl-NL" sz="2000" dirty="0">
              <a:latin typeface="Calibri" panose="020F0502020204030204" pitchFamily="34" charset="0"/>
              <a:ea typeface="Calibri" panose="020F0502020204030204" pitchFamily="34" charset="0"/>
            </a:endParaRPr>
          </a:p>
          <a:p>
            <a:pPr>
              <a:spcAft>
                <a:spcPts val="0"/>
              </a:spcAft>
              <a:buFont typeface="Calibri" panose="020F0502020204030204" pitchFamily="34" charset="0"/>
              <a:buChar char="‒"/>
            </a:pPr>
            <a:r>
              <a:rPr lang="nl-NL" sz="2400" dirty="0">
                <a:latin typeface="Calibri" panose="020F0502020204030204" pitchFamily="34" charset="0"/>
                <a:ea typeface="Calibri" panose="020F0502020204030204" pitchFamily="34" charset="0"/>
              </a:rPr>
              <a:t>groei ijskappen en daling zeespiegel.</a:t>
            </a:r>
            <a:endParaRPr lang="nl-NL" sz="2400" dirty="0">
              <a:latin typeface="Arial" panose="020B0604020202020204" pitchFamily="34" charset="0"/>
              <a:ea typeface="Calibri" panose="020F0502020204030204" pitchFamily="34" charset="0"/>
            </a:endParaRPr>
          </a:p>
          <a:p>
            <a:pPr marL="360363" indent="-360363">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25421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565212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Zout in Nederland</a:t>
            </a:r>
          </a:p>
          <a:p>
            <a:pPr marL="360363" indent="-360363">
              <a:spcAft>
                <a:spcPts val="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Gedurende het Perm lag het huidige Nederland ter hoogte van de huidige Sahara. Het maakte deel uit van een grote woestijn die zich van Engeland tot Polen uitstrekte en die was omgeven door gebergtes. Aan het einde van het Perm overstroomde dit gebied.</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In de gevormde binnenzee verdampte het water door het droge klimaat. Het gevolg was dat zoutkristallen neersloegen en steenzoutlagen vormden.</a:t>
            </a:r>
          </a:p>
        </p:txBody>
      </p:sp>
      <p:pic>
        <p:nvPicPr>
          <p:cNvPr id="3" name="Afbeelding 2">
            <a:extLst>
              <a:ext uri="{FF2B5EF4-FFF2-40B4-BE49-F238E27FC236}">
                <a16:creationId xmlns:a16="http://schemas.microsoft.com/office/drawing/2014/main" id="{219FDEF3-6F90-4727-8050-76287E82CC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844824"/>
            <a:ext cx="3319672" cy="4316869"/>
          </a:xfrm>
          <a:prstGeom prst="rect">
            <a:avLst/>
          </a:prstGeom>
        </p:spPr>
      </p:pic>
    </p:spTree>
    <p:extLst>
      <p:ext uri="{BB962C8B-B14F-4D97-AF65-F5344CB8AC3E}">
        <p14:creationId xmlns:p14="http://schemas.microsoft.com/office/powerpoint/2010/main" val="1360674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Steenkool en aardgas in Nederland</a:t>
            </a:r>
          </a:p>
          <a:p>
            <a:pPr marL="360363" indent="-360363">
              <a:spcAft>
                <a:spcPts val="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In het Carboon lag het huidige Nederland ter hoogte van de evenaar: moerasachtig, tropisch gebied. Planten die doodgingen, kwamen in het zuurstofarme water van de moerassen terecht en vormden dikke veenlagen. Door het </a:t>
            </a:r>
            <a:r>
              <a:rPr lang="nl-NL" sz="2400" kern="0" dirty="0" err="1">
                <a:latin typeface="Calibri" panose="020F0502020204030204" pitchFamily="34" charset="0"/>
                <a:ea typeface="Times New Roman" panose="02020603050405020304" pitchFamily="18" charset="0"/>
                <a:cs typeface="Calibri" panose="020F0502020204030204" pitchFamily="34" charset="0"/>
              </a:rPr>
              <a:t>inkolingsproces</a:t>
            </a:r>
            <a:r>
              <a:rPr lang="nl-NL" sz="2400" kern="0" dirty="0">
                <a:latin typeface="Calibri" panose="020F0502020204030204" pitchFamily="34" charset="0"/>
                <a:ea typeface="Times New Roman" panose="02020603050405020304" pitchFamily="18" charset="0"/>
                <a:cs typeface="Calibri" panose="020F0502020204030204" pitchFamily="34" charset="0"/>
              </a:rPr>
              <a:t> ontstaat uit veen uiteindelijk steenkool.</a:t>
            </a:r>
          </a:p>
        </p:txBody>
      </p:sp>
      <p:pic>
        <p:nvPicPr>
          <p:cNvPr id="3" name="Afbeelding 2">
            <a:extLst>
              <a:ext uri="{FF2B5EF4-FFF2-40B4-BE49-F238E27FC236}">
                <a16:creationId xmlns:a16="http://schemas.microsoft.com/office/drawing/2014/main" id="{A877639E-5058-419B-87AC-2F5247E827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0838" y="3808010"/>
            <a:ext cx="5202324" cy="2925846"/>
          </a:xfrm>
          <a:prstGeom prst="rect">
            <a:avLst/>
          </a:prstGeom>
        </p:spPr>
      </p:pic>
    </p:spTree>
    <p:extLst>
      <p:ext uri="{BB962C8B-B14F-4D97-AF65-F5344CB8AC3E}">
        <p14:creationId xmlns:p14="http://schemas.microsoft.com/office/powerpoint/2010/main" val="10474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Steenkool en aardgas in Nederland</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De dikke zoutlagen uit het Perm vormden een </a:t>
            </a:r>
            <a:r>
              <a:rPr lang="nl-NL" sz="2400" kern="0" dirty="0" err="1">
                <a:latin typeface="Calibri" panose="020F0502020204030204" pitchFamily="34" charset="0"/>
                <a:ea typeface="Times New Roman" panose="02020603050405020304" pitchFamily="18" charset="0"/>
                <a:cs typeface="Calibri" panose="020F0502020204030204" pitchFamily="34" charset="0"/>
              </a:rPr>
              <a:t>dekgesteente</a:t>
            </a:r>
            <a:r>
              <a:rPr lang="nl-NL" sz="2400" kern="0" dirty="0">
                <a:latin typeface="Calibri" panose="020F0502020204030204" pitchFamily="34" charset="0"/>
                <a:ea typeface="Times New Roman" panose="02020603050405020304" pitchFamily="18" charset="0"/>
                <a:cs typeface="Calibri" panose="020F0502020204030204" pitchFamily="34" charset="0"/>
              </a:rPr>
              <a:t> waardoor de uit de plantenresten ontsnappende gassen werden tegengehouden. De zandlagen uit het Perm dienden als reservoirgesteente.</a:t>
            </a:r>
          </a:p>
        </p:txBody>
      </p:sp>
      <p:pic>
        <p:nvPicPr>
          <p:cNvPr id="3" name="Afbeelding 2">
            <a:extLst>
              <a:ext uri="{FF2B5EF4-FFF2-40B4-BE49-F238E27FC236}">
                <a16:creationId xmlns:a16="http://schemas.microsoft.com/office/drawing/2014/main" id="{F8768AEA-396A-4B97-A315-92A77EC807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3284984"/>
            <a:ext cx="4200128" cy="3000991"/>
          </a:xfrm>
          <a:prstGeom prst="rect">
            <a:avLst/>
          </a:prstGeom>
        </p:spPr>
      </p:pic>
    </p:spTree>
    <p:extLst>
      <p:ext uri="{BB962C8B-B14F-4D97-AF65-F5344CB8AC3E}">
        <p14:creationId xmlns:p14="http://schemas.microsoft.com/office/powerpoint/2010/main" val="1878430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Waarom was er tijdens het Krijt sprake van een broeikasaarde?</a:t>
            </a:r>
          </a:p>
          <a:p>
            <a:pPr>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Waardoor kwam er een abrupt einde aan de broeikasaarde?</a:t>
            </a: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EE9DDD9A-9C68-42F0-BE2A-CFB8A1126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948" y="2726922"/>
            <a:ext cx="5508104" cy="4131078"/>
          </a:xfrm>
          <a:prstGeom prst="rect">
            <a:avLst/>
          </a:prstGeom>
        </p:spPr>
      </p:pic>
    </p:spTree>
    <p:extLst>
      <p:ext uri="{BB962C8B-B14F-4D97-AF65-F5344CB8AC3E}">
        <p14:creationId xmlns:p14="http://schemas.microsoft.com/office/powerpoint/2010/main" val="117137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356388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Scheuren</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Na het Perm scheurde Pangea open: divergente breuken + vulkanisme.</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Continenten raakten op drift en slenken liepen vol met zeewater.</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Dit proces verliep zeer snel..</a:t>
            </a: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9E56CFFF-8C72-4F5A-889D-452ADA4FF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1844824"/>
            <a:ext cx="5220580" cy="4176464"/>
          </a:xfrm>
          <a:prstGeom prst="rect">
            <a:avLst/>
          </a:prstGeom>
        </p:spPr>
      </p:pic>
    </p:spTree>
    <p:extLst>
      <p:ext uri="{BB962C8B-B14F-4D97-AF65-F5344CB8AC3E}">
        <p14:creationId xmlns:p14="http://schemas.microsoft.com/office/powerpoint/2010/main" val="3030502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1772935"/>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Zeespiegel</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deze plaatbewegingen ontstond een groot oppervlak aan nieuwe oceaanbodem. De zeespiegel in die tijd stond 200 tot 300 meter hoger dan nu.</a:t>
            </a:r>
          </a:p>
          <a:p>
            <a:pPr marL="360363" indent="-360363">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86183D83-8F0D-4CBB-9611-94ED9A98C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708920"/>
            <a:ext cx="4632176" cy="2865001"/>
          </a:xfrm>
          <a:prstGeom prst="rect">
            <a:avLst/>
          </a:prstGeom>
        </p:spPr>
      </p:pic>
      <p:sp>
        <p:nvSpPr>
          <p:cNvPr id="5" name="Tekstvak 4">
            <a:extLst>
              <a:ext uri="{FF2B5EF4-FFF2-40B4-BE49-F238E27FC236}">
                <a16:creationId xmlns:a16="http://schemas.microsoft.com/office/drawing/2014/main" id="{17DBEECC-AE3D-40D8-BB00-963A772BDD7B}"/>
              </a:ext>
            </a:extLst>
          </p:cNvPr>
          <p:cNvSpPr txBox="1"/>
          <p:nvPr/>
        </p:nvSpPr>
        <p:spPr>
          <a:xfrm>
            <a:off x="0" y="2852936"/>
            <a:ext cx="3528392" cy="2308324"/>
          </a:xfrm>
          <a:prstGeom prst="rect">
            <a:avLst/>
          </a:prstGeom>
          <a:noFill/>
        </p:spPr>
        <p:txBody>
          <a:bodyPr wrap="square" lIns="360000" rtlCol="0">
            <a:spAutoFit/>
          </a:bodyPr>
          <a:lstStyle/>
          <a:p>
            <a:pPr marL="360363" indent="-360363">
              <a:spcAft>
                <a:spcPts val="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bergend vermogen van de oceanen nam af door de grote hoogte van de </a:t>
            </a:r>
            <a:r>
              <a:rPr lang="nl-NL" sz="2400" dirty="0" err="1">
                <a:latin typeface="Calibri" panose="020F0502020204030204" pitchFamily="34" charset="0"/>
                <a:ea typeface="Times New Roman" panose="02020603050405020304" pitchFamily="18" charset="0"/>
                <a:cs typeface="Calibri" panose="020F0502020204030204" pitchFamily="34" charset="0"/>
              </a:rPr>
              <a:t>mid</a:t>
            </a:r>
            <a:r>
              <a:rPr lang="nl-NL" sz="2400" dirty="0">
                <a:latin typeface="Calibri" panose="020F0502020204030204" pitchFamily="34" charset="0"/>
                <a:ea typeface="Times New Roman" panose="02020603050405020304" pitchFamily="18" charset="0"/>
                <a:cs typeface="Calibri" panose="020F0502020204030204" pitchFamily="34" charset="0"/>
              </a:rPr>
              <a:t>-oceanische ruggen.</a:t>
            </a:r>
          </a:p>
        </p:txBody>
      </p:sp>
    </p:spTree>
    <p:extLst>
      <p:ext uri="{BB962C8B-B14F-4D97-AF65-F5344CB8AC3E}">
        <p14:creationId xmlns:p14="http://schemas.microsoft.com/office/powerpoint/2010/main" val="1835826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4427984" cy="4077192"/>
          </a:xfrm>
        </p:spPr>
        <p:txBody>
          <a:bodyPr lIns="360000" tIns="46800" bIns="46800">
            <a:normAutofit fontScale="92500"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Koolzuurgas</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Door het  snel uiteendrijven van de platen ontstaan vulkaanuitbarstingen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grote hoeveelheden vulkanische gassen in de atmosfeer. </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Hierdoor ontstond een zeer hoog CO</a:t>
            </a:r>
            <a:r>
              <a:rPr lang="nl-NL" sz="2400" baseline="-25000" dirty="0">
                <a:latin typeface="Calibri" panose="020F0502020204030204" pitchFamily="34" charset="0"/>
                <a:ea typeface="Times New Roman" panose="02020603050405020304" pitchFamily="18" charset="0"/>
                <a:cs typeface="Calibri" panose="020F0502020204030204" pitchFamily="34" charset="0"/>
              </a:rPr>
              <a:t>2</a:t>
            </a:r>
            <a:r>
              <a:rPr lang="nl-NL" sz="2400" dirty="0">
                <a:latin typeface="Calibri" panose="020F0502020204030204" pitchFamily="34" charset="0"/>
                <a:ea typeface="Times New Roman" panose="02020603050405020304" pitchFamily="18" charset="0"/>
                <a:cs typeface="Calibri" panose="020F0502020204030204" pitchFamily="34" charset="0"/>
              </a:rPr>
              <a:t>-gehalte in de atmosfeer. </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Waar is al dat koolzuurgas gebleven? </a:t>
            </a:r>
          </a:p>
        </p:txBody>
      </p:sp>
      <p:pic>
        <p:nvPicPr>
          <p:cNvPr id="4" name="Afbeelding 3">
            <a:extLst>
              <a:ext uri="{FF2B5EF4-FFF2-40B4-BE49-F238E27FC236}">
                <a16:creationId xmlns:a16="http://schemas.microsoft.com/office/drawing/2014/main" id="{1F815259-D67F-48CA-B5B2-6D707CCEF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44824"/>
            <a:ext cx="4371764" cy="3713814"/>
          </a:xfrm>
          <a:prstGeom prst="rect">
            <a:avLst/>
          </a:prstGeom>
        </p:spPr>
      </p:pic>
      <p:sp>
        <p:nvSpPr>
          <p:cNvPr id="5" name="Tekstvak 4">
            <a:extLst>
              <a:ext uri="{FF2B5EF4-FFF2-40B4-BE49-F238E27FC236}">
                <a16:creationId xmlns:a16="http://schemas.microsoft.com/office/drawing/2014/main" id="{4B90E07D-7B8D-4CBC-9542-3AECE304B593}"/>
              </a:ext>
            </a:extLst>
          </p:cNvPr>
          <p:cNvSpPr txBox="1"/>
          <p:nvPr/>
        </p:nvSpPr>
        <p:spPr>
          <a:xfrm>
            <a:off x="0" y="5892903"/>
            <a:ext cx="7668344" cy="461665"/>
          </a:xfrm>
          <a:prstGeom prst="rect">
            <a:avLst/>
          </a:prstGeom>
          <a:noFill/>
        </p:spPr>
        <p:txBody>
          <a:bodyPr wrap="square" lIns="360000" rtlCol="0">
            <a:spAutoFit/>
          </a:bodyPr>
          <a:lstStyle/>
          <a:p>
            <a:pPr marL="360363" indent="-360363"/>
            <a:r>
              <a:rPr lang="nl-NL" sz="2400" dirty="0">
                <a:latin typeface="Calibri" panose="020F0502020204030204" pitchFamily="34" charset="0"/>
                <a:ea typeface="Times New Roman" panose="02020603050405020304" pitchFamily="18" charset="0"/>
                <a:cs typeface="Calibri" panose="020F0502020204030204" pitchFamily="34" charset="0"/>
              </a:rPr>
              <a:t>	Het antwoord hierop vind je in de koolstofcyclus.</a:t>
            </a:r>
            <a:endParaRPr lang="nl-NL" sz="2400" dirty="0"/>
          </a:p>
        </p:txBody>
      </p:sp>
    </p:spTree>
    <p:extLst>
      <p:ext uri="{BB962C8B-B14F-4D97-AF65-F5344CB8AC3E}">
        <p14:creationId xmlns:p14="http://schemas.microsoft.com/office/powerpoint/2010/main" val="174520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Koolzuurgas, de koolstofcyclus</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CO</a:t>
            </a:r>
            <a:r>
              <a:rPr lang="nl-NL" sz="2400" baseline="-25000" dirty="0">
                <a:latin typeface="Calibri" panose="020F0502020204030204" pitchFamily="34" charset="0"/>
                <a:ea typeface="Times New Roman" panose="02020603050405020304" pitchFamily="18" charset="0"/>
                <a:cs typeface="Calibri" panose="020F0502020204030204" pitchFamily="34" charset="0"/>
              </a:rPr>
              <a:t>2</a:t>
            </a:r>
            <a:r>
              <a:rPr lang="nl-NL" sz="2400" dirty="0">
                <a:latin typeface="Calibri" panose="020F0502020204030204" pitchFamily="34" charset="0"/>
                <a:ea typeface="Times New Roman" panose="02020603050405020304" pitchFamily="18" charset="0"/>
                <a:cs typeface="Calibri" panose="020F0502020204030204" pitchFamily="34" charset="0"/>
              </a:rPr>
              <a:t> in de lucht verbindt zich met waterdruppels en vormt koolzuur</a:t>
            </a:r>
            <a:r>
              <a:rPr lang="nl-NL" sz="2400" dirty="0">
                <a:latin typeface="Calibri" panose="020F0502020204030204" pitchFamily="34" charset="0"/>
                <a:ea typeface="Calibri" panose="020F0502020204030204" pitchFamily="34" charset="0"/>
                <a:sym typeface="Wingdings" panose="05000000000000000000" pitchFamily="2" charset="2"/>
              </a:rPr>
              <a:t> </a:t>
            </a:r>
            <a:r>
              <a:rPr lang="nl-NL" sz="2000" dirty="0">
                <a:latin typeface="Calibri" panose="020F0502020204030204" pitchFamily="34" charset="0"/>
                <a:ea typeface="Calibri" panose="020F0502020204030204" pitchFamily="34" charset="0"/>
                <a:sym typeface="Wingdings" panose="05000000000000000000" pitchFamily="2" charset="2"/>
              </a:rPr>
              <a:t></a:t>
            </a:r>
            <a:endParaRPr lang="nl-NL" sz="20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Dit zwakke zuur valt samen met de neerslag op de gesteenten op aarde</a:t>
            </a:r>
            <a:r>
              <a:rPr lang="nl-NL" sz="2000" dirty="0">
                <a:solidFill>
                  <a:srgbClr val="000000"/>
                </a:solidFill>
                <a:latin typeface="Calibri" panose="020F0502020204030204" pitchFamily="34" charset="0"/>
                <a:ea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Het natrium (Na), het kalium (K) en het calcium (Ca) waar de mineralen van deze gesteentes uit bestaan, lossen op en vormen klei </a:t>
            </a:r>
            <a:r>
              <a:rPr lang="nl-NL" sz="2000" dirty="0">
                <a:solidFill>
                  <a:srgbClr val="000000"/>
                </a:solidFill>
                <a:latin typeface="Calibri" panose="020F0502020204030204" pitchFamily="34" charset="0"/>
                <a:ea typeface="Calibri" panose="020F0502020204030204" pitchFamily="34" charset="0"/>
                <a:sym typeface="Wingdings" panose="05000000000000000000" pitchFamily="2" charset="2"/>
              </a:rPr>
              <a:t> </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Deze klei wordt door de rivieren en het grondwater samen met het koolzuur naar de zee gebracht</a:t>
            </a:r>
            <a:r>
              <a:rPr lang="nl-NL" sz="2400" dirty="0">
                <a:latin typeface="Calibri" panose="020F0502020204030204" pitchFamily="34" charset="0"/>
                <a:ea typeface="Calibri" panose="020F0502020204030204" pitchFamily="34" charset="0"/>
                <a:sym typeface="Wingdings" panose="05000000000000000000" pitchFamily="2" charset="2"/>
              </a:rPr>
              <a:t> </a:t>
            </a:r>
            <a:r>
              <a:rPr lang="nl-NL" sz="2000" dirty="0">
                <a:latin typeface="Calibri" panose="020F0502020204030204" pitchFamily="34" charset="0"/>
                <a:ea typeface="Calibri" panose="020F0502020204030204" pitchFamily="34" charset="0"/>
                <a:sym typeface="Wingdings" panose="05000000000000000000" pitchFamily="2" charset="2"/>
              </a:rPr>
              <a:t></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Hier maken allerlei beestjes er kalkskeletten van. Uiteindelijk worden er dikke kalklagen gevormd.</a:t>
            </a: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66963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5364088" cy="620808"/>
          </a:xfrm>
        </p:spPr>
        <p:txBody>
          <a:bodyPr lIns="360000" tIns="46800" bIns="46800"/>
          <a:lstStyle/>
          <a:p>
            <a:pPr marL="0" indent="0">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Koolzuurgas, de koolstofcyclus</a:t>
            </a: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68792CF8-7F34-46F7-865F-7FD567A44D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764" y="2060848"/>
            <a:ext cx="6534472" cy="4270278"/>
          </a:xfrm>
          <a:prstGeom prst="rect">
            <a:avLst/>
          </a:prstGeom>
        </p:spPr>
      </p:pic>
    </p:spTree>
    <p:extLst>
      <p:ext uri="{BB962C8B-B14F-4D97-AF65-F5344CB8AC3E}">
        <p14:creationId xmlns:p14="http://schemas.microsoft.com/office/powerpoint/2010/main" val="296272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 Klimaatverandering is niets nieuws!</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pPr marL="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zijn de oorzaken van enkele grote klimaatveranderingen die de aarde heeft gekend?</a:t>
            </a: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0F092661-0C25-46B1-9298-11A018C059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9856" y="2708920"/>
            <a:ext cx="7164288" cy="3694915"/>
          </a:xfrm>
          <a:prstGeom prst="rect">
            <a:avLst/>
          </a:prstGeom>
        </p:spPr>
      </p:pic>
    </p:spTree>
    <p:extLst>
      <p:ext uri="{BB962C8B-B14F-4D97-AF65-F5344CB8AC3E}">
        <p14:creationId xmlns:p14="http://schemas.microsoft.com/office/powerpoint/2010/main" val="53592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100392" cy="5506917"/>
          </a:xfrm>
        </p:spPr>
        <p:txBody>
          <a:bodyPr lIns="360000" tIns="46800" bIns="46800"/>
          <a:lstStyle/>
          <a:p>
            <a:pPr marL="0" indent="0">
              <a:spcAft>
                <a:spcPts val="0"/>
              </a:spcAft>
              <a:buNone/>
            </a:pPr>
            <a:r>
              <a:rPr lang="en-GB" sz="2800" b="1" dirty="0">
                <a:latin typeface="Calibri" panose="020F0502020204030204" pitchFamily="34" charset="0"/>
                <a:ea typeface="Calibri" panose="020F0502020204030204" pitchFamily="34" charset="0"/>
              </a:rPr>
              <a:t>‘The past is the key to the present’</a:t>
            </a:r>
            <a:endParaRPr lang="nl-NL" sz="2800" dirty="0">
              <a:latin typeface="Arial" panose="020B0604020202020204" pitchFamily="34" charset="0"/>
              <a:ea typeface="Calibri" panose="020F0502020204030204" pitchFamily="34" charset="0"/>
            </a:endParaRPr>
          </a:p>
          <a:p>
            <a:pPr marL="360363" indent="-360363">
              <a:spcAft>
                <a:spcPts val="0"/>
              </a:spcAft>
              <a:buNone/>
            </a:pPr>
            <a:endParaRPr lang="nl-NL" sz="2400" dirty="0">
              <a:latin typeface="Calibri" panose="020F0502020204030204" pitchFamily="34" charset="0"/>
              <a:ea typeface="Calibri" panose="020F0502020204030204" pitchFamily="34"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Bij het actualiteitsprincipe wordt aangenomen dat processen in het verleden op dezelfde manier zijn verlopen als tegenwoordig.</a:t>
            </a:r>
            <a:endParaRPr lang="nl-NL" sz="2400" dirty="0">
              <a:latin typeface="Arial" panose="020B0604020202020204" pitchFamily="34" charset="0"/>
              <a:ea typeface="Calibri" panose="020F0502020204030204" pitchFamily="34"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00910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Dinokiller?</a:t>
            </a:r>
            <a:endParaRPr lang="nl-NL" sz="28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Op de grens tussen het Krijt en het Tertiair was er een abrupte klimaatverandering. Veel zeeleven, flora en fauna werd vernietigd. De oorzaak is waarschijnlijk een geweldige meteorietinslag.</a:t>
            </a:r>
            <a:endParaRPr lang="nl-NL" sz="24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Arial" panose="020B0604020202020204" pitchFamily="34" charset="0"/>
                <a:ea typeface="Calibri" panose="020F0502020204030204" pitchFamily="34" charset="0"/>
              </a:rPr>
              <a:t>●	</a:t>
            </a:r>
            <a:r>
              <a:rPr lang="nl-NL" sz="2400" dirty="0">
                <a:latin typeface="Calibri" panose="020F0502020204030204" pitchFamily="34" charset="0"/>
                <a:ea typeface="Calibri" panose="020F0502020204030204" pitchFamily="34" charset="0"/>
              </a:rPr>
              <a:t>Veel sedimenten gevonden met een relatief hoog gehalte aan iridium, dit mineraal is in meteorieten veel aanwezig. In Yucatan (Mexico) is een inslagkrater gevonden die uit die tijd stamt.</a:t>
            </a:r>
            <a:endParaRPr lang="nl-NL" sz="2400" dirty="0">
              <a:latin typeface="Arial" panose="020B0604020202020204" pitchFamily="34" charset="0"/>
              <a:ea typeface="Calibri" panose="020F0502020204030204" pitchFamily="34" charset="0"/>
            </a:endParaRPr>
          </a:p>
        </p:txBody>
      </p:sp>
      <p:pic>
        <p:nvPicPr>
          <p:cNvPr id="4" name="Afbeelding 3">
            <a:extLst>
              <a:ext uri="{FF2B5EF4-FFF2-40B4-BE49-F238E27FC236}">
                <a16:creationId xmlns:a16="http://schemas.microsoft.com/office/drawing/2014/main" id="{2C091EB5-90E1-426A-A6B4-0A1AF8FD9902}"/>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a:stretch/>
        </p:blipFill>
        <p:spPr>
          <a:xfrm>
            <a:off x="0" y="2492896"/>
            <a:ext cx="9144000" cy="6520900"/>
          </a:xfrm>
          <a:prstGeom prst="rect">
            <a:avLst/>
          </a:prstGeom>
          <a:effectLst>
            <a:softEdge rad="355600"/>
          </a:effectLst>
        </p:spPr>
      </p:pic>
    </p:spTree>
    <p:extLst>
      <p:ext uri="{BB962C8B-B14F-4D97-AF65-F5344CB8AC3E}">
        <p14:creationId xmlns:p14="http://schemas.microsoft.com/office/powerpoint/2010/main" val="2450671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04448" cy="5506917"/>
          </a:xfrm>
        </p:spPr>
        <p:txBody>
          <a:bodyPr lIns="360000" tIns="46800" bIns="46800"/>
          <a:lstStyle/>
          <a:p>
            <a:pPr marL="0" indent="0">
              <a:spcAft>
                <a:spcPts val="0"/>
              </a:spcAft>
              <a:buNone/>
            </a:pPr>
            <a:r>
              <a:rPr lang="nl-NL" sz="2800" b="1" dirty="0">
                <a:latin typeface="Calibri" panose="020F0502020204030204" pitchFamily="34" charset="0"/>
                <a:ea typeface="Calibri" panose="020F0502020204030204" pitchFamily="34" charset="0"/>
              </a:rPr>
              <a:t>Dinokiller?</a:t>
            </a:r>
            <a:endParaRPr lang="nl-NL" sz="28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Arial" panose="020B0604020202020204" pitchFamily="34" charset="0"/>
                <a:ea typeface="Calibri" panose="020F0502020204030204" pitchFamily="34" charset="0"/>
              </a:rPr>
              <a:t>●	</a:t>
            </a:r>
            <a:r>
              <a:rPr lang="nl-NL" sz="2400" dirty="0">
                <a:latin typeface="Calibri" panose="020F0502020204030204" pitchFamily="34" charset="0"/>
                <a:ea typeface="Calibri" panose="020F0502020204030204" pitchFamily="34" charset="0"/>
              </a:rPr>
              <a:t>Meer aanwijzingen voor de theorie:</a:t>
            </a:r>
            <a:endParaRPr lang="nl-NL" sz="2400" dirty="0">
              <a:latin typeface="Arial" panose="020B0604020202020204" pitchFamily="34" charset="0"/>
              <a:ea typeface="Calibri" panose="020F0502020204030204" pitchFamily="34" charset="0"/>
            </a:endParaRPr>
          </a:p>
          <a:p>
            <a:pPr lvl="0">
              <a:spcAft>
                <a:spcPts val="0"/>
              </a:spcAft>
              <a:buFontTx/>
              <a:buChar char="‒"/>
            </a:pPr>
            <a:r>
              <a:rPr lang="nl-NL" sz="2400" dirty="0">
                <a:latin typeface="Calibri" panose="020F0502020204030204" pitchFamily="34" charset="0"/>
                <a:ea typeface="Calibri" panose="020F0502020204030204" pitchFamily="34" charset="0"/>
                <a:cs typeface="Times New Roman" panose="02020603050405020304" pitchFamily="18" charset="0"/>
              </a:rPr>
              <a:t>mineralen gevonden die (normaal) op aarde niet voorkomen</a:t>
            </a:r>
            <a:endParaRPr lang="nl-NL" sz="2400" dirty="0">
              <a:latin typeface="Arial" panose="020B0604020202020204" pitchFamily="34" charset="0"/>
              <a:ea typeface="Calibri" panose="020F0502020204030204" pitchFamily="34" charset="0"/>
              <a:cs typeface="Times New Roman" panose="02020603050405020304" pitchFamily="18" charset="0"/>
            </a:endParaRPr>
          </a:p>
          <a:p>
            <a:pPr lvl="0">
              <a:spcAft>
                <a:spcPts val="0"/>
              </a:spcAft>
              <a:buFontTx/>
              <a:buChar char="‒"/>
            </a:pPr>
            <a:r>
              <a:rPr lang="nl-NL" sz="2400" dirty="0">
                <a:latin typeface="Calibri" panose="020F0502020204030204" pitchFamily="34" charset="0"/>
                <a:ea typeface="Calibri" panose="020F0502020204030204" pitchFamily="34" charset="0"/>
                <a:cs typeface="Times New Roman" panose="02020603050405020304" pitchFamily="18" charset="0"/>
              </a:rPr>
              <a:t>koolstof in sedimenten door de branden na de inslag</a:t>
            </a:r>
            <a:endParaRPr lang="nl-NL" sz="2400" dirty="0">
              <a:latin typeface="Arial" panose="020B0604020202020204" pitchFamily="34" charset="0"/>
              <a:ea typeface="Calibri" panose="020F0502020204030204" pitchFamily="34" charset="0"/>
              <a:cs typeface="Times New Roman" panose="02020603050405020304" pitchFamily="18" charset="0"/>
            </a:endParaRPr>
          </a:p>
          <a:p>
            <a:pPr lvl="0">
              <a:spcAft>
                <a:spcPts val="0"/>
              </a:spcAft>
              <a:buFontTx/>
              <a:buChar char="‒"/>
            </a:pPr>
            <a:r>
              <a:rPr lang="nl-NL" sz="2400" dirty="0">
                <a:latin typeface="Calibri" panose="020F0502020204030204" pitchFamily="34" charset="0"/>
                <a:ea typeface="Calibri" panose="020F0502020204030204" pitchFamily="34" charset="0"/>
                <a:cs typeface="Times New Roman" panose="02020603050405020304" pitchFamily="18" charset="0"/>
              </a:rPr>
              <a:t>fijn stof in de atmosfeer blokkeerde het zonlicht </a:t>
            </a:r>
            <a:r>
              <a:rPr lang="nl-NL"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NL" sz="2400" dirty="0">
                <a:latin typeface="Calibri" panose="020F0502020204030204" pitchFamily="34" charset="0"/>
                <a:ea typeface="Calibri" panose="020F0502020204030204" pitchFamily="34" charset="0"/>
                <a:cs typeface="Times New Roman" panose="02020603050405020304" pitchFamily="18" charset="0"/>
              </a:rPr>
              <a:t> afkoeling</a:t>
            </a:r>
          </a:p>
          <a:p>
            <a:pPr lvl="0">
              <a:spcAft>
                <a:spcPts val="0"/>
              </a:spcAft>
              <a:buFontTx/>
              <a:buChar char="‒"/>
            </a:pPr>
            <a:r>
              <a:rPr lang="nl-NL" sz="2400" dirty="0">
                <a:latin typeface="Calibri" panose="020F0502020204030204" pitchFamily="34" charset="0"/>
                <a:ea typeface="Calibri" panose="020F0502020204030204" pitchFamily="34" charset="0"/>
                <a:cs typeface="Times New Roman" panose="02020603050405020304" pitchFamily="18" charset="0"/>
              </a:rPr>
              <a:t>verstoring van de fotosynthese </a:t>
            </a:r>
            <a:r>
              <a:rPr lang="nl-NL" sz="20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NL" sz="2800" dirty="0">
                <a:latin typeface="Calibri" panose="020F0502020204030204" pitchFamily="34" charset="0"/>
                <a:ea typeface="Calibri" panose="020F0502020204030204" pitchFamily="34" charset="0"/>
                <a:cs typeface="Times New Roman" panose="02020603050405020304" pitchFamily="18" charset="0"/>
              </a:rPr>
              <a:t> </a:t>
            </a:r>
            <a:r>
              <a:rPr lang="nl-NL" sz="2400" dirty="0">
                <a:latin typeface="Calibri" panose="020F0502020204030204" pitchFamily="34" charset="0"/>
                <a:ea typeface="Calibri" panose="020F0502020204030204" pitchFamily="34" charset="0"/>
                <a:cs typeface="Times New Roman" panose="02020603050405020304" pitchFamily="18" charset="0"/>
              </a:rPr>
              <a:t>voedselketens vernietigd</a:t>
            </a:r>
            <a:endParaRPr lang="nl-NL" sz="2400" dirty="0">
              <a:latin typeface="Arial" panose="020B0604020202020204" pitchFamily="34" charset="0"/>
              <a:ea typeface="Calibri" panose="020F0502020204030204" pitchFamily="34" charset="0"/>
              <a:cs typeface="Times New Roman" panose="02020603050405020304" pitchFamily="18"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a:t>
            </a:r>
            <a:endParaRPr lang="nl-NL" sz="2400" dirty="0">
              <a:latin typeface="Arial" panose="020B0604020202020204" pitchFamily="34" charset="0"/>
              <a:ea typeface="Calibri" panose="020F0502020204030204" pitchFamily="34" charset="0"/>
            </a:endParaRP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AAF861F0-166D-4245-AA9D-DEBE45D32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660" y="4056015"/>
            <a:ext cx="6120680" cy="2530902"/>
          </a:xfrm>
          <a:prstGeom prst="rect">
            <a:avLst/>
          </a:prstGeom>
        </p:spPr>
      </p:pic>
    </p:spTree>
    <p:extLst>
      <p:ext uri="{BB962C8B-B14F-4D97-AF65-F5344CB8AC3E}">
        <p14:creationId xmlns:p14="http://schemas.microsoft.com/office/powerpoint/2010/main" val="296766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2.2 Broeikasaarde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04448" cy="5506917"/>
          </a:xfrm>
        </p:spPr>
        <p:txBody>
          <a:bodyPr lIns="360000" tIns="46800" bIns="46800"/>
          <a:lstStyle/>
          <a:p>
            <a:pPr marL="0" indent="0">
              <a:spcAft>
                <a:spcPts val="0"/>
              </a:spcAft>
              <a:buNone/>
            </a:pPr>
            <a:r>
              <a:rPr lang="nl-NL" sz="2800" b="1" dirty="0">
                <a:latin typeface="Calibri" panose="020F0502020204030204" pitchFamily="34" charset="0"/>
                <a:ea typeface="Calibri" panose="020F0502020204030204" pitchFamily="34" charset="0"/>
              </a:rPr>
              <a:t>Vulkaanuitbarstingen in India</a:t>
            </a:r>
          </a:p>
          <a:p>
            <a:pPr marL="360363" indent="-360363">
              <a:spcAft>
                <a:spcPts val="0"/>
              </a:spcAft>
              <a:buNone/>
            </a:pPr>
            <a:r>
              <a:rPr lang="nl-NL" sz="2400" dirty="0">
                <a:latin typeface="Calibri" panose="020F0502020204030204" pitchFamily="34" charset="0"/>
                <a:ea typeface="Calibri" panose="020F0502020204030204" pitchFamily="34" charset="0"/>
              </a:rPr>
              <a:t>►Een andere theorie voor de mondiale uitsterving: heftige vulkaanuitbarstingen in India. Door de vrijkomende stofwolken werd het zonlicht tegengehouden en koelde het klimaat af.</a:t>
            </a:r>
          </a:p>
          <a:p>
            <a:pPr marL="360363" indent="-360363">
              <a:spcAft>
                <a:spcPts val="0"/>
              </a:spcAft>
              <a:buNone/>
            </a:pPr>
            <a:r>
              <a:rPr lang="nl-NL" sz="2400" dirty="0">
                <a:latin typeface="Calibri" panose="020F0502020204030204" pitchFamily="34" charset="0"/>
                <a:ea typeface="Calibri" panose="020F0502020204030204" pitchFamily="34" charset="0"/>
              </a:rPr>
              <a:t>●	Tegenwoordig gaat men uit van een combinatie van de twee theorieën.</a:t>
            </a:r>
          </a:p>
          <a:p>
            <a:pPr marL="0" indent="0">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99D8579D-926E-4599-B3AC-5F0FD97DC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835" y="3739392"/>
            <a:ext cx="3995936" cy="2732273"/>
          </a:xfrm>
          <a:prstGeom prst="rect">
            <a:avLst/>
          </a:prstGeom>
        </p:spPr>
      </p:pic>
      <p:sp>
        <p:nvSpPr>
          <p:cNvPr id="2" name="Tekstvak 1">
            <a:extLst>
              <a:ext uri="{FF2B5EF4-FFF2-40B4-BE49-F238E27FC236}">
                <a16:creationId xmlns:a16="http://schemas.microsoft.com/office/drawing/2014/main" id="{2124E436-76EB-4BC8-A1E0-E03C5061E54E}"/>
              </a:ext>
            </a:extLst>
          </p:cNvPr>
          <p:cNvSpPr txBox="1"/>
          <p:nvPr/>
        </p:nvSpPr>
        <p:spPr>
          <a:xfrm>
            <a:off x="3310716" y="6487218"/>
            <a:ext cx="6264696" cy="276999"/>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Basaltlagen in de </a:t>
            </a:r>
            <a:r>
              <a:rPr lang="nl-NL" sz="1200" dirty="0" err="1">
                <a:latin typeface="Calibri" panose="020F0502020204030204" pitchFamily="34" charset="0"/>
                <a:cs typeface="Calibri" panose="020F0502020204030204" pitchFamily="34" charset="0"/>
              </a:rPr>
              <a:t>Deccan</a:t>
            </a:r>
            <a:r>
              <a:rPr lang="nl-NL" sz="1200" dirty="0">
                <a:latin typeface="Calibri" panose="020F0502020204030204" pitchFamily="34" charset="0"/>
                <a:cs typeface="Calibri" panose="020F0502020204030204" pitchFamily="34" charset="0"/>
              </a:rPr>
              <a:t> </a:t>
            </a:r>
            <a:r>
              <a:rPr lang="nl-NL" sz="1200" dirty="0" err="1">
                <a:latin typeface="Calibri" panose="020F0502020204030204" pitchFamily="34" charset="0"/>
                <a:cs typeface="Calibri" panose="020F0502020204030204" pitchFamily="34" charset="0"/>
              </a:rPr>
              <a:t>Traps</a:t>
            </a:r>
            <a:r>
              <a:rPr lang="nl-NL" sz="1200" dirty="0">
                <a:latin typeface="Calibri" panose="020F0502020204030204" pitchFamily="34" charset="0"/>
                <a:cs typeface="Calibri" panose="020F0502020204030204" pitchFamily="34" charset="0"/>
              </a:rPr>
              <a:t> in West-India</a:t>
            </a:r>
          </a:p>
        </p:txBody>
      </p:sp>
    </p:spTree>
    <p:extLst>
      <p:ext uri="{BB962C8B-B14F-4D97-AF65-F5344CB8AC3E}">
        <p14:creationId xmlns:p14="http://schemas.microsoft.com/office/powerpoint/2010/main" val="18615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rPr>
              <a:t>Wat zijn de sturende mechanismen achter de ijstijden in het pleistoceen?</a:t>
            </a: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842A5FC8-67EF-4E9F-A88C-EE91490D8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24944"/>
            <a:ext cx="9144000" cy="4210091"/>
          </a:xfrm>
          <a:prstGeom prst="rect">
            <a:avLst/>
          </a:prstGeom>
        </p:spPr>
      </p:pic>
    </p:spTree>
    <p:extLst>
      <p:ext uri="{BB962C8B-B14F-4D97-AF65-F5344CB8AC3E}">
        <p14:creationId xmlns:p14="http://schemas.microsoft.com/office/powerpoint/2010/main" val="94977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5940152" cy="4841326"/>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IJstijdtheorieën</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err="1">
                <a:latin typeface="Calibri" panose="020F0502020204030204" pitchFamily="34" charset="0"/>
                <a:ea typeface="Times New Roman" panose="02020603050405020304" pitchFamily="18" charset="0"/>
                <a:cs typeface="Calibri" panose="020F0502020204030204" pitchFamily="34" charset="0"/>
              </a:rPr>
              <a:t>Kwartair</a:t>
            </a:r>
            <a:r>
              <a:rPr lang="nl-NL" sz="2400" dirty="0">
                <a:latin typeface="Calibri" panose="020F0502020204030204" pitchFamily="34" charset="0"/>
                <a:ea typeface="Times New Roman" panose="02020603050405020304" pitchFamily="18" charset="0"/>
                <a:cs typeface="Calibri" panose="020F0502020204030204" pitchFamily="34" charset="0"/>
              </a:rPr>
              <a:t>:  een afwisseling van glacialen en interglacialen. </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err="1">
                <a:latin typeface="Calibri" panose="020F0502020204030204" pitchFamily="34" charset="0"/>
                <a:ea typeface="Times New Roman" panose="02020603050405020304" pitchFamily="18" charset="0"/>
                <a:cs typeface="Calibri" panose="020F0502020204030204" pitchFamily="34" charset="0"/>
              </a:rPr>
              <a:t>Kwartaire</a:t>
            </a:r>
            <a:r>
              <a:rPr lang="nl-NL" sz="2400" dirty="0">
                <a:latin typeface="Calibri" panose="020F0502020204030204" pitchFamily="34" charset="0"/>
                <a:ea typeface="Times New Roman" panose="02020603050405020304" pitchFamily="18" charset="0"/>
                <a:cs typeface="Calibri" panose="020F0502020204030204" pitchFamily="34" charset="0"/>
              </a:rPr>
              <a:t> klimaatveranderingen ontstaan door een complex samenspel van meerdere factoren die zich afspelen op verschillende tijdschalen: de ijstijdtheorieën.</a:t>
            </a:r>
          </a:p>
          <a:p>
            <a:pPr marL="360363" indent="-360363">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F0821A64-3501-475F-B516-B7ADC1924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3684" y="1628800"/>
            <a:ext cx="3151820" cy="4128120"/>
          </a:xfrm>
          <a:prstGeom prst="rect">
            <a:avLst/>
          </a:prstGeom>
        </p:spPr>
      </p:pic>
    </p:spTree>
    <p:extLst>
      <p:ext uri="{BB962C8B-B14F-4D97-AF65-F5344CB8AC3E}">
        <p14:creationId xmlns:p14="http://schemas.microsoft.com/office/powerpoint/2010/main" val="659095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8316416" cy="4841326"/>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IJstijdtheorieën</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Belangrijkste factor: ligging van de continenten en het verschuiven hiervan als gevolg van  platentektoniek.</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Eén van de voorwaarden voor een ijstijd:</a:t>
            </a:r>
          </a:p>
          <a:p>
            <a:pPr>
              <a:spcAft>
                <a:spcPts val="0"/>
              </a:spcAft>
              <a:buFont typeface="Calibri" panose="020F0502020204030204" pitchFamily="34" charset="0"/>
              <a:buChar char="‒"/>
            </a:pPr>
            <a:r>
              <a:rPr lang="nl-NL"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veel land in de omgeving van de polen: meer ijs </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groter albedo.</a:t>
            </a:r>
          </a:p>
          <a:p>
            <a:pPr marL="360363" indent="-360363">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7502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53244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Zonnestraling</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►De afwisseling in glacialen en interglacialen is niet alleen toe te schrijven aan de platentektoniek.</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Kleine veranderingen in de baan van de aarde om de zon en in de stand van de aardas spelen een rol.</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Hierdoor verandert de verdeling van de zonnestraling over de aarde.</a:t>
            </a: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8153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532440"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Milankovitch</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err="1">
                <a:latin typeface="Calibri" panose="020F0502020204030204" pitchFamily="34" charset="0"/>
                <a:ea typeface="Times New Roman" panose="02020603050405020304" pitchFamily="18" charset="0"/>
                <a:cs typeface="Calibri" panose="020F0502020204030204" pitchFamily="34" charset="0"/>
              </a:rPr>
              <a:t>Milankovitch</a:t>
            </a:r>
            <a:r>
              <a:rPr lang="nl-NL" sz="2400" dirty="0">
                <a:latin typeface="Calibri" panose="020F0502020204030204" pitchFamily="34" charset="0"/>
                <a:ea typeface="Times New Roman" panose="02020603050405020304" pitchFamily="18" charset="0"/>
                <a:cs typeface="Calibri" panose="020F0502020204030204" pitchFamily="34" charset="0"/>
              </a:rPr>
              <a:t> onderzocht veranderingen in de baan van de aarde om de zon en in de stand van de aardas. </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Er zijn drie cycli – de </a:t>
            </a:r>
            <a:r>
              <a:rPr lang="nl-NL" sz="2400" dirty="0" err="1">
                <a:latin typeface="Calibri" panose="020F0502020204030204" pitchFamily="34" charset="0"/>
                <a:ea typeface="Times New Roman" panose="02020603050405020304" pitchFamily="18" charset="0"/>
                <a:cs typeface="Calibri" panose="020F0502020204030204" pitchFamily="34" charset="0"/>
              </a:rPr>
              <a:t>Milankovitch</a:t>
            </a:r>
            <a:r>
              <a:rPr lang="nl-NL" sz="2400" dirty="0">
                <a:latin typeface="Calibri" panose="020F0502020204030204" pitchFamily="34" charset="0"/>
                <a:ea typeface="Times New Roman" panose="02020603050405020304" pitchFamily="18" charset="0"/>
                <a:cs typeface="Calibri" panose="020F0502020204030204" pitchFamily="34" charset="0"/>
              </a:rPr>
              <a:t>-variabelen – belangrijk:</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excentriciteit, scheefstelling en precessie.</a:t>
            </a:r>
          </a:p>
          <a:p>
            <a:pPr>
              <a:spcAft>
                <a:spcPts val="0"/>
              </a:spcAft>
            </a:pPr>
            <a:r>
              <a:rPr lang="nl-NL" sz="2400" b="1" dirty="0">
                <a:latin typeface="Calibri" panose="020F0502020204030204" pitchFamily="34" charset="0"/>
                <a:ea typeface="Times New Roman" panose="02020603050405020304" pitchFamily="18" charset="0"/>
                <a:cs typeface="Calibri" panose="020F0502020204030204" pitchFamily="34" charset="0"/>
              </a:rPr>
              <a:t>excentriciteit: </a:t>
            </a:r>
            <a:r>
              <a:rPr lang="nl-NL" sz="2400" dirty="0">
                <a:latin typeface="Calibri" panose="020F0502020204030204" pitchFamily="34" charset="0"/>
                <a:ea typeface="Times New Roman" panose="02020603050405020304" pitchFamily="18" charset="0"/>
                <a:cs typeface="Calibri" panose="020F0502020204030204" pitchFamily="34" charset="0"/>
              </a:rPr>
              <a:t> de ellipsvormige baan van de aarde om de zon wisselt om de 100.000 tot 400.000 jaar.</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AB43EB8C-CB44-473B-AF23-9B8D277F9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5261" y="4581128"/>
            <a:ext cx="4373477" cy="1814993"/>
          </a:xfrm>
          <a:prstGeom prst="rect">
            <a:avLst/>
          </a:prstGeom>
        </p:spPr>
      </p:pic>
    </p:spTree>
    <p:extLst>
      <p:ext uri="{BB962C8B-B14F-4D97-AF65-F5344CB8AC3E}">
        <p14:creationId xmlns:p14="http://schemas.microsoft.com/office/powerpoint/2010/main" val="2585245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5076056"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Milankovitch</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b="1" dirty="0">
                <a:latin typeface="Calibri" panose="020F0502020204030204" pitchFamily="34" charset="0"/>
                <a:ea typeface="Times New Roman" panose="02020603050405020304" pitchFamily="18" charset="0"/>
                <a:cs typeface="Calibri" panose="020F0502020204030204" pitchFamily="34" charset="0"/>
              </a:rPr>
              <a:t>scheefstelling</a:t>
            </a:r>
            <a:r>
              <a:rPr lang="nl-NL" sz="2400" dirty="0">
                <a:latin typeface="Calibri" panose="020F0502020204030204" pitchFamily="34" charset="0"/>
                <a:ea typeface="Times New Roman" panose="02020603050405020304" pitchFamily="18" charset="0"/>
                <a:cs typeface="Calibri" panose="020F0502020204030204" pitchFamily="34" charset="0"/>
              </a:rPr>
              <a:t>: de hoek van de aardas ten opzichte van de baan van de aarde om de zon varieert (in een periode van 41.000 jaar) tussen 21,5 en 24,5 graden.</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6" name="Afbeelding 5">
            <a:extLst>
              <a:ext uri="{FF2B5EF4-FFF2-40B4-BE49-F238E27FC236}">
                <a16:creationId xmlns:a16="http://schemas.microsoft.com/office/drawing/2014/main" id="{91494DD6-2B89-4A01-A0C0-9C06B7AFFB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68760"/>
            <a:ext cx="3222785" cy="5123665"/>
          </a:xfrm>
          <a:prstGeom prst="rect">
            <a:avLst/>
          </a:prstGeom>
        </p:spPr>
      </p:pic>
    </p:spTree>
    <p:extLst>
      <p:ext uri="{BB962C8B-B14F-4D97-AF65-F5344CB8AC3E}">
        <p14:creationId xmlns:p14="http://schemas.microsoft.com/office/powerpoint/2010/main" val="66540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is het verband tussen platentektoniek en de woestijnaarde uit het Perm?</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Waarom heeft Nederland de aardgasvoorraden en het zout te danken aan de woestijnaarde?</a:t>
            </a:r>
          </a:p>
        </p:txBody>
      </p:sp>
      <p:pic>
        <p:nvPicPr>
          <p:cNvPr id="4" name="Afbeelding 3">
            <a:extLst>
              <a:ext uri="{FF2B5EF4-FFF2-40B4-BE49-F238E27FC236}">
                <a16:creationId xmlns:a16="http://schemas.microsoft.com/office/drawing/2014/main" id="{96ADB18A-7C0F-4D67-BB5F-1A31591DB2E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0" y="3539203"/>
            <a:ext cx="4572000" cy="3047714"/>
          </a:xfrm>
          <a:prstGeom prst="rect">
            <a:avLst/>
          </a:prstGeom>
        </p:spPr>
      </p:pic>
    </p:spTree>
    <p:extLst>
      <p:ext uri="{BB962C8B-B14F-4D97-AF65-F5344CB8AC3E}">
        <p14:creationId xmlns:p14="http://schemas.microsoft.com/office/powerpoint/2010/main" val="163239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252520" cy="5506917"/>
          </a:xfrm>
        </p:spPr>
        <p:txBody>
          <a:bodyPr lIns="360000" tIns="46800" bIns="46800"/>
          <a:lstStyle/>
          <a:p>
            <a:pPr marL="0" indent="0">
              <a:spcAft>
                <a:spcPts val="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Milankovitch</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spcAft>
                <a:spcPts val="0"/>
              </a:spcAft>
              <a:buFont typeface="Arial" panose="020B0604020202020204" pitchFamily="34" charset="0"/>
              <a:buChar char="●"/>
            </a:pPr>
            <a:r>
              <a:rPr lang="nl-NL" sz="2400" b="1" dirty="0">
                <a:latin typeface="Calibri" panose="020F0502020204030204" pitchFamily="34" charset="0"/>
                <a:ea typeface="Times New Roman" panose="02020603050405020304" pitchFamily="18" charset="0"/>
                <a:cs typeface="Calibri" panose="020F0502020204030204" pitchFamily="34" charset="0"/>
              </a:rPr>
              <a:t>precessie</a:t>
            </a:r>
            <a:r>
              <a:rPr lang="nl-NL" sz="2400" dirty="0">
                <a:latin typeface="Calibri" panose="020F0502020204030204" pitchFamily="34" charset="0"/>
                <a:ea typeface="Times New Roman" panose="02020603050405020304" pitchFamily="18" charset="0"/>
                <a:cs typeface="Calibri" panose="020F0502020204030204" pitchFamily="34" charset="0"/>
              </a:rPr>
              <a:t>: de schommeling van de aardas. De cyclus duurt </a:t>
            </a:r>
          </a:p>
          <a:p>
            <a:pPr marL="360363" indent="-360363">
              <a:spcBef>
                <a:spcPts val="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19.000 – 23.000 jaar.</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3708D0C0-A974-4280-844D-4CC81C31A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140968"/>
            <a:ext cx="8136904" cy="1883693"/>
          </a:xfrm>
          <a:prstGeom prst="rect">
            <a:avLst/>
          </a:prstGeom>
        </p:spPr>
      </p:pic>
    </p:spTree>
    <p:extLst>
      <p:ext uri="{BB962C8B-B14F-4D97-AF65-F5344CB8AC3E}">
        <p14:creationId xmlns:p14="http://schemas.microsoft.com/office/powerpoint/2010/main" val="4291137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53244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Totaalplaatje</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Veranderingen in deze drie grootheden veroorzaken variaties in de hoeveelheid instraling die de aarde ontvangt. Een klein verschil kan ervoor zorgen dat de gemiddelde mondiale temperatuur stijgt of daalt met 5° C.</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50724395-0F81-4860-A9C4-437CF6FFB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72" y="3623243"/>
            <a:ext cx="7704856" cy="2927845"/>
          </a:xfrm>
          <a:prstGeom prst="rect">
            <a:avLst/>
          </a:prstGeom>
        </p:spPr>
      </p:pic>
      <p:sp>
        <p:nvSpPr>
          <p:cNvPr id="2" name="Tekstvak 1">
            <a:extLst>
              <a:ext uri="{FF2B5EF4-FFF2-40B4-BE49-F238E27FC236}">
                <a16:creationId xmlns:a16="http://schemas.microsoft.com/office/drawing/2014/main" id="{80A22974-2B4D-43CD-B566-BC60109C0D80}"/>
              </a:ext>
            </a:extLst>
          </p:cNvPr>
          <p:cNvSpPr txBox="1"/>
          <p:nvPr/>
        </p:nvSpPr>
        <p:spPr>
          <a:xfrm>
            <a:off x="3347864" y="6581001"/>
            <a:ext cx="3024336" cy="276999"/>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De </a:t>
            </a:r>
            <a:r>
              <a:rPr lang="nl-NL" sz="1200" dirty="0" err="1">
                <a:latin typeface="Calibri" panose="020F0502020204030204" pitchFamily="34" charset="0"/>
                <a:cs typeface="Calibri" panose="020F0502020204030204" pitchFamily="34" charset="0"/>
              </a:rPr>
              <a:t>Milankovitch</a:t>
            </a:r>
            <a:r>
              <a:rPr lang="nl-NL" sz="1200" dirty="0">
                <a:latin typeface="Calibri" panose="020F0502020204030204" pitchFamily="34" charset="0"/>
                <a:cs typeface="Calibri" panose="020F0502020204030204" pitchFamily="34" charset="0"/>
              </a:rPr>
              <a:t>-curve</a:t>
            </a:r>
          </a:p>
        </p:txBody>
      </p:sp>
    </p:spTree>
    <p:extLst>
      <p:ext uri="{BB962C8B-B14F-4D97-AF65-F5344CB8AC3E}">
        <p14:creationId xmlns:p14="http://schemas.microsoft.com/office/powerpoint/2010/main" val="2010107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435597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Glaciale wip</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►Een ijstijd kan ontstaan door kleine veranderingen in de stand van de aardas.</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aardkorst zoekt naar een evenwicht als er door het ijs een deel naar beneden wordt gedrukt: glaciale wip.</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335DF7A3-C9A8-40FF-A08C-708853BCC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048894"/>
            <a:ext cx="2277170" cy="5809106"/>
          </a:xfrm>
          <a:prstGeom prst="rect">
            <a:avLst/>
          </a:prstGeom>
        </p:spPr>
      </p:pic>
    </p:spTree>
    <p:extLst>
      <p:ext uri="{BB962C8B-B14F-4D97-AF65-F5344CB8AC3E}">
        <p14:creationId xmlns:p14="http://schemas.microsoft.com/office/powerpoint/2010/main" val="217752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2.3 IJstijdaarde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8532440" cy="2204983"/>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Andere factoren</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Andere positieve en negatieve terugkoppelingsmechanismen bijv. winden, neerslag, verdamping en zeestromen.</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Gedurende de ijstijden stond de zeespiegel lager en was het patroon van zeestromen anders dan nu.</a:t>
            </a: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inhoud 1">
            <a:extLst>
              <a:ext uri="{FF2B5EF4-FFF2-40B4-BE49-F238E27FC236}">
                <a16:creationId xmlns:a16="http://schemas.microsoft.com/office/drawing/2014/main" id="{041FEE54-68A6-4321-836D-C5BEEA3C0C56}"/>
              </a:ext>
            </a:extLst>
          </p:cNvPr>
          <p:cNvSpPr txBox="1">
            <a:spLocks/>
          </p:cNvSpPr>
          <p:nvPr/>
        </p:nvSpPr>
        <p:spPr bwMode="auto">
          <a:xfrm>
            <a:off x="0" y="3284984"/>
            <a:ext cx="4355976" cy="371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Vulkanische activiteit heeft ook invloed op de temperatuur. Stofdeeltjes in de dampkring en reflecteren het zonlicht. Het aardoppervlak wordt daardoor koeler.</a:t>
            </a:r>
          </a:p>
          <a:p>
            <a:pPr marL="360363" indent="-360363">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360363" indent="-360363">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800" b="1"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FontTx/>
              <a:buNone/>
            </a:pPr>
            <a:endParaRPr lang="nl-NL" sz="2800" b="1"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288ABAA9-7D05-4E59-B78A-A00C6BBF4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429000"/>
            <a:ext cx="4499992" cy="3011395"/>
          </a:xfrm>
          <a:prstGeom prst="rect">
            <a:avLst/>
          </a:prstGeom>
        </p:spPr>
      </p:pic>
    </p:spTree>
    <p:extLst>
      <p:ext uri="{BB962C8B-B14F-4D97-AF65-F5344CB8AC3E}">
        <p14:creationId xmlns:p14="http://schemas.microsoft.com/office/powerpoint/2010/main" val="197820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Deelvraag</a:t>
            </a:r>
          </a:p>
          <a:p>
            <a:r>
              <a:rPr lang="nl-NL" sz="2400" dirty="0">
                <a:latin typeface="Calibri" panose="020F0502020204030204" pitchFamily="34" charset="0"/>
              </a:rPr>
              <a:t>Hoe worden klimaatveranderingen uit het verleden gereconstrueerd?</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E7A6F05F-9644-4A23-BE59-AD02D9998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2652012"/>
            <a:ext cx="6336704" cy="4205988"/>
          </a:xfrm>
          <a:prstGeom prst="rect">
            <a:avLst/>
          </a:prstGeom>
        </p:spPr>
      </p:pic>
    </p:spTree>
    <p:extLst>
      <p:ext uri="{BB962C8B-B14F-4D97-AF65-F5344CB8AC3E}">
        <p14:creationId xmlns:p14="http://schemas.microsoft.com/office/powerpoint/2010/main" val="2828724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Vroeger</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a:t>
            </a:r>
            <a:r>
              <a:rPr lang="nl-NL" sz="2400" dirty="0" err="1">
                <a:latin typeface="Calibri" panose="020F0502020204030204" pitchFamily="34" charset="0"/>
                <a:ea typeface="Times New Roman" panose="02020603050405020304" pitchFamily="18" charset="0"/>
                <a:cs typeface="Calibri" panose="020F0502020204030204" pitchFamily="34" charset="0"/>
              </a:rPr>
              <a:t>paleoklimatologie</a:t>
            </a:r>
            <a:r>
              <a:rPr lang="nl-NL" sz="2400" dirty="0">
                <a:latin typeface="Calibri" panose="020F0502020204030204" pitchFamily="34" charset="0"/>
                <a:ea typeface="Times New Roman" panose="02020603050405020304" pitchFamily="18" charset="0"/>
                <a:cs typeface="Calibri" panose="020F0502020204030204" pitchFamily="34" charset="0"/>
              </a:rPr>
              <a:t> is de wetenschap die inzicht probeert te krijgen in de vroegere klimaten (</a:t>
            </a:r>
            <a:r>
              <a:rPr lang="nl-NL" sz="2400" dirty="0" err="1">
                <a:latin typeface="Calibri" panose="020F0502020204030204" pitchFamily="34" charset="0"/>
                <a:ea typeface="Times New Roman" panose="02020603050405020304" pitchFamily="18" charset="0"/>
                <a:cs typeface="Calibri" panose="020F0502020204030204" pitchFamily="34" charset="0"/>
              </a:rPr>
              <a:t>paleoklimaten</a:t>
            </a:r>
            <a:r>
              <a:rPr lang="nl-NL" sz="2400" dirty="0">
                <a:latin typeface="Calibri" panose="020F0502020204030204" pitchFamily="34" charset="0"/>
                <a:ea typeface="Times New Roman" panose="02020603050405020304" pitchFamily="18" charset="0"/>
                <a:cs typeface="Calibri" panose="020F0502020204030204" pitchFamily="34" charset="0"/>
              </a:rPr>
              <a:t>) op aarde en de mechanismen die veranderingen hebben veroorzaakt.</a:t>
            </a:r>
          </a:p>
          <a:p>
            <a:pPr marL="360363" indent="-360363">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Om klimaten uit het verleden te reconstrueren, wordt vaak gewerkt met indicatoren die indirect iets zeggen over het klimaat in het verleden.</a:t>
            </a:r>
          </a:p>
        </p:txBody>
      </p:sp>
    </p:spTree>
    <p:extLst>
      <p:ext uri="{BB962C8B-B14F-4D97-AF65-F5344CB8AC3E}">
        <p14:creationId xmlns:p14="http://schemas.microsoft.com/office/powerpoint/2010/main" val="3888804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486003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Boringen in oceaanbodems</a:t>
            </a:r>
            <a:endParaRPr lang="nl-NL" sz="28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Door te kijken naar de isotopen van bepaalde elementen in sedimenten en fossielen kan de afwisseling van warmere en koudere perioden worden vastgesteld. </a:t>
            </a:r>
          </a:p>
          <a:p>
            <a:pPr marL="360363" indent="-360363">
              <a:spcAft>
                <a:spcPts val="0"/>
              </a:spcAft>
              <a:buNone/>
            </a:pPr>
            <a:r>
              <a:rPr lang="nl-NL" sz="2400" dirty="0">
                <a:latin typeface="Calibri" panose="020F0502020204030204" pitchFamily="34" charset="0"/>
                <a:ea typeface="Calibri" panose="020F0502020204030204" pitchFamily="34" charset="0"/>
              </a:rPr>
              <a:t>	Isotopen zijn atomen met dezelfde chemische eigenschappen, maar met verschillende atoomgewichten. Vaak wordt gewerkt met de</a:t>
            </a:r>
          </a:p>
          <a:p>
            <a:pPr marL="360363" indent="-360363">
              <a:spcAft>
                <a:spcPts val="0"/>
              </a:spcAft>
              <a:buNone/>
            </a:pPr>
            <a:r>
              <a:rPr lang="nl-NL" sz="2400" dirty="0">
                <a:latin typeface="Calibri" panose="020F0502020204030204" pitchFamily="34" charset="0"/>
                <a:ea typeface="Calibri" panose="020F0502020204030204" pitchFamily="34" charset="0"/>
              </a:rPr>
              <a:t>	</a:t>
            </a:r>
            <a:r>
              <a:rPr lang="nl-NL" sz="2400" baseline="30000" dirty="0">
                <a:latin typeface="Calibri" panose="020F0502020204030204" pitchFamily="34" charset="0"/>
                <a:ea typeface="Calibri" panose="020F0502020204030204" pitchFamily="34" charset="0"/>
              </a:rPr>
              <a:t>16</a:t>
            </a:r>
            <a:r>
              <a:rPr lang="nl-NL" sz="2400" dirty="0">
                <a:latin typeface="Calibri" panose="020F0502020204030204" pitchFamily="34" charset="0"/>
                <a:ea typeface="Calibri" panose="020F0502020204030204" pitchFamily="34" charset="0"/>
              </a:rPr>
              <a:t>O-</a:t>
            </a:r>
            <a:r>
              <a:rPr lang="nl-NL" sz="2400" baseline="30000" dirty="0">
                <a:latin typeface="Calibri" panose="020F0502020204030204" pitchFamily="34" charset="0"/>
                <a:ea typeface="Calibri" panose="020F0502020204030204" pitchFamily="34" charset="0"/>
              </a:rPr>
              <a:t>18</a:t>
            </a:r>
            <a:r>
              <a:rPr lang="nl-NL" sz="2400" dirty="0">
                <a:latin typeface="Calibri" panose="020F0502020204030204" pitchFamily="34" charset="0"/>
                <a:ea typeface="Calibri" panose="020F0502020204030204" pitchFamily="34" charset="0"/>
              </a:rPr>
              <a:t>O verhouding.</a:t>
            </a:r>
            <a:endParaRPr lang="nl-NL" sz="2400" dirty="0">
              <a:latin typeface="Arial" panose="020B0604020202020204" pitchFamily="34" charset="0"/>
              <a:ea typeface="Calibri" panose="020F0502020204030204" pitchFamily="34" charset="0"/>
            </a:endParaRPr>
          </a:p>
          <a:p>
            <a:pPr>
              <a:spcAft>
                <a:spcPts val="0"/>
              </a:spcAft>
            </a:pPr>
            <a:endParaRPr lang="nl-NL" sz="2800" dirty="0">
              <a:latin typeface="Arial" panose="020B0604020202020204" pitchFamily="34" charset="0"/>
              <a:ea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DAB98B0D-8F41-4D6D-8481-E84CD01F9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988840"/>
            <a:ext cx="3007228" cy="3360408"/>
          </a:xfrm>
          <a:prstGeom prst="rect">
            <a:avLst/>
          </a:prstGeom>
        </p:spPr>
      </p:pic>
    </p:spTree>
    <p:extLst>
      <p:ext uri="{BB962C8B-B14F-4D97-AF65-F5344CB8AC3E}">
        <p14:creationId xmlns:p14="http://schemas.microsoft.com/office/powerpoint/2010/main" val="1512847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Boringen in ijskappen</a:t>
            </a:r>
            <a:endParaRPr lang="nl-NL" sz="28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Times New Roman" panose="02020603050405020304" pitchFamily="18" charset="0"/>
                <a:ea typeface="Times New Roman" panose="02020603050405020304" pitchFamily="18" charset="0"/>
              </a:rPr>
              <a:t>►	</a:t>
            </a:r>
            <a:r>
              <a:rPr lang="nl-NL" sz="2400" dirty="0">
                <a:latin typeface="Calibri" panose="020F0502020204030204" pitchFamily="34" charset="0"/>
                <a:ea typeface="Times New Roman" panose="02020603050405020304" pitchFamily="18" charset="0"/>
                <a:cs typeface="Arial" panose="020B0604020202020204" pitchFamily="34" charset="0"/>
              </a:rPr>
              <a:t>Bij boringen in ijskappen wordt dezelfde methode gebruikt.</a:t>
            </a:r>
            <a:endParaRPr lang="nl-NL" sz="2400" dirty="0">
              <a:latin typeface="Times New Roman" panose="02020603050405020304" pitchFamily="18" charset="0"/>
              <a:ea typeface="Times New Roman" panose="02020603050405020304" pitchFamily="18" charset="0"/>
            </a:endParaRPr>
          </a:p>
          <a:p>
            <a:pPr>
              <a:spcAft>
                <a:spcPts val="0"/>
              </a:spcAft>
            </a:pPr>
            <a:endParaRPr lang="nl-NL" sz="2800" dirty="0">
              <a:latin typeface="Arial" panose="020B0604020202020204" pitchFamily="34" charset="0"/>
              <a:ea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A2A92992-97DC-4893-8209-F038E7503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254595"/>
            <a:ext cx="6096000" cy="4572000"/>
          </a:xfrm>
          <a:prstGeom prst="rect">
            <a:avLst/>
          </a:prstGeom>
        </p:spPr>
      </p:pic>
    </p:spTree>
    <p:extLst>
      <p:ext uri="{BB962C8B-B14F-4D97-AF65-F5344CB8AC3E}">
        <p14:creationId xmlns:p14="http://schemas.microsoft.com/office/powerpoint/2010/main" val="1772901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baseline="30000" dirty="0">
                <a:latin typeface="Calibri" panose="020F0502020204030204" pitchFamily="34" charset="0"/>
                <a:ea typeface="Times New Roman" panose="02020603050405020304" pitchFamily="18" charset="0"/>
                <a:cs typeface="Arial" panose="020B0604020202020204" pitchFamily="34" charset="0"/>
              </a:rPr>
              <a:t>14</a:t>
            </a:r>
            <a:r>
              <a:rPr lang="nl-NL" sz="2800" b="1" dirty="0">
                <a:latin typeface="Calibri" panose="020F0502020204030204" pitchFamily="34" charset="0"/>
                <a:ea typeface="Times New Roman" panose="02020603050405020304" pitchFamily="18" charset="0"/>
                <a:cs typeface="Arial" panose="020B0604020202020204" pitchFamily="34" charset="0"/>
              </a:rPr>
              <a:t>C-methode</a:t>
            </a:r>
            <a:endParaRPr lang="nl-NL" dirty="0">
              <a:latin typeface="Times New Roman" panose="02020603050405020304" pitchFamily="18" charset="0"/>
              <a:ea typeface="Times New Roman" panose="02020603050405020304" pitchFamily="18" charset="0"/>
            </a:endParaRPr>
          </a:p>
          <a:p>
            <a:pPr marL="360363" indent="-360363">
              <a:spcAft>
                <a:spcPts val="0"/>
              </a:spcAft>
              <a:buNone/>
            </a:pPr>
            <a:r>
              <a:rPr lang="nl-NL" sz="2400" dirty="0">
                <a:latin typeface="Times New Roman" panose="02020603050405020304" pitchFamily="18" charset="0"/>
                <a:ea typeface="Times New Roman" panose="02020603050405020304" pitchFamily="18" charset="0"/>
              </a:rPr>
              <a:t>►	</a:t>
            </a:r>
            <a:r>
              <a:rPr lang="nl-NL" sz="2400" dirty="0">
                <a:latin typeface="Calibri" panose="020F0502020204030204" pitchFamily="34" charset="0"/>
                <a:ea typeface="Times New Roman" panose="02020603050405020304" pitchFamily="18" charset="0"/>
                <a:cs typeface="Arial" panose="020B0604020202020204" pitchFamily="34" charset="0"/>
              </a:rPr>
              <a:t>De </a:t>
            </a:r>
            <a:r>
              <a:rPr lang="nl-NL" sz="2400" baseline="30000" dirty="0">
                <a:latin typeface="Calibri" panose="020F0502020204030204" pitchFamily="34" charset="0"/>
                <a:ea typeface="Times New Roman" panose="02020603050405020304" pitchFamily="18" charset="0"/>
                <a:cs typeface="Arial" panose="020B0604020202020204" pitchFamily="34" charset="0"/>
              </a:rPr>
              <a:t>14</a:t>
            </a:r>
            <a:r>
              <a:rPr lang="nl-NL" sz="2400" dirty="0">
                <a:latin typeface="Calibri" panose="020F0502020204030204" pitchFamily="34" charset="0"/>
                <a:ea typeface="Times New Roman" panose="02020603050405020304" pitchFamily="18" charset="0"/>
                <a:cs typeface="Arial" panose="020B0604020202020204" pitchFamily="34" charset="0"/>
              </a:rPr>
              <a:t>C-methode wordt gebruikt om de ouderdom van organisch materiaal te bepalen: het gehalte aan de radioactieve koolstofisotoop</a:t>
            </a:r>
            <a:r>
              <a:rPr lang="nl-NL" sz="2400" dirty="0">
                <a:latin typeface="Calibri" panose="020F0502020204030204" pitchFamily="34" charset="0"/>
                <a:ea typeface="TheMix-Plain"/>
                <a:cs typeface="Arial" panose="020B0604020202020204" pitchFamily="34" charset="0"/>
              </a:rPr>
              <a:t> </a:t>
            </a:r>
            <a:r>
              <a:rPr lang="nl-NL" sz="2400" baseline="30000" dirty="0">
                <a:latin typeface="Calibri" panose="020F0502020204030204" pitchFamily="34" charset="0"/>
                <a:ea typeface="Times New Roman" panose="02020603050405020304" pitchFamily="18" charset="0"/>
                <a:cs typeface="Arial" panose="020B0604020202020204" pitchFamily="34" charset="0"/>
              </a:rPr>
              <a:t>14</a:t>
            </a:r>
            <a:r>
              <a:rPr lang="nl-NL" sz="2400" dirty="0">
                <a:latin typeface="Calibri" panose="020F0502020204030204" pitchFamily="34" charset="0"/>
                <a:ea typeface="Times New Roman" panose="02020603050405020304" pitchFamily="18" charset="0"/>
                <a:cs typeface="Arial" panose="020B0604020202020204" pitchFamily="34" charset="0"/>
              </a:rPr>
              <a:t>C </a:t>
            </a:r>
            <a:r>
              <a:rPr lang="nl-NL" sz="2400" dirty="0">
                <a:latin typeface="Calibri" panose="020F0502020204030204" pitchFamily="34" charset="0"/>
                <a:ea typeface="TheMix-Plain"/>
                <a:cs typeface="Arial" panose="020B0604020202020204" pitchFamily="34" charset="0"/>
              </a:rPr>
              <a:t>is ongeveer constant in de lucht, maar neemt af in dood materiaal door radioactief verval.</a:t>
            </a:r>
            <a:endParaRPr lang="nl-NL" sz="2400" dirty="0">
              <a:latin typeface="Times New Roman" panose="02020603050405020304" pitchFamily="18" charset="0"/>
              <a:ea typeface="Times New Roman" panose="02020603050405020304" pitchFamily="18"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48E3E974-6C7E-4343-BBF4-9D228A314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23" y="3573016"/>
            <a:ext cx="3128009" cy="2815208"/>
          </a:xfrm>
          <a:prstGeom prst="rect">
            <a:avLst/>
          </a:prstGeom>
        </p:spPr>
      </p:pic>
      <p:pic>
        <p:nvPicPr>
          <p:cNvPr id="6" name="Afbeelding 5">
            <a:extLst>
              <a:ext uri="{FF2B5EF4-FFF2-40B4-BE49-F238E27FC236}">
                <a16:creationId xmlns:a16="http://schemas.microsoft.com/office/drawing/2014/main" id="{B5CE2DB7-E2C2-42B8-B83D-6B91CC9E3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434248"/>
            <a:ext cx="3600400" cy="3092744"/>
          </a:xfrm>
          <a:prstGeom prst="rect">
            <a:avLst/>
          </a:prstGeom>
        </p:spPr>
      </p:pic>
    </p:spTree>
    <p:extLst>
      <p:ext uri="{BB962C8B-B14F-4D97-AF65-F5344CB8AC3E}">
        <p14:creationId xmlns:p14="http://schemas.microsoft.com/office/powerpoint/2010/main" val="1666808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Geomorfologie en bodemonderzoek</a:t>
            </a:r>
            <a:endParaRPr lang="nl-NL" sz="28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De geomorfologie legt zich toe op de beschrijving en de verklaring van de vormen in het landschap, zoals rivierdalen, berghellingen en kusten. Ook de geomorfologie heeft aanwijzingen opgeleverd voor vroegere klimaten.</a:t>
            </a:r>
            <a:endParaRPr lang="nl-NL" sz="2400" dirty="0">
              <a:latin typeface="Arial" panose="020B0604020202020204" pitchFamily="34" charset="0"/>
              <a:ea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FFAF9B4D-02DF-455A-A5A8-E36E217ED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440223"/>
            <a:ext cx="4752528" cy="3146694"/>
          </a:xfrm>
          <a:prstGeom prst="rect">
            <a:avLst/>
          </a:prstGeom>
        </p:spPr>
      </p:pic>
    </p:spTree>
    <p:extLst>
      <p:ext uri="{BB962C8B-B14F-4D97-AF65-F5344CB8AC3E}">
        <p14:creationId xmlns:p14="http://schemas.microsoft.com/office/powerpoint/2010/main" val="132559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6084168"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Perm</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Door fossielen- en gesteenteonderzoek en een reconstructie van de </a:t>
            </a:r>
            <a:r>
              <a:rPr lang="nl-NL" sz="2400" kern="0" dirty="0" err="1">
                <a:latin typeface="Calibri" panose="020F0502020204030204" pitchFamily="34" charset="0"/>
                <a:ea typeface="Times New Roman" panose="02020603050405020304" pitchFamily="18" charset="0"/>
                <a:cs typeface="Calibri" panose="020F0502020204030204" pitchFamily="34" charset="0"/>
              </a:rPr>
              <a:t>platentektonische</a:t>
            </a:r>
            <a:r>
              <a:rPr lang="nl-NL" sz="2400" kern="0" dirty="0">
                <a:latin typeface="Calibri" panose="020F0502020204030204" pitchFamily="34" charset="0"/>
                <a:ea typeface="Times New Roman" panose="02020603050405020304" pitchFamily="18" charset="0"/>
                <a:cs typeface="Calibri" panose="020F0502020204030204" pitchFamily="34" charset="0"/>
              </a:rPr>
              <a:t> bewegingen is er veel informatie over het klimaat in het Perm </a:t>
            </a:r>
            <a:r>
              <a:rPr lang="nl-NL" sz="2000" kern="0" dirty="0">
                <a:latin typeface="Calibri" panose="020F0502020204030204" pitchFamily="34" charset="0"/>
                <a:ea typeface="Times New Roman" panose="02020603050405020304" pitchFamily="18" charset="0"/>
                <a:cs typeface="Calibri" panose="020F0502020204030204" pitchFamily="34" charset="0"/>
              </a:rPr>
              <a:t>(300 miljoen jaar tot 250 miljoen jaar geleden). </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Continentverschuiving en de daarmee gepaard gaande zeespiegelbewegingen zijn bepalend geweest voor veranderingen in het klimaat.</a:t>
            </a:r>
          </a:p>
        </p:txBody>
      </p:sp>
      <p:pic>
        <p:nvPicPr>
          <p:cNvPr id="3" name="Afbeelding 2">
            <a:extLst>
              <a:ext uri="{FF2B5EF4-FFF2-40B4-BE49-F238E27FC236}">
                <a16:creationId xmlns:a16="http://schemas.microsoft.com/office/drawing/2014/main" id="{37B5E9A4-199A-422A-9CB3-728E729B9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048894"/>
            <a:ext cx="2050614" cy="5809106"/>
          </a:xfrm>
          <a:prstGeom prst="rect">
            <a:avLst/>
          </a:prstGeom>
        </p:spPr>
      </p:pic>
    </p:spTree>
    <p:extLst>
      <p:ext uri="{BB962C8B-B14F-4D97-AF65-F5344CB8AC3E}">
        <p14:creationId xmlns:p14="http://schemas.microsoft.com/office/powerpoint/2010/main" val="206068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2493016"/>
          </a:xfrm>
        </p:spPr>
        <p:txBody>
          <a:bodyPr lIns="360000" tIns="46800" bIns="46800">
            <a:normAutofit fontScale="92500" lnSpcReduction="20000"/>
          </a:bodyPr>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Dichter bij het heden</a:t>
            </a:r>
            <a:endParaRPr lang="nl-NL" sz="2800" dirty="0">
              <a:latin typeface="Arial" panose="020B0604020202020204" pitchFamily="34" charset="0"/>
              <a:ea typeface="Calibri" panose="020F0502020204030204" pitchFamily="34" charset="0"/>
            </a:endParaRPr>
          </a:p>
          <a:p>
            <a:pPr>
              <a:spcAft>
                <a:spcPts val="0"/>
              </a:spcAft>
              <a:buFont typeface="Arial" panose="020B0604020202020204" pitchFamily="34" charset="0"/>
              <a:buChar char="●"/>
            </a:pPr>
            <a:r>
              <a:rPr lang="nl-NL" sz="2400" dirty="0">
                <a:latin typeface="Calibri" panose="020F0502020204030204" pitchFamily="34" charset="0"/>
                <a:ea typeface="Calibri" panose="020F0502020204030204" pitchFamily="34" charset="0"/>
              </a:rPr>
              <a:t>De twee meest gebruikte technieken voor het onderzoeken en bepalen van het klimaat tijdens het holoceen:</a:t>
            </a:r>
            <a:endParaRPr lang="nl-NL" sz="2400" dirty="0">
              <a:latin typeface="Arial" panose="020B0604020202020204" pitchFamily="34" charset="0"/>
              <a:ea typeface="Calibri" panose="020F0502020204030204" pitchFamily="34" charset="0"/>
            </a:endParaRPr>
          </a:p>
          <a:p>
            <a:pPr>
              <a:spcAft>
                <a:spcPts val="0"/>
              </a:spcAft>
              <a:buFontTx/>
              <a:buChar char="‒"/>
            </a:pPr>
            <a:r>
              <a:rPr lang="nl-NL" sz="2400" dirty="0">
                <a:latin typeface="Calibri" panose="020F0502020204030204" pitchFamily="34" charset="0"/>
                <a:ea typeface="Calibri" panose="020F0502020204030204" pitchFamily="34" charset="0"/>
              </a:rPr>
              <a:t>pollenanalyse (palynologie)</a:t>
            </a:r>
            <a:endParaRPr lang="nl-NL" sz="2400" dirty="0">
              <a:latin typeface="Arial" panose="020B0604020202020204" pitchFamily="34" charset="0"/>
              <a:ea typeface="Calibri" panose="020F0502020204030204" pitchFamily="34" charset="0"/>
            </a:endParaRPr>
          </a:p>
          <a:p>
            <a:pPr>
              <a:spcAft>
                <a:spcPts val="0"/>
              </a:spcAft>
              <a:buFontTx/>
              <a:buChar char="‒"/>
            </a:pPr>
            <a:r>
              <a:rPr lang="nl-NL" sz="2400" dirty="0">
                <a:latin typeface="Calibri" panose="020F0502020204030204" pitchFamily="34" charset="0"/>
                <a:ea typeface="Calibri" panose="020F0502020204030204" pitchFamily="34" charset="0"/>
              </a:rPr>
              <a:t>jaarringen van bomen</a:t>
            </a:r>
          </a:p>
          <a:p>
            <a:pPr marL="360363" indent="-360363">
              <a:spcAft>
                <a:spcPts val="0"/>
              </a:spcAft>
              <a:buNone/>
            </a:pPr>
            <a:r>
              <a:rPr lang="nl-NL" sz="2400" dirty="0">
                <a:latin typeface="Calibri" panose="020F0502020204030204" pitchFamily="34" charset="0"/>
                <a:ea typeface="Calibri" panose="020F0502020204030204" pitchFamily="34" charset="0"/>
              </a:rPr>
              <a:t>	(dendrochronologie).</a:t>
            </a:r>
            <a:endParaRPr lang="nl-NL" sz="2400" dirty="0">
              <a:latin typeface="Arial" panose="020B0604020202020204" pitchFamily="34" charset="0"/>
              <a:ea typeface="Calibri" panose="020F0502020204030204" pitchFamily="34" charset="0"/>
            </a:endParaRPr>
          </a:p>
          <a:p>
            <a:pPr marL="360363" indent="-360363">
              <a:spcAft>
                <a:spcPts val="0"/>
              </a:spcAft>
              <a:buNone/>
            </a:pPr>
            <a:r>
              <a:rPr lang="nl-NL" sz="2400" dirty="0">
                <a:latin typeface="Calibri" panose="020F0502020204030204" pitchFamily="34" charset="0"/>
                <a:ea typeface="Calibri" panose="020F0502020204030204" pitchFamily="34" charset="0"/>
              </a:rPr>
              <a:t>	</a:t>
            </a: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175D2DB4-A90A-4D83-B4CF-88852A87E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561" y="2780928"/>
            <a:ext cx="3919900" cy="3410277"/>
          </a:xfrm>
          <a:prstGeom prst="rect">
            <a:avLst/>
          </a:prstGeom>
        </p:spPr>
      </p:pic>
      <p:sp>
        <p:nvSpPr>
          <p:cNvPr id="6" name="Tijdelijke aanduiding voor inhoud 1">
            <a:extLst>
              <a:ext uri="{FF2B5EF4-FFF2-40B4-BE49-F238E27FC236}">
                <a16:creationId xmlns:a16="http://schemas.microsoft.com/office/drawing/2014/main" id="{867F357E-7720-4F5E-AC9D-CF54918C1DB6}"/>
              </a:ext>
            </a:extLst>
          </p:cNvPr>
          <p:cNvSpPr txBox="1">
            <a:spLocks/>
          </p:cNvSpPr>
          <p:nvPr/>
        </p:nvSpPr>
        <p:spPr bwMode="auto">
          <a:xfrm>
            <a:off x="0" y="3429000"/>
            <a:ext cx="4680520" cy="2493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Aft>
                <a:spcPts val="0"/>
              </a:spcAft>
              <a:buFontTx/>
              <a:buNone/>
            </a:pPr>
            <a:endParaRPr lang="nl-NL" sz="2400" kern="0" dirty="0">
              <a:latin typeface="Arial" panose="020B0604020202020204" pitchFamily="34" charset="0"/>
              <a:ea typeface="Calibri" panose="020F0502020204030204" pitchFamily="34" charset="0"/>
            </a:endParaRPr>
          </a:p>
          <a:p>
            <a:pPr marL="360363" indent="-360363">
              <a:spcAft>
                <a:spcPts val="0"/>
              </a:spcAft>
              <a:buFontTx/>
              <a:buNone/>
            </a:pPr>
            <a:r>
              <a:rPr lang="nl-NL" sz="2400" kern="0" dirty="0">
                <a:latin typeface="Calibri" panose="020F0502020204030204" pitchFamily="34" charset="0"/>
                <a:ea typeface="Calibri" panose="020F0502020204030204" pitchFamily="34" charset="0"/>
              </a:rPr>
              <a:t>	Bij het onderzoek naar het klimaat van de laatste paar duizend jaar kun je historische bronnen gebruiken.</a:t>
            </a:r>
            <a:endParaRPr lang="nl-NL" sz="2400" kern="0" dirty="0">
              <a:latin typeface="Arial" panose="020B0604020202020204" pitchFamily="34" charset="0"/>
              <a:ea typeface="Calibri" panose="020F0502020204030204" pitchFamily="34" charset="0"/>
            </a:endParaRPr>
          </a:p>
          <a:p>
            <a:pPr marL="360363" indent="-360363">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017625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2.4 Reconstructie van klimaten uit het verleden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Calibri" panose="020F0502020204030204" pitchFamily="34" charset="0"/>
              </a:rPr>
              <a:t>Dichter bij het heden</a:t>
            </a:r>
            <a:endParaRPr lang="nl-NL" sz="2800" dirty="0">
              <a:latin typeface="Arial" panose="020B0604020202020204" pitchFamily="34" charset="0"/>
              <a:ea typeface="Calibri" panose="020F0502020204030204" pitchFamily="34" charset="0"/>
            </a:endParaRPr>
          </a:p>
          <a:p>
            <a:pPr>
              <a:spcAft>
                <a:spcPts val="0"/>
              </a:spcAft>
              <a:buFont typeface="Arial" panose="020B0604020202020204" pitchFamily="34" charset="0"/>
              <a:buChar char="●"/>
            </a:pPr>
            <a:r>
              <a:rPr lang="nl-NL" sz="2400" dirty="0">
                <a:latin typeface="Calibri" panose="020F0502020204030204" pitchFamily="34" charset="0"/>
                <a:ea typeface="Calibri" panose="020F0502020204030204" pitchFamily="34" charset="0"/>
              </a:rPr>
              <a:t>Onderzoeksmethoden naar klimaten in het verleden.</a:t>
            </a:r>
            <a:endParaRPr lang="nl-NL" sz="2400" dirty="0">
              <a:latin typeface="Arial" panose="020B0604020202020204" pitchFamily="34" charset="0"/>
              <a:ea typeface="Calibri" panose="020F0502020204030204" pitchFamily="34" charset="0"/>
            </a:endParaRPr>
          </a:p>
          <a:p>
            <a:pPr marL="360363" indent="-360363">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EE889434-AAD1-41B4-A111-106F2D0E3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2351240"/>
            <a:ext cx="5472608" cy="4233062"/>
          </a:xfrm>
          <a:prstGeom prst="rect">
            <a:avLst/>
          </a:prstGeom>
        </p:spPr>
      </p:pic>
    </p:spTree>
    <p:extLst>
      <p:ext uri="{BB962C8B-B14F-4D97-AF65-F5344CB8AC3E}">
        <p14:creationId xmlns:p14="http://schemas.microsoft.com/office/powerpoint/2010/main" val="120335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4139952"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Alfred Wegener</a:t>
            </a:r>
          </a:p>
          <a:p>
            <a:pPr marL="360363" indent="-360363">
              <a:spcAft>
                <a:spcPts val="0"/>
              </a:spcAft>
              <a:buFontTx/>
              <a:buNone/>
            </a:pPr>
            <a:r>
              <a:rPr lang="nl-NL" sz="2800" kern="0" dirty="0">
                <a:latin typeface="Calibri" panose="020F0502020204030204" pitchFamily="34" charset="0"/>
                <a:ea typeface="Times New Roman" panose="02020603050405020304" pitchFamily="18" charset="0"/>
                <a:cs typeface="Calibri" panose="020F0502020204030204" pitchFamily="34" charset="0"/>
              </a:rPr>
              <a:t>►</a:t>
            </a:r>
            <a:r>
              <a:rPr lang="nl-NL" sz="2400" kern="0" dirty="0">
                <a:latin typeface="Calibri" panose="020F0502020204030204" pitchFamily="34" charset="0"/>
                <a:ea typeface="Times New Roman" panose="02020603050405020304" pitchFamily="18" charset="0"/>
                <a:cs typeface="Calibri" panose="020F0502020204030204" pitchFamily="34" charset="0"/>
              </a:rPr>
              <a:t>Alfred Wegener:  alle continenten zaten in het verre verleden aan elkaar vast – het </a:t>
            </a:r>
            <a:r>
              <a:rPr lang="nl-NL" sz="2400" kern="0" dirty="0" err="1">
                <a:latin typeface="Calibri" panose="020F0502020204030204" pitchFamily="34" charset="0"/>
                <a:ea typeface="Times New Roman" panose="02020603050405020304" pitchFamily="18" charset="0"/>
                <a:cs typeface="Calibri" panose="020F0502020204030204" pitchFamily="34" charset="0"/>
              </a:rPr>
              <a:t>oercontinent</a:t>
            </a:r>
            <a:r>
              <a:rPr lang="nl-NL" sz="2400" kern="0" dirty="0">
                <a:latin typeface="Calibri" panose="020F0502020204030204" pitchFamily="34" charset="0"/>
                <a:ea typeface="Times New Roman" panose="02020603050405020304" pitchFamily="18" charset="0"/>
                <a:cs typeface="Calibri" panose="020F0502020204030204" pitchFamily="34" charset="0"/>
              </a:rPr>
              <a:t> Pangea. Door uiteenvallen van Pangea waren de huidige continenten en oceanen gevormd.</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Wegener kon niet verklaren waarom Pangea was opengebroken en waarom de continenten bewogen.</a:t>
            </a:r>
          </a:p>
        </p:txBody>
      </p:sp>
      <p:pic>
        <p:nvPicPr>
          <p:cNvPr id="3" name="Afbeelding 2">
            <a:extLst>
              <a:ext uri="{FF2B5EF4-FFF2-40B4-BE49-F238E27FC236}">
                <a16:creationId xmlns:a16="http://schemas.microsoft.com/office/drawing/2014/main" id="{955DF58D-0ED5-477E-BCAF-493CC9537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960" y="1556792"/>
            <a:ext cx="4538488" cy="4861798"/>
          </a:xfrm>
          <a:prstGeom prst="rect">
            <a:avLst/>
          </a:prstGeom>
        </p:spPr>
      </p:pic>
    </p:spTree>
    <p:extLst>
      <p:ext uri="{BB962C8B-B14F-4D97-AF65-F5344CB8AC3E}">
        <p14:creationId xmlns:p14="http://schemas.microsoft.com/office/powerpoint/2010/main" val="420398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1"/>
            <a:ext cx="8892480" cy="242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err="1">
                <a:latin typeface="Calibri" panose="020F0502020204030204" pitchFamily="34" charset="0"/>
                <a:ea typeface="Times New Roman" panose="02020603050405020304" pitchFamily="18" charset="0"/>
                <a:cs typeface="Calibri" panose="020F0502020204030204" pitchFamily="34" charset="0"/>
              </a:rPr>
              <a:t>Mid</a:t>
            </a:r>
            <a:r>
              <a:rPr lang="nl-NL" sz="2800" b="1" kern="0" dirty="0">
                <a:latin typeface="Calibri" panose="020F0502020204030204" pitchFamily="34" charset="0"/>
                <a:ea typeface="Times New Roman" panose="02020603050405020304" pitchFamily="18" charset="0"/>
                <a:cs typeface="Calibri" panose="020F0502020204030204" pitchFamily="34" charset="0"/>
              </a:rPr>
              <a:t>-oceanische ruggen</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In de oceanen liggen onderzeese gebergtegordels. </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Het gesteente waaruit deze gebergten bestaan, is veel jonger dan het gesteente van de continenten.</a:t>
            </a:r>
          </a:p>
        </p:txBody>
      </p:sp>
      <p:pic>
        <p:nvPicPr>
          <p:cNvPr id="3" name="Afbeelding 2">
            <a:extLst>
              <a:ext uri="{FF2B5EF4-FFF2-40B4-BE49-F238E27FC236}">
                <a16:creationId xmlns:a16="http://schemas.microsoft.com/office/drawing/2014/main" id="{750E5702-697C-4A8C-9C5B-6BD8B8878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068960"/>
            <a:ext cx="4680520" cy="3042338"/>
          </a:xfrm>
          <a:prstGeom prst="rect">
            <a:avLst/>
          </a:prstGeom>
        </p:spPr>
      </p:pic>
      <p:sp>
        <p:nvSpPr>
          <p:cNvPr id="4" name="Tekstvak 3">
            <a:extLst>
              <a:ext uri="{FF2B5EF4-FFF2-40B4-BE49-F238E27FC236}">
                <a16:creationId xmlns:a16="http://schemas.microsoft.com/office/drawing/2014/main" id="{86050679-F508-451E-A059-F49D09036FBB}"/>
              </a:ext>
            </a:extLst>
          </p:cNvPr>
          <p:cNvSpPr txBox="1"/>
          <p:nvPr/>
        </p:nvSpPr>
        <p:spPr>
          <a:xfrm>
            <a:off x="5544108" y="3068960"/>
            <a:ext cx="3168352" cy="3785652"/>
          </a:xfrm>
          <a:prstGeom prst="rect">
            <a:avLst/>
          </a:prstGeom>
          <a:noFill/>
        </p:spPr>
        <p:txBody>
          <a:bodyPr wrap="square" rtlCol="0">
            <a:spAutoFit/>
          </a:bodyPr>
          <a:lstStyle/>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Hoe verder weg van de onderzeese gebergteketens, hoe ouder het gesteente.  Door </a:t>
            </a:r>
            <a:r>
              <a:rPr lang="nl-NL" sz="2400" kern="0" dirty="0" err="1">
                <a:latin typeface="Calibri" panose="020F0502020204030204" pitchFamily="34" charset="0"/>
                <a:ea typeface="Times New Roman" panose="02020603050405020304" pitchFamily="18" charset="0"/>
                <a:cs typeface="Calibri" panose="020F0502020204030204" pitchFamily="34" charset="0"/>
              </a:rPr>
              <a:t>seafloor</a:t>
            </a:r>
            <a:r>
              <a:rPr lang="nl-NL" sz="2400" kern="0" dirty="0">
                <a:latin typeface="Calibri" panose="020F0502020204030204" pitchFamily="34" charset="0"/>
                <a:ea typeface="Times New Roman" panose="02020603050405020304" pitchFamily="18" charset="0"/>
                <a:cs typeface="Calibri" panose="020F0502020204030204" pitchFamily="34" charset="0"/>
              </a:rPr>
              <a:t> </a:t>
            </a:r>
            <a:r>
              <a:rPr lang="nl-NL" sz="2400" kern="0" dirty="0" err="1">
                <a:latin typeface="Calibri" panose="020F0502020204030204" pitchFamily="34" charset="0"/>
                <a:ea typeface="Times New Roman" panose="02020603050405020304" pitchFamily="18" charset="0"/>
                <a:cs typeface="Calibri" panose="020F0502020204030204" pitchFamily="34" charset="0"/>
              </a:rPr>
              <a:t>spreading</a:t>
            </a:r>
            <a:r>
              <a:rPr lang="nl-NL" sz="2400" kern="0" dirty="0">
                <a:latin typeface="Calibri" panose="020F0502020204030204" pitchFamily="34" charset="0"/>
                <a:ea typeface="Times New Roman" panose="02020603050405020304" pitchFamily="18" charset="0"/>
                <a:cs typeface="Calibri" panose="020F0502020204030204" pitchFamily="34" charset="0"/>
              </a:rPr>
              <a:t> wordt nieuw gesteente gevormd dat zich horizontaal verplaatst.</a:t>
            </a:r>
          </a:p>
        </p:txBody>
      </p:sp>
    </p:spTree>
    <p:extLst>
      <p:ext uri="{BB962C8B-B14F-4D97-AF65-F5344CB8AC3E}">
        <p14:creationId xmlns:p14="http://schemas.microsoft.com/office/powerpoint/2010/main" val="426343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Aardplaten</a:t>
            </a:r>
          </a:p>
          <a:p>
            <a:pPr marL="360363" indent="-360363">
              <a:spcAft>
                <a:spcPts val="0"/>
              </a:spcAft>
              <a:buFontTx/>
              <a:buNone/>
            </a:pPr>
            <a:r>
              <a:rPr lang="nl-NL" sz="2800" kern="0" dirty="0">
                <a:latin typeface="Calibri" panose="020F0502020204030204" pitchFamily="34" charset="0"/>
                <a:ea typeface="Times New Roman" panose="02020603050405020304" pitchFamily="18" charset="0"/>
                <a:cs typeface="Calibri" panose="020F0502020204030204" pitchFamily="34" charset="0"/>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De aardkorst bestaat uit allemaal platen die bij de </a:t>
            </a:r>
            <a:r>
              <a:rPr lang="nl-NL" sz="2400" kern="0" dirty="0" err="1">
                <a:latin typeface="Calibri" panose="020F0502020204030204" pitchFamily="34" charset="0"/>
                <a:ea typeface="Times New Roman" panose="02020603050405020304" pitchFamily="18" charset="0"/>
                <a:cs typeface="Calibri" panose="020F0502020204030204" pitchFamily="34" charset="0"/>
              </a:rPr>
              <a:t>mid</a:t>
            </a:r>
            <a:r>
              <a:rPr lang="nl-NL" sz="2400" kern="0" dirty="0">
                <a:latin typeface="Calibri" panose="020F0502020204030204" pitchFamily="34" charset="0"/>
                <a:ea typeface="Times New Roman" panose="02020603050405020304" pitchFamily="18" charset="0"/>
                <a:cs typeface="Calibri" panose="020F0502020204030204" pitchFamily="34" charset="0"/>
              </a:rPr>
              <a:t>-oceanische ruggen uit elkaar drijven. Op andere plekken botsen de platen en duikt de ene plaat weg onder de andere.</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a:t>
            </a:r>
          </a:p>
        </p:txBody>
      </p:sp>
      <p:pic>
        <p:nvPicPr>
          <p:cNvPr id="3" name="Afbeelding 2">
            <a:extLst>
              <a:ext uri="{FF2B5EF4-FFF2-40B4-BE49-F238E27FC236}">
                <a16:creationId xmlns:a16="http://schemas.microsoft.com/office/drawing/2014/main" id="{1CD28057-25A6-4E76-891B-84C1D6085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596" y="3041668"/>
            <a:ext cx="7272808" cy="3716405"/>
          </a:xfrm>
          <a:prstGeom prst="rect">
            <a:avLst/>
          </a:prstGeom>
        </p:spPr>
      </p:pic>
    </p:spTree>
    <p:extLst>
      <p:ext uri="{BB962C8B-B14F-4D97-AF65-F5344CB8AC3E}">
        <p14:creationId xmlns:p14="http://schemas.microsoft.com/office/powerpoint/2010/main" val="138347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Aardplaten</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De beweging van de platen wordt aangedreven door de inwendige warmte van de aarde</a:t>
            </a:r>
            <a:r>
              <a:rPr lang="nl-NL" sz="2400" kern="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kern="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kringlopen van magma: de convectiestromen.</a:t>
            </a:r>
          </a:p>
          <a:p>
            <a:pPr marL="360363" indent="-360363">
              <a:spcAft>
                <a:spcPts val="0"/>
              </a:spcAft>
              <a:buFontTx/>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A4F99644-058A-42B7-B073-44B28D416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3284983"/>
            <a:ext cx="7056784" cy="3486051"/>
          </a:xfrm>
          <a:prstGeom prst="rect">
            <a:avLst/>
          </a:prstGeom>
        </p:spPr>
      </p:pic>
    </p:spTree>
    <p:extLst>
      <p:ext uri="{BB962C8B-B14F-4D97-AF65-F5344CB8AC3E}">
        <p14:creationId xmlns:p14="http://schemas.microsoft.com/office/powerpoint/2010/main" val="261460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2.1 Woestijnaarde</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6" name="Tijdelijke aanduiding voor inhoud 1">
            <a:extLst>
              <a:ext uri="{FF2B5EF4-FFF2-40B4-BE49-F238E27FC236}">
                <a16:creationId xmlns:a16="http://schemas.microsoft.com/office/drawing/2014/main" id="{F93DC98D-754E-47DA-B453-FEB35CE214C7}"/>
              </a:ext>
            </a:extLst>
          </p:cNvPr>
          <p:cNvSpPr txBox="1">
            <a:spLocks/>
          </p:cNvSpPr>
          <p:nvPr/>
        </p:nvSpPr>
        <p:spPr bwMode="auto">
          <a:xfrm>
            <a:off x="0" y="1080000"/>
            <a:ext cx="8892480" cy="550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spcBef>
                <a:spcPts val="0"/>
              </a:spcBef>
              <a:spcAft>
                <a:spcPts val="1000"/>
              </a:spcAft>
              <a:buFontTx/>
              <a:buNone/>
            </a:pPr>
            <a:r>
              <a:rPr lang="nl-NL" sz="2800" b="1" kern="0" dirty="0">
                <a:latin typeface="Calibri" panose="020F0502020204030204" pitchFamily="34" charset="0"/>
                <a:ea typeface="Times New Roman" panose="02020603050405020304" pitchFamily="18" charset="0"/>
                <a:cs typeface="Calibri" panose="020F0502020204030204" pitchFamily="34" charset="0"/>
              </a:rPr>
              <a:t>Supercontinent</a:t>
            </a:r>
          </a:p>
          <a:p>
            <a:pPr marL="360363" indent="-360363">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In het Perm was er een </a:t>
            </a:r>
            <a:r>
              <a:rPr lang="nl-NL" sz="2400" kern="0" dirty="0" err="1">
                <a:latin typeface="Calibri" panose="020F0502020204030204" pitchFamily="34" charset="0"/>
                <a:ea typeface="Times New Roman" panose="02020603050405020304" pitchFamily="18" charset="0"/>
                <a:cs typeface="Calibri" panose="020F0502020204030204" pitchFamily="34" charset="0"/>
              </a:rPr>
              <a:t>oercontinent</a:t>
            </a:r>
            <a:r>
              <a:rPr lang="nl-NL" sz="2400" kern="0" dirty="0">
                <a:latin typeface="Calibri" panose="020F0502020204030204" pitchFamily="34" charset="0"/>
                <a:ea typeface="Times New Roman" panose="02020603050405020304" pitchFamily="18" charset="0"/>
                <a:cs typeface="Calibri" panose="020F0502020204030204" pitchFamily="34" charset="0"/>
              </a:rPr>
              <a:t>: Pangea. Omdat veel land ver weg van de oceaan lag, had een groot deel van de wereld een continentaal klimaat en was zeer droog.</a:t>
            </a:r>
          </a:p>
          <a:p>
            <a:pPr marL="360363" indent="-360363">
              <a:spcAft>
                <a:spcPts val="0"/>
              </a:spcAft>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De zandlagen in de woestijn hebben een kenmerkende rode kleur, die is ontstaan door de ijzerdeeltjes in het zand.</a:t>
            </a:r>
          </a:p>
          <a:p>
            <a:pPr marL="360363" indent="-360363">
              <a:spcAft>
                <a:spcPts val="0"/>
              </a:spcAft>
              <a:buNone/>
            </a:pP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Afbeelding 2">
            <a:extLst>
              <a:ext uri="{FF2B5EF4-FFF2-40B4-BE49-F238E27FC236}">
                <a16:creationId xmlns:a16="http://schemas.microsoft.com/office/drawing/2014/main" id="{DEF3DCE4-A0F2-4914-9D4C-AE540A60D31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218095"/>
            <a:ext cx="9144000" cy="4799856"/>
          </a:xfrm>
          <a:prstGeom prst="rect">
            <a:avLst/>
          </a:prstGeom>
        </p:spPr>
      </p:pic>
    </p:spTree>
    <p:extLst>
      <p:ext uri="{BB962C8B-B14F-4D97-AF65-F5344CB8AC3E}">
        <p14:creationId xmlns:p14="http://schemas.microsoft.com/office/powerpoint/2010/main" val="184835555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2133</Words>
  <Application>Microsoft Macintosh PowerPoint</Application>
  <PresentationFormat>Diavoorstelling (4:3)</PresentationFormat>
  <Paragraphs>272</Paragraphs>
  <Slides>41</Slides>
  <Notes>40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41</vt:i4>
      </vt:variant>
    </vt:vector>
  </HeadingPairs>
  <TitlesOfParts>
    <vt:vector size="45" baseType="lpstr">
      <vt:lpstr>Arial</vt:lpstr>
      <vt:lpstr>Calibri</vt:lpstr>
      <vt:lpstr>Times New Roman</vt:lpstr>
      <vt:lpstr>Kantoorthema</vt:lpstr>
      <vt:lpstr>PowerPoint-presentatie</vt:lpstr>
      <vt:lpstr>2 Klimaatverandering is niets nieuws!</vt:lpstr>
      <vt:lpstr>2.1 Woestijnaarde</vt:lpstr>
      <vt:lpstr>2.1 Woestijnaarde</vt:lpstr>
      <vt:lpstr>2.1 Woestijnaarde</vt:lpstr>
      <vt:lpstr>2.1 Woestijnaarde</vt:lpstr>
      <vt:lpstr>2.1 Woestijnaarde</vt:lpstr>
      <vt:lpstr>2.1 Woestijnaarde</vt:lpstr>
      <vt:lpstr>2.1 Woestijnaarde</vt:lpstr>
      <vt:lpstr>2.1 Woestijnaarde</vt:lpstr>
      <vt:lpstr>2.1 Woestijnaarde</vt:lpstr>
      <vt:lpstr>2.1 Woestijnaarde</vt:lpstr>
      <vt:lpstr>2.1 Woestijnaarde</vt:lpstr>
      <vt:lpstr>2.2 Broeikasaarde</vt:lpstr>
      <vt:lpstr>2.2 Broeikasaarde</vt:lpstr>
      <vt:lpstr>2.2 Broeikasaarde</vt:lpstr>
      <vt:lpstr>2.2 Broeikasaarde</vt:lpstr>
      <vt:lpstr>2.2 Broeikasaarde</vt:lpstr>
      <vt:lpstr>2.2 Broeikasaarde</vt:lpstr>
      <vt:lpstr>2.2 Broeikasaarde</vt:lpstr>
      <vt:lpstr>2.2 Broeikasaarde</vt:lpstr>
      <vt:lpstr>2.2 Broeikasaarde</vt:lpstr>
      <vt:lpstr>2.2 Broeikasaarde</vt:lpstr>
      <vt:lpstr>2.3 IJstijdaarde</vt:lpstr>
      <vt:lpstr>2.3 IJstijdaarde</vt:lpstr>
      <vt:lpstr>2.3 IJstijdaarde</vt:lpstr>
      <vt:lpstr>2.3 IJstijdaarde</vt:lpstr>
      <vt:lpstr>2.3 IJstijdaarde</vt:lpstr>
      <vt:lpstr>2.3 IJstijdaarde</vt:lpstr>
      <vt:lpstr>2.3 IJstijdaarde</vt:lpstr>
      <vt:lpstr>2.3 IJstijdaarde</vt:lpstr>
      <vt:lpstr>2.3 IJstijdaarde</vt:lpstr>
      <vt:lpstr>2.3 IJstijdaarde</vt:lpstr>
      <vt:lpstr>2.4 Reconstructie van klimaten uit het verleden</vt:lpstr>
      <vt:lpstr>2.4 Reconstructie van klimaten uit het verleden</vt:lpstr>
      <vt:lpstr>2.4 Reconstructie van klimaten uit het verleden</vt:lpstr>
      <vt:lpstr>2.4 Reconstructie van klimaten uit het verleden</vt:lpstr>
      <vt:lpstr>2.4 Reconstructie van klimaten uit het verleden</vt:lpstr>
      <vt:lpstr>2.4 Reconstructie van klimaten uit het verleden</vt:lpstr>
      <vt:lpstr>2.4 Reconstructie van klimaten uit het verleden</vt:lpstr>
      <vt:lpstr>2.4 Reconstructie van klimaten uit het verleden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2018-02-27T15:06:46Z</dcterms:created>
  <dcterms:modified xsi:type="dcterms:W3CDTF">2019-12-27T14:50:20Z</dcterms:modified>
</cp:coreProperties>
</file>