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0"/>
  </p:notesMasterIdLst>
  <p:sldIdLst>
    <p:sldId id="256" r:id="rId2"/>
    <p:sldId id="266" r:id="rId3"/>
    <p:sldId id="277" r:id="rId4"/>
    <p:sldId id="278" r:id="rId5"/>
    <p:sldId id="280" r:id="rId6"/>
    <p:sldId id="281" r:id="rId7"/>
    <p:sldId id="282" r:id="rId8"/>
    <p:sldId id="283" r:id="rId9"/>
    <p:sldId id="285" r:id="rId10"/>
    <p:sldId id="286" r:id="rId11"/>
    <p:sldId id="287" r:id="rId12"/>
    <p:sldId id="288" r:id="rId13"/>
    <p:sldId id="289" r:id="rId14"/>
    <p:sldId id="290" r:id="rId15"/>
    <p:sldId id="294" r:id="rId16"/>
    <p:sldId id="296" r:id="rId17"/>
    <p:sldId id="298" r:id="rId18"/>
    <p:sldId id="299" r:id="rId19"/>
    <p:sldId id="301" r:id="rId20"/>
    <p:sldId id="302" r:id="rId21"/>
    <p:sldId id="303" r:id="rId22"/>
    <p:sldId id="304" r:id="rId23"/>
    <p:sldId id="305" r:id="rId24"/>
    <p:sldId id="306" r:id="rId25"/>
    <p:sldId id="308" r:id="rId26"/>
    <p:sldId id="309" r:id="rId27"/>
    <p:sldId id="310" r:id="rId28"/>
    <p:sldId id="311" r:id="rId2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eu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94633" autoAdjust="0"/>
  </p:normalViewPr>
  <p:slideViewPr>
    <p:cSldViewPr>
      <p:cViewPr varScale="1">
        <p:scale>
          <a:sx n="63" d="100"/>
          <a:sy n="63" d="100"/>
        </p:scale>
        <p:origin x="112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D00C8-0FAC-437B-9C52-F0E07C54B20D}" type="datetimeFigureOut">
              <a:rPr lang="nl-NL" smtClean="0"/>
              <a:t>19-9-2019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DBA5F-905E-4F1C-8876-4E8EA05D0A3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8191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</a:t>
            </a:r>
            <a:r>
              <a:rPr lang="nl-NL" baseline="0" dirty="0"/>
              <a:t> Waterschaarste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54334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0785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Drinkwater wordt met een tankauto aangevoerd in Mexico-Stad.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2156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Wijnbouw op La Palma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69308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77607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Het ontstaan van de staat Israël en de ligging van de bezette gebieden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1326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790683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National Water Carrier, de levensader van Israël.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04585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6354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Straatverkoop van water in Gaza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26472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Installatie voor het ontzilten van zeewater op zonne-energie in Israël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34752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</a:t>
            </a:r>
            <a:r>
              <a:rPr lang="nl-NL" baseline="0" dirty="0"/>
              <a:t> Waterschaarste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55891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dirty="0" err="1"/>
              <a:t>Aswandam</a:t>
            </a:r>
            <a:r>
              <a:rPr lang="nl-NL" dirty="0"/>
              <a:t> in de Nijl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776076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Afhankelijkheid van waterverbruik van grond- en oppervlaktewater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791492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Leven langs de Nijl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468549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Het stroomgebied van de Nijl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490527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 Stroomgebieden Nijl, Jordaan, Eufraat en Tigris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421270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Het Zuidoost-Anatolië Project (GAP)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26369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veranderende verdeling van de waterhoeveelheid uit de Eufraat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713848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Druppelirrigatie: duur maar doelmatig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27536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Steeds minder water.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9596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lange waterkringloop. (Ezelsbruggetje voor de leerling: </a:t>
            </a:r>
            <a:r>
              <a:rPr lang="nl-NL" b="1" i="1" baseline="0" dirty="0"/>
              <a:t>lan</a:t>
            </a:r>
            <a:r>
              <a:rPr lang="nl-NL" dirty="0"/>
              <a:t>ge kringloop gaat ook via </a:t>
            </a:r>
            <a:r>
              <a:rPr lang="nl-NL" b="1" i="1" baseline="0" dirty="0"/>
              <a:t>lan</a:t>
            </a:r>
            <a:r>
              <a:rPr lang="nl-NL" dirty="0"/>
              <a:t>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48193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watervoorraad in de wereld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2224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Doorsnede van een aquifer met waterbron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9169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beschikbare hoeveelheid neerslag op de wereld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1646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14204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Economische waterschaarste en absoluut watertekort, 2013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73717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19-9-2019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39654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19-9-2019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54643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19-9-2019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4291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19-9-2019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962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19-9-2019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093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19-9-2019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9888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19-9-2019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2350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19-9-2019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65088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19-9-2019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26196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19-9-2019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5357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19-9-2019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87782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D60EE-7FC9-489C-9A72-8C3774490951}" type="datetimeFigureOut">
              <a:rPr lang="nl-NL" smtClean="0"/>
              <a:t>19-9-2019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802E1-E70E-468C-82E9-EE50A80FF56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8331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576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Water in een droge wereld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445343"/>
          </a:xfrm>
        </p:spPr>
        <p:txBody>
          <a:bodyPr lIns="360000" tIns="46800" bIns="46800"/>
          <a:lstStyle/>
          <a:p>
            <a:pPr marL="0" indent="0">
              <a:spcAft>
                <a:spcPts val="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Waterproblemen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nl-NL" sz="28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endParaRPr lang="nl-NL" sz="2400" dirty="0">
              <a:latin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7E7AB75-E3DC-4208-9713-407DD2208F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32" y="2348880"/>
            <a:ext cx="8883869" cy="367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81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Water in een droge wereld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445343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Waterverbruik neemt toe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Arial" panose="020B0604020202020204" pitchFamily="34" charset="0"/>
                <a:ea typeface="Times New Roman" panose="02020603050405020304" pitchFamily="18" charset="0"/>
              </a:rPr>
              <a:t>►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Landbouw in droge gebieden wordt moeilijker. Zuiniger watergebruik mogelijk, bijvoorbeeld bij irrigatie.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Veel water raakt vervuild met gif en meststoffen.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Arial" panose="020B0604020202020204" pitchFamily="34" charset="0"/>
                <a:ea typeface="Times New Roman" panose="02020603050405020304" pitchFamily="18" charset="0"/>
              </a:rPr>
              <a:t>■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Biobrandstof in de V.S. </a:t>
            </a: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uitbreiding maisteelt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meststoffen in de rivieren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ongeschikt voor drinkwaterbereiding.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De industrie is grootverbruiker van water, vooral in de ontwikkelde landen.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Verstedelijking bedreigt de watervoorziening. Onttrekken van grondwater leidt tot verdroging en verzakking (Mexico-Stad).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Huishoudelijk verbruik neemt toe, o.a. door massatoerisme.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57188" lvl="0" indent="-357188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06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Water in een droge wereld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1"/>
            <a:ext cx="8676456" cy="3213095"/>
          </a:xfrm>
        </p:spPr>
        <p:txBody>
          <a:bodyPr lIns="360000" tIns="46800" bIns="4680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Oplossingen voor waterproblemen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Arial" panose="020B0604020202020204" pitchFamily="34" charset="0"/>
                <a:ea typeface="Times New Roman" panose="02020603050405020304" pitchFamily="18" charset="0"/>
              </a:rPr>
              <a:t>►</a:t>
            </a:r>
            <a:r>
              <a:rPr lang="nl-NL" sz="28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Waterbesparing door:</a:t>
            </a:r>
          </a:p>
          <a:p>
            <a:pPr lvl="1">
              <a:buFontTx/>
              <a:buChar char="‒"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doelmatiger irrigatiemethoden</a:t>
            </a:r>
          </a:p>
          <a:p>
            <a:pPr lvl="1">
              <a:buFontTx/>
              <a:buChar char="‒"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beperken van verliezen door verdamping en lekkages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>
              <a:buFontTx/>
              <a:buChar char="‒"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teelt van andere gewassen</a:t>
            </a:r>
            <a:r>
              <a:rPr lang="nl-NL" sz="16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(bijv. avocado’s in plaats van bananen en sinaasappelen. </a:t>
            </a:r>
          </a:p>
          <a:p>
            <a:pPr lvl="1">
              <a:buFontTx/>
              <a:buChar char="‒"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minder vleesverbruik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57188" lvl="0" indent="-357188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FAE4AE4-FFD1-4647-B762-43C517156414}"/>
              </a:ext>
            </a:extLst>
          </p:cNvPr>
          <p:cNvSpPr txBox="1"/>
          <p:nvPr/>
        </p:nvSpPr>
        <p:spPr>
          <a:xfrm>
            <a:off x="-180528" y="4293096"/>
            <a:ext cx="5832648" cy="2092881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 marL="357188" indent="-357188">
              <a:spcAft>
                <a:spcPts val="0"/>
              </a:spcAft>
              <a:buNone/>
              <a:tabLst>
                <a:tab pos="630238" algn="l"/>
              </a:tabLst>
            </a:pPr>
            <a:r>
              <a:rPr lang="nl-NL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 - 	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Waterpricing remt waterverspilling af. </a:t>
            </a:r>
          </a:p>
          <a:p>
            <a:pPr marL="357188" indent="-357188">
              <a:spcBef>
                <a:spcPts val="0"/>
              </a:spcBef>
              <a:spcAft>
                <a:spcPts val="0"/>
              </a:spcAft>
              <a:buNone/>
              <a:tabLst>
                <a:tab pos="630238" algn="l"/>
              </a:tabLst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(voorbeelden: huishoudens en industrie 	(Unilever)</a:t>
            </a:r>
          </a:p>
          <a:p>
            <a:pPr marL="357188" indent="-357188">
              <a:spcAft>
                <a:spcPts val="0"/>
              </a:spcAft>
              <a:buNone/>
              <a:tabLst>
                <a:tab pos="627063" algn="l"/>
              </a:tabLst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- 	Reparatie van lekken beperkt de 	verliezen sterk </a:t>
            </a: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(voorbeeld Singapore).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nl-NL" b="1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048942C-05EC-406A-8FAB-F4DA370FB2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648" y="3861048"/>
            <a:ext cx="3132348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10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Water in een droge wereld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445343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Oplossingen voor waterproblemen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Nieuwe gewassoorten vragen veel water. </a:t>
            </a:r>
          </a:p>
          <a:p>
            <a:pPr marL="363538" indent="-36353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O.a. tuinbouw in tunnelkassen en druppelbevloeiing zorgen voor besparing.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Voorbeeld: wijnbouw op La Palma.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57188" lvl="0" indent="-357188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7094255-5C4B-487A-BA74-BD18ADB0B8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627" y="3861048"/>
            <a:ext cx="914400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21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Water en land in Israël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8604448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Gespannen verhoudingen tussen bevolkingsgroepen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Spanningen tussen Arabieren en de Joodse gemeenschap kent lange geschiedenis.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1948 Staat Israël wordt uitgeroepen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Er volgen verschillende oorlogen met buurlanden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Israël houdt de controle over Westelijke Jordaanoever, de Gazastrook, de </a:t>
            </a:r>
            <a:r>
              <a:rPr lang="nl-NL" sz="2000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Golan</a:t>
            </a: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en Oost-Jeruzalem. Deze gebieden dienen als vestigingsgebied en als waterleverancier.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445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Water en land in Israël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04448" cy="5506917"/>
          </a:xfrm>
        </p:spPr>
        <p:txBody>
          <a:bodyPr lIns="360000" tIns="46800" bIns="46800"/>
          <a:lstStyle/>
          <a:p>
            <a:pPr marL="0" indent="0">
              <a:spcAft>
                <a:spcPts val="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Omstreden grenzen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ADDDF46-051D-4D4E-9E22-D4A972BD38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16832"/>
            <a:ext cx="9144000" cy="444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5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Water en land in Israël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1"/>
            <a:ext cx="4427984" cy="5592792"/>
          </a:xfrm>
        </p:spPr>
        <p:txBody>
          <a:bodyPr lIns="360000" tIns="46800" bIns="46800"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Zonder water geen leven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</a:rPr>
              <a:t>►</a:t>
            </a:r>
            <a:r>
              <a:rPr lang="nl-NL" sz="28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Het territoriale conflict in dit droge gebied gaat niet alleen om land, maar ook om water.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De zoetwatervoorraden zijn beperkt, met als brongebieden het Meer van Kinnereth, de Jordaan, het bergaquifer en het kustaquifer.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Een deel van de benodigde neerslag valt buiten de Groene Lijn van 1949. Dat roept spanningen op.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A0F6E40-8661-49F4-9FDA-02621A2045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080001"/>
            <a:ext cx="4032448" cy="268829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00AD67E-5A74-49B3-8693-B0D329559F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861048"/>
            <a:ext cx="4032448" cy="281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50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Water en land in Israël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4139952" cy="5506917"/>
          </a:xfrm>
        </p:spPr>
        <p:txBody>
          <a:bodyPr lIns="360000" tIns="46800" bIns="46800"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Zoetwaterbronnen</a:t>
            </a:r>
          </a:p>
          <a:p>
            <a:pPr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Vier brongebieden: 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Meer van </a:t>
            </a:r>
            <a:r>
              <a:rPr lang="nl-NL" sz="2000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Kinneret</a:t>
            </a: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Jordaan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nl-NL" sz="2000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bergaquifer</a:t>
            </a: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westelijk van Jordaan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nl-NL" sz="2000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kustaquifer</a:t>
            </a: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met uitloper naar Gaza</a:t>
            </a:r>
          </a:p>
          <a:p>
            <a:pPr marL="0" indent="0">
              <a:spcAft>
                <a:spcPts val="0"/>
              </a:spcAft>
              <a:buNone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Transport via de National Water Carrier: water van Meer van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Kinneret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(Tiberias, Galilea) naar zuidelijker delen van Israël</a:t>
            </a:r>
          </a:p>
          <a:p>
            <a:pPr marL="357188" indent="-357188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8853B43-1EFD-49D6-825D-A6FA277CC3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268760"/>
            <a:ext cx="4323102" cy="540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41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Water en land in Israël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29776" y="1060318"/>
            <a:ext cx="4601776" cy="5797681"/>
          </a:xfrm>
        </p:spPr>
        <p:txBody>
          <a:bodyPr lIns="360000" tIns="46800" bIns="46800">
            <a:normAutofit fontScale="92500" lnSpcReduction="1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Bergaquifer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nl-NL" sz="21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bergaquifer ligt voor een groot deel op de (bezette) Westelijke Jordaanoever. 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nl-NL" sz="21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Het water stroomt voor een deel naar Israëlisch gebied en wordt daar opgepompt door watermaatschappij </a:t>
            </a:r>
            <a:r>
              <a:rPr lang="nl-NL" sz="2100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Mekorot</a:t>
            </a:r>
            <a:r>
              <a:rPr lang="nl-NL" sz="21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nl-NL" sz="2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nl-NL" sz="21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Door de dalende grondwaterspiegel leveren Palestijnse bronnen minder water.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nl-NL" sz="21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Het waterverbruik door de Joodse kolonisten leidt tot schaarste bij de Palestijnen.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nl-NL" sz="21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Het waterverbruik van de Palestijnen wordt gecontroleerd en beperkt. Eigen Palestijns waterbeheer houdt een risico in van vervuiling en verspilling.</a:t>
            </a:r>
            <a:endParaRPr lang="nl-NL" sz="2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E887D3E-FE31-40D5-8B28-78E5262CF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6" y="1214594"/>
            <a:ext cx="3774661" cy="509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13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Water en land in Israël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1"/>
            <a:ext cx="8604448" cy="1772936"/>
          </a:xfrm>
        </p:spPr>
        <p:txBody>
          <a:bodyPr lIns="360000" tIns="46800" bIns="46800">
            <a:normAutofit fontScale="92500" lnSpcReduction="10000"/>
          </a:bodyPr>
          <a:lstStyle/>
          <a:p>
            <a:pPr marL="357188" indent="-357188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Brak Gaza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Arial" panose="020B0604020202020204" pitchFamily="34" charset="0"/>
                <a:ea typeface="Times New Roman" panose="02020603050405020304" pitchFamily="18" charset="0"/>
              </a:rPr>
              <a:t>►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De kustaquifer in Gaza raakt uitgeput en verzilt. </a:t>
            </a: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De waterkwaliteit is slecht door vervuiling en gifstoffen.</a:t>
            </a: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Recycling kan rioolwater weer geschikt maken voor irrigatie.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5F1B42A-FCB6-4382-AF50-1E270A8A0B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661" y="3212976"/>
            <a:ext cx="3743908" cy="2495939"/>
          </a:xfrm>
          <a:prstGeom prst="rect">
            <a:avLst/>
          </a:prstGeom>
        </p:spPr>
      </p:pic>
      <p:sp>
        <p:nvSpPr>
          <p:cNvPr id="5" name="Tijdelijke aanduiding voor inhoud 1">
            <a:extLst>
              <a:ext uri="{FF2B5EF4-FFF2-40B4-BE49-F238E27FC236}">
                <a16:creationId xmlns:a16="http://schemas.microsoft.com/office/drawing/2014/main" id="{C54E0C61-2FF4-4D62-8CED-422DC850A0C7}"/>
              </a:ext>
            </a:extLst>
          </p:cNvPr>
          <p:cNvSpPr txBox="1">
            <a:spLocks/>
          </p:cNvSpPr>
          <p:nvPr/>
        </p:nvSpPr>
        <p:spPr bwMode="auto">
          <a:xfrm>
            <a:off x="0" y="2996952"/>
            <a:ext cx="4725577" cy="313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0" tIns="46800" rIns="91440" bIns="468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57188" indent="-357188">
              <a:spcAft>
                <a:spcPts val="0"/>
              </a:spcAft>
              <a:buFontTx/>
              <a:buNone/>
            </a:pPr>
            <a:r>
              <a:rPr lang="nl-NL" sz="2400" kern="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In de oorlogssituatie zijn veel putten en waterleidingen onbruikbaar geworden. Er heerst zowel absolute als economische waterschaarste. Straatverkoop van ongezuiverd en brak water bedreigt de volksgezondheid.</a:t>
            </a:r>
            <a:endParaRPr lang="nl-NL" sz="24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nl-NL" sz="24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FontTx/>
              <a:buNone/>
            </a:pPr>
            <a:endParaRPr lang="nl-NL" sz="24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127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2. Water in het Midden-Oosten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E3DD9C9-5D51-416E-8AB8-48ADABCF47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45" y="1048894"/>
            <a:ext cx="9144000" cy="616736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Water en land in Israël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1"/>
            <a:ext cx="8604448" cy="2060967"/>
          </a:xfrm>
        </p:spPr>
        <p:txBody>
          <a:bodyPr lIns="360000" tIns="46800" bIns="46800">
            <a:normAutofit/>
          </a:bodyPr>
          <a:lstStyle/>
          <a:p>
            <a:pPr marL="357188" indent="-357188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Meer water dankzij duurzame technieken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Arial" panose="020B0604020202020204" pitchFamily="34" charset="0"/>
                <a:ea typeface="Times New Roman" panose="02020603050405020304" pitchFamily="18" charset="0"/>
              </a:rPr>
              <a:t>►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Israël gaat steeds zuiniger en slimmer om met water.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57238" lvl="1" indent="-357188">
              <a:buNone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</a:t>
            </a:r>
            <a:r>
              <a:rPr lang="nl-NL" sz="2000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Waterslurpende</a:t>
            </a: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gewassen worden minder geteeld. Computergestuurde druppelirrigatie maakt irrigatie uiterst efficiënt.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2A2B4CD-AF28-49B4-8F64-F360F03E48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3168" y="3490077"/>
            <a:ext cx="4493825" cy="299322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1F8691E-7CDC-436A-855F-EE5A472942AA}"/>
              </a:ext>
            </a:extLst>
          </p:cNvPr>
          <p:cNvSpPr txBox="1"/>
          <p:nvPr/>
        </p:nvSpPr>
        <p:spPr>
          <a:xfrm>
            <a:off x="-17061" y="3284984"/>
            <a:ext cx="4644008" cy="2677656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 marL="811213" lvl="1" indent="-354013"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Afvalwater wordt grotendeels gezuiverd en hergebruikt. Zeewater wordt ontzilt =</a:t>
            </a:r>
          </a:p>
          <a:p>
            <a:pPr marL="811213" lvl="1" indent="-354013"/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omgekeerde osmosetechniek (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reversed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osmosis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789508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Ruzie om water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04448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Deelvragen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Wat zijn de geografische kenmerken van de stroomgebieden van de rivieren in het Midden-Oosten?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Wie heeft de beschikking over het water in het Midden-Oosten?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Welke politieke problemen spelen er bij de verdeling van het water in deze droge regio?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3438DA9-4588-4EFF-8693-D59C8F15E7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371" y="4442952"/>
            <a:ext cx="3465258" cy="230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77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Ruzie om water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1"/>
            <a:ext cx="8604448" cy="2421008"/>
          </a:xfrm>
        </p:spPr>
        <p:txBody>
          <a:bodyPr lIns="360000" tIns="46800" bIns="46800">
            <a:normAutofit fontScale="92500" lnSpcReduction="2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Grensoverschrijdende waterconflicten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Arial" panose="020B0604020202020204" pitchFamily="34" charset="0"/>
                <a:ea typeface="AvenirLTStd-Light"/>
              </a:rPr>
              <a:t>►</a:t>
            </a: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	Waterconflicten tussen landen nemen toe : bevolkingsgroei, economische groei, intensiever watergebruik en effecten van klimaatverandering.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	In het droge Midden-Oosten leiden deze ontwikkelingen tot toenemende waterschaarste.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4427984" y="3645024"/>
            <a:ext cx="4392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Zoet water is ongelijk verdeeld over de landen in het Midden-Oosten. </a:t>
            </a:r>
          </a:p>
          <a:p>
            <a:pPr marL="342900" indent="-342900"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Egypte is sterk afhankelijk van aanvoer van water via / uit buurlanden.</a:t>
            </a:r>
          </a:p>
          <a:p>
            <a:pPr marL="342900" indent="-342900"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Egypte verbruikt steeds meer fossiel water.</a:t>
            </a:r>
            <a:endParaRPr lang="nl-NL" sz="24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638FE5D-627B-47F7-B76D-1668985A92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3762505"/>
            <a:ext cx="2592288" cy="292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54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Ruzie om water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04448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Nijlwater: de levensbron van Egypte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Arial" panose="020B0604020202020204" pitchFamily="34" charset="0"/>
                <a:ea typeface="AvenirLTStd-Light"/>
              </a:rPr>
              <a:t>►</a:t>
            </a: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	De antieke cultuur berustte op het water uit de Nijl. Jaarlijkse overstromingen maakten de bodem vruchtbaar. Dammenbouw stopte deze overstromingen.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57238" lvl="1" indent="-357188">
              <a:buNone/>
            </a:pPr>
            <a:r>
              <a:rPr lang="nl-NL" sz="20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●	Egypte heeft een gebrek aan vruchtbaar land en water.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57238" lvl="1" indent="-357188">
              <a:buNone/>
            </a:pPr>
            <a:r>
              <a:rPr lang="nl-NL" sz="20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●	Het stroomgebied van de Nijl is verdeeld over tien landen. Dat maakt overleg moeilijk.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B0AEB47-4458-41C5-9618-EFAEFE0CB6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3874" y="4335645"/>
            <a:ext cx="4436252" cy="230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38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Ruzie om water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5364088" cy="5506917"/>
          </a:xfrm>
        </p:spPr>
        <p:txBody>
          <a:bodyPr lIns="360000" tIns="46800" bIns="46800">
            <a:normAutofit fontScale="85000" lnSpcReduction="2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Verdrag bevoordeelt Egypte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Britten bevorderden de katoenteelt en de irrigatiewerken die daarvoor nodig waren.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	In een waterverdrag (1929) werd een ruime watervoorziening van Egypte verzekerd. </a:t>
            </a: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	Andere Britse koloniën in het stroomgebied mogen geen grote irrigatieprojecten opzetten zonder toestemming van Egypte (lees: de Britten).</a:t>
            </a:r>
          </a:p>
          <a:p>
            <a:pPr marL="357188" indent="-357188">
              <a:spcAft>
                <a:spcPts val="0"/>
              </a:spcAft>
              <a:buNone/>
            </a:pPr>
            <a:endParaRPr lang="nl-NL" sz="2400" dirty="0">
              <a:latin typeface="Calibri" panose="020F0502020204030204" pitchFamily="34" charset="0"/>
              <a:ea typeface="AvenirLTStd-Light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Na 1945 werden de andere staten in het stroomgebied onafhankelijk. Egypte staat niet open voor overleg over het Nijlverdrag. Alleen met Sudan wordt een nieuw waterverdrag afgesloten.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In het Nijlbekkeninitiatief proberen de overige landen (waaronder Ethiopië) het oude verdrag open te breken.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9F7DF72-5075-4ACB-94D0-8E56E4509A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1268760"/>
            <a:ext cx="2520280" cy="541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08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Ruzie om water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1"/>
            <a:ext cx="8604448" cy="3645144"/>
          </a:xfrm>
        </p:spPr>
        <p:txBody>
          <a:bodyPr lIns="360000" tIns="46800" bIns="46800"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Eufraat en Tigris, water als economisch en politiek doel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De bronnen van Eufraat en Tigris liggen in het armste deel van Turkije.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Het GAP (Great </a:t>
            </a:r>
            <a:r>
              <a:rPr lang="nl-NL" sz="2400" dirty="0" err="1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Anatolia</a:t>
            </a: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 Project) is gericht op het gebruiken van water in de brongebieden zelf: waterkracht, irrigatie, stuwdammen.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>
              <a:buFont typeface="Calibri" panose="020F0502020204030204" pitchFamily="34" charset="0"/>
              <a:buChar char="‒"/>
            </a:pPr>
            <a:r>
              <a:rPr lang="nl-NL" sz="20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Economisch doel: het ontwikkelen van Oost-Anatolië.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nl-NL" sz="20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Politiek doel: wegnemen van onvrede en armoede bij de Koerdische bevolking (separatisme terugdringen).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5FDB17D-B569-499E-A1FD-9851EB1A1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085" y="4725144"/>
            <a:ext cx="6647830" cy="171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66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Ruzie om water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4067944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Dammen in Oost-Turkije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Arial" panose="020B0604020202020204" pitchFamily="34" charset="0"/>
                <a:ea typeface="AvenirLTStd-Light"/>
              </a:rPr>
              <a:t>►</a:t>
            </a: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	Drie dammen leveren meer dan 10% van de Turkse stroombehoefte.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●	Industrialisatie heeft elektriciteit nodig.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●	Water nodig voor irrigatielandbouw.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●	Nadelen: dorpen en landbouwgronden onder water en verdwijnen van cultureel archeologisch erfgoed.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Calibri" panose="020F0502020204030204" pitchFamily="34" charset="0"/>
              <a:buChar char="‒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5B077A0-F766-44E0-A34E-80F1C693B8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1844824"/>
            <a:ext cx="4365104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52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Ruzie om water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1"/>
            <a:ext cx="8604448" cy="1628920"/>
          </a:xfrm>
        </p:spPr>
        <p:txBody>
          <a:bodyPr lIns="360000" tIns="46800" bIns="46800">
            <a:normAutofit fontScale="92500" lnSpcReduction="1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Van wie is het water?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Het GAP levert spanningen op met buurlanden.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●	</a:t>
            </a:r>
            <a:r>
              <a:rPr lang="nl-NL" sz="22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Buurstaten krijgen minder water. Turkije claimt het water binnen eigen grenzen.</a:t>
            </a:r>
            <a:endParaRPr lang="nl-NL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Calibri" panose="020F0502020204030204" pitchFamily="34" charset="0"/>
              <a:buChar char="‒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7F4A151-DD4B-4B83-B683-F5E2556838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2740028"/>
            <a:ext cx="4016047" cy="330440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A92CB3B-E410-41A2-A989-91DD0421BBAB}"/>
              </a:ext>
            </a:extLst>
          </p:cNvPr>
          <p:cNvSpPr txBox="1"/>
          <p:nvPr/>
        </p:nvSpPr>
        <p:spPr>
          <a:xfrm>
            <a:off x="0" y="2868736"/>
            <a:ext cx="4427984" cy="1938992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 marL="357188" indent="-357188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0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Watergebrek in de buurlanden is een voedingsbodem voor burgeroorlog en extremisme. De bodems in het stroomgebied verdrogen en verzilten. Oogsten nemen af, de armoede neemt toe.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525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Ruzie om water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1"/>
            <a:ext cx="8604448" cy="2565024"/>
          </a:xfrm>
        </p:spPr>
        <p:txBody>
          <a:bodyPr lIns="360000" tIns="46800" bIns="46800"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Duurzaam waterbeheer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Arial" panose="020B0604020202020204" pitchFamily="34" charset="0"/>
                <a:ea typeface="AvenirLTStd-Light"/>
              </a:rPr>
              <a:t>►</a:t>
            </a: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	Bevolkingsgroei en toenemende welvaart leiden tot hoger waterverbruik in de wereld. Niet duurzaam is het aantappen van fossiel grondwater en het overmatig oppompen van grondwater (roofbouw).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●	Bij duurzaam waterbeheer spelen veel zaken mee: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Calibri" panose="020F0502020204030204" pitchFamily="34" charset="0"/>
              <a:buChar char="‒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14066" y="3701717"/>
            <a:ext cx="6142109" cy="2308324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 marL="285750" indent="-285750"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natuurbehoud en draagkracht bodem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toegang voor alle burgers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de gelijke verdeling van de kosten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keuze van water verbruikende activiteiten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de kosten van onderhoud van het distributiesysteem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34F2D84-D548-45D7-91DD-B47DE58654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3789040"/>
            <a:ext cx="1853595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79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2. Water in het Midden-Oosten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036496" cy="5506917"/>
          </a:xfrm>
        </p:spPr>
        <p:txBody>
          <a:bodyPr lIns="360000" tIns="46800" bIns="46800"/>
          <a:lstStyle/>
          <a:p>
            <a:pPr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Hoofdvraag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Wat zijn de economische en politieke gevolgen van de waterschaarste in de wereld en met name in het 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	Midden-Oosten?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Font typeface="Arial" panose="020B0604020202020204" pitchFamily="34" charset="0"/>
              <a:buChar char="●"/>
            </a:pPr>
            <a:endParaRPr lang="nl-NL" sz="2400" dirty="0">
              <a:latin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81223FA-9FA7-4C67-B7DB-1A41568C5D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68961"/>
            <a:ext cx="9144000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4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Water in een droge wereld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04448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Deelvragen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Wat is het belang van zoet water voor de samenleving en waar komt het vandaan?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Welke problemen zijn er met het watergebruik en wat zijn daarvan de oorzaken?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Welke oplossingen zijn er voor de waterproblemen?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nl-NL" sz="2400" dirty="0">
              <a:latin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4966093-5577-437A-819A-74BF7EC6FC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05064"/>
            <a:ext cx="9144000" cy="319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63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/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Water in een droge wereld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sz="half" idx="2"/>
          </p:nvPr>
        </p:nvSpPr>
        <p:spPr>
          <a:xfrm>
            <a:off x="457200" y="1484784"/>
            <a:ext cx="4040188" cy="5098578"/>
          </a:xfrm>
        </p:spPr>
        <p:txBody>
          <a:bodyPr lIns="360000" tIns="46800" bIns="46800">
            <a:normAutofit fontScale="85000" lnSpcReduction="1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Waar komt ons water vandaan?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Nederland voldoende water, in veel andere landen niet door tekorten, slechte waterleidingen en/of vervuiling</a:t>
            </a:r>
          </a:p>
          <a:p>
            <a:pPr>
              <a:buFont typeface="Wingdings" panose="05000000000000000000" pitchFamily="2" charset="2"/>
              <a:buChar char="Ø"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Ons water maakt deel uit van de waterkringloop: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verdamping – condensatie – neerslag – infiltratie – afstroming.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korte kringloop alleen boven grote wateroppervlakken.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</a:t>
            </a:r>
            <a:r>
              <a:rPr lang="nl-NL" u="sng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lan</a:t>
            </a:r>
            <a:r>
              <a:rPr lang="nl-NL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 kringloop gaat ook via </a:t>
            </a:r>
            <a:r>
              <a:rPr lang="nl-NL" u="sng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lan</a:t>
            </a:r>
            <a:r>
              <a:rPr lang="nl-NL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endParaRPr lang="nl-NL" sz="2400" dirty="0">
              <a:latin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10B71CC5-EBA1-41EE-98F8-B4971AE6FA1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702" y="3805473"/>
            <a:ext cx="4348870" cy="282754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23C1BBA-B6CC-4B4A-B968-091CF01789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9702" y="1268760"/>
            <a:ext cx="3816424" cy="241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04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Water in een droge wereld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04448" cy="5445343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Watervoorraad in de wereld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►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2,5% van de wereldwatervoorraad is zoet water. </a:t>
            </a: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Een fractie daarvan is toegankelijk voor menselijk gebruik.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50 liter zoet water per wereldbewoner beschikbaar (2017). </a:t>
            </a: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De watervoetafdruk in de westerse wereld is veel hoger.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nl-NL" sz="28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endParaRPr lang="nl-NL" sz="2400" dirty="0">
              <a:latin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193AF2C-EFA4-4B9B-82BA-1EE1FAFFBC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24" y="3717032"/>
            <a:ext cx="7620000" cy="272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35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Water in een droge wereld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1"/>
            <a:ext cx="8964488" cy="1772935"/>
          </a:xfrm>
        </p:spPr>
        <p:txBody>
          <a:bodyPr lIns="360000" tIns="46800" bIns="46800"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Waterwinning in Nederland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Arial" panose="020B0604020202020204" pitchFamily="34" charset="0"/>
                <a:ea typeface="Times New Roman" panose="02020603050405020304" pitchFamily="18" charset="0"/>
              </a:rPr>
              <a:t>►	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Kraanwater vooral uit aquifers (= ondergrondse watervoorraden).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Overmatig oppompen leidt tot dalende grondwaterspiegel en mogelijk verdroging van de natuur.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192" y="2863520"/>
            <a:ext cx="4392488" cy="2677656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 marL="357188" indent="-357188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Aquifers die niet meer worden aangevuld door neerslag, bevatten fossiel grondwater. Ze zijn uitputbaar en de exploitatie is niet duurzaam.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5EF0CD9-6AE2-47F0-B636-4642C305A7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2003" y="2996952"/>
            <a:ext cx="4300800" cy="32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20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Water in een droge wereld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820472" cy="5445343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Nuttige neerslag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►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Nuttige (of effectieve) neerslag </a:t>
            </a: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neerslag die overblijft na verdamping</a:t>
            </a: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De droogte-index </a:t>
            </a: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verhouding tussen neerslag en mogelijke verdamping (potentiële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evapotranspiratie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De waterbalans </a:t>
            </a: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hoeveel zoet water is er in een gebied uiteindelijk beschikbaar? </a:t>
            </a: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(aanvoer van water + de watervoorraad) minus (verdamping + afvoer)</a:t>
            </a: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nl-NL" sz="28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endParaRPr lang="nl-NL" sz="2400" dirty="0">
              <a:latin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0709EA5-DD1C-444B-ADF5-612E4546D0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4256402"/>
            <a:ext cx="3448878" cy="232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78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Water in een droge wereld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460432" cy="5445343"/>
          </a:xfrm>
        </p:spPr>
        <p:txBody>
          <a:bodyPr lIns="360000" tIns="46800" bIns="46800">
            <a:normAutofit fontScale="92500" lnSpcReduction="1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Waterproblemen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watertekorten in de wereld nemen toe door: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Wereldbevolking groeit en waterverbruik groeit daardoor sterk, vooral in de rijke landen.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Verbruik: landbouw (66%), daarna de industrie en tenslotte de huishoudens (10%).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ongelijke verdeling van de beschikbaarheid van water is zorgelijk.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Bij absolute waterschaarste daalt de watervoorraad en dreigen uitputting en roofbouw.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Bij economische waterschaarste heeft men geen geld om te betalen voor water van goede kwaliteit.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nl-NL" sz="28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endParaRPr lang="nl-NL" sz="2400" dirty="0">
              <a:latin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28195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1088</Words>
  <Application>Microsoft Office PowerPoint</Application>
  <PresentationFormat>Diavoorstelling (4:3)</PresentationFormat>
  <Paragraphs>261</Paragraphs>
  <Slides>28</Slides>
  <Notes>27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4" baseType="lpstr">
      <vt:lpstr>Arial</vt:lpstr>
      <vt:lpstr>AvenirLTStd-Light</vt:lpstr>
      <vt:lpstr>Calibri</vt:lpstr>
      <vt:lpstr>Times New Roman</vt:lpstr>
      <vt:lpstr>Wingdings</vt:lpstr>
      <vt:lpstr>Kantoorthema</vt:lpstr>
      <vt:lpstr>PowerPoint-presentatie</vt:lpstr>
      <vt:lpstr>2. Water in het Midden-Oosten</vt:lpstr>
      <vt:lpstr>2. Water in het Midden-Oosten</vt:lpstr>
      <vt:lpstr>§2.1 Water in een droge wereld</vt:lpstr>
      <vt:lpstr>§2.1 Water in een droge wereld</vt:lpstr>
      <vt:lpstr>§2.1 Water in een droge wereld</vt:lpstr>
      <vt:lpstr>§2.1 Water in een droge wereld</vt:lpstr>
      <vt:lpstr>§2.1 Water in een droge wereld</vt:lpstr>
      <vt:lpstr>§2.1 Water in een droge wereld</vt:lpstr>
      <vt:lpstr>§2.1 Water in een droge wereld</vt:lpstr>
      <vt:lpstr>§2.1 Water in een droge wereld</vt:lpstr>
      <vt:lpstr>§2.1 Water in een droge wereld</vt:lpstr>
      <vt:lpstr>§2.1 Water in een droge wereld</vt:lpstr>
      <vt:lpstr>§2.2 Water en land in Israël</vt:lpstr>
      <vt:lpstr>§2.2 Water en land in Israël</vt:lpstr>
      <vt:lpstr>§2.2 Water en land in Israël</vt:lpstr>
      <vt:lpstr>§2.2 Water en land in Israël</vt:lpstr>
      <vt:lpstr>§2.2 Water en land in Israël</vt:lpstr>
      <vt:lpstr>§2.2 Water en land in Israël</vt:lpstr>
      <vt:lpstr>§2.2 Water en land in Israël</vt:lpstr>
      <vt:lpstr>§2.3 Ruzie om water</vt:lpstr>
      <vt:lpstr>§2.3 Ruzie om water</vt:lpstr>
      <vt:lpstr>§2.3 Ruzie om water</vt:lpstr>
      <vt:lpstr>§2.3 Ruzie om water</vt:lpstr>
      <vt:lpstr>§2.3 Ruzie om water</vt:lpstr>
      <vt:lpstr>§2.3 Ruzie om water</vt:lpstr>
      <vt:lpstr>§2.3 Ruzie om water</vt:lpstr>
      <vt:lpstr>§2.3 Ruzie om water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2018-02-15T13:41:53Z</dcterms:created>
  <dcterms:modified xsi:type="dcterms:W3CDTF">2019-09-19T09:00:46Z</dcterms:modified>
</cp:coreProperties>
</file>