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9"/>
  </p:notesMasterIdLst>
  <p:sldIdLst>
    <p:sldId id="256" r:id="rId5"/>
    <p:sldId id="266" r:id="rId6"/>
    <p:sldId id="277" r:id="rId7"/>
    <p:sldId id="278" r:id="rId8"/>
    <p:sldId id="279" r:id="rId9"/>
    <p:sldId id="280" r:id="rId10"/>
    <p:sldId id="282" r:id="rId11"/>
    <p:sldId id="283" r:id="rId12"/>
    <p:sldId id="285" r:id="rId13"/>
    <p:sldId id="287" r:id="rId14"/>
    <p:sldId id="286" r:id="rId15"/>
    <p:sldId id="288" r:id="rId16"/>
    <p:sldId id="290" r:id="rId17"/>
    <p:sldId id="291" r:id="rId18"/>
    <p:sldId id="292" r:id="rId19"/>
    <p:sldId id="293" r:id="rId20"/>
    <p:sldId id="294" r:id="rId21"/>
    <p:sldId id="295" r:id="rId22"/>
    <p:sldId id="281" r:id="rId23"/>
    <p:sldId id="296" r:id="rId24"/>
    <p:sldId id="297" r:id="rId25"/>
    <p:sldId id="298" r:id="rId26"/>
    <p:sldId id="284" r:id="rId27"/>
    <p:sldId id="299" r:id="rId2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eu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94028" autoAdjust="0"/>
  </p:normalViewPr>
  <p:slideViewPr>
    <p:cSldViewPr>
      <p:cViewPr varScale="1">
        <p:scale>
          <a:sx n="63" d="100"/>
          <a:sy n="63" d="100"/>
        </p:scale>
        <p:origin x="114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D00C8-0FAC-437B-9C52-F0E07C54B20D}" type="datetimeFigureOut">
              <a:rPr lang="nl-NL" smtClean="0"/>
              <a:t>20-9-2019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BA5F-905E-4F1C-8876-4E8EA05D0A3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191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Afbeelding:</a:t>
            </a:r>
            <a:r>
              <a:rPr lang="nl-NL" baseline="0" dirty="0"/>
              <a:t> Oorlog om olie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4334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Maatschappelijk protest ten gaswinning in de Waddenzee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7547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6287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De (geschatte) wereldvraag naar olie, 1990-2040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3588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Peak </a:t>
            </a:r>
            <a:r>
              <a:rPr lang="nl-NL" dirty="0" err="1"/>
              <a:t>oil</a:t>
            </a:r>
            <a:r>
              <a:rPr lang="nl-NL" dirty="0"/>
              <a:t> van olie en aardgas samen, volgens het gezaghebbende World Watch </a:t>
            </a:r>
            <a:r>
              <a:rPr lang="nl-NL" dirty="0" err="1"/>
              <a:t>Institute</a:t>
            </a:r>
            <a:r>
              <a:rPr lang="nl-NL" dirty="0"/>
              <a:t>. Peak </a:t>
            </a:r>
            <a:r>
              <a:rPr lang="nl-NL" dirty="0" err="1"/>
              <a:t>oil</a:t>
            </a:r>
            <a:r>
              <a:rPr lang="nl-NL" dirty="0"/>
              <a:t> verschilt per land, maar volgt een vast patroon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9779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</a:t>
            </a:r>
            <a:r>
              <a:rPr lang="nl-NL" dirty="0" err="1"/>
              <a:t>Fracking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5807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Het zwarte goud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9596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3930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Bevolkingsdiagram van Irak, 2014.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9257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Afbeelding: Irak: bevolkingsspreiding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7006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Olie- en gasvoorraden in en rond Irak.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7330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Oorlog om olie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589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Aandeel van de OPEC in de wereldreserve van ruwe olie, begin 2015.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1391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Productie en binnenlands verbruik van aardolie in Irak 1990-2015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2849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11308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517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Geen oliewinning meer in het noordpoolgebied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9596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Plankton is de bouwstof voor aardolie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3930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Het ontstaan van aardolie en (nat) aardgas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5973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Oliewinning uit de </a:t>
            </a:r>
            <a:r>
              <a:rPr lang="nl-NL" dirty="0" err="1"/>
              <a:t>Athababasca</a:t>
            </a:r>
            <a:r>
              <a:rPr lang="nl-NL" dirty="0"/>
              <a:t> teerzanden in de Canadese taiga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681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Aanleg van een olieleiding in de Kaukasus (l) en Een olietanker in het </a:t>
            </a:r>
            <a:r>
              <a:rPr lang="nl-NL" dirty="0" err="1"/>
              <a:t>Suez-kanaal</a:t>
            </a:r>
            <a:r>
              <a:rPr lang="nl-NL" dirty="0"/>
              <a:t> (r)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6208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Productie in een aantal belangrijke olieproducerende landen, 1973-2015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6027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Bewezen conventionele aardoliereserves, 2009 (boven) en Jaarlijks verbruik van aardolie per hoofd van de bevolking, 2015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88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20-9-2019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965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20-9-2019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464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20-9-2019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429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20-9-2019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962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20-9-2019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093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20-9-2019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888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20-9-2019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350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20-9-2019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508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20-9-2019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619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20-9-2019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535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20-9-2019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778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D60EE-7FC9-489C-9A72-8C3774490951}" type="datetimeFigureOut">
              <a:rPr lang="nl-NL" smtClean="0"/>
              <a:t>20-9-2019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802E1-E70E-468C-82E9-EE50A80FF56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331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57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>
              <a:spcAft>
                <a:spcPts val="0"/>
              </a:spcAft>
            </a:pPr>
            <a:r>
              <a:rPr lang="nl-NL" altLang="nl-NL" sz="3200" dirty="0">
                <a:solidFill>
                  <a:schemeClr val="bg1"/>
                </a:solidFill>
                <a:latin typeface="Calibri" panose="020F0502020204030204" pitchFamily="34" charset="0"/>
              </a:rPr>
              <a:t>§</a:t>
            </a:r>
            <a:r>
              <a:rPr lang="nl-NL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3.1 Het einde van een olietijdperk</a:t>
            </a:r>
            <a:br>
              <a:rPr lang="nl-NL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80000"/>
            <a:ext cx="8964488" cy="5506917"/>
          </a:xfrm>
        </p:spPr>
        <p:txBody>
          <a:bodyPr lIns="360000" tIns="46800" bIns="46800"/>
          <a:lstStyle/>
          <a:p>
            <a:pPr marL="0" indent="0">
              <a:spcAft>
                <a:spcPts val="0"/>
              </a:spcAft>
              <a:buNone/>
            </a:pPr>
            <a:r>
              <a:rPr lang="nl-NL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Olievoorraden…</a:t>
            </a:r>
          </a:p>
          <a:p>
            <a:pPr marL="0" indent="0">
              <a:spcAft>
                <a:spcPts val="0"/>
              </a:spcAft>
              <a:buNone/>
            </a:pPr>
            <a:endParaRPr lang="nl-NL" sz="2800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nl-NL" sz="2800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nl-NL" sz="2800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nl-NL" sz="2800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nl-NL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…en consumptie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nl-NL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nl-NL" sz="2000" kern="1400" spc="-2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nl-NL" sz="2000" kern="1400" spc="-2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nl-NL" sz="2400" kern="1400" spc="-2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7AEB3E-DD3F-4B15-B736-AF56C4DF0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849" y="1216336"/>
            <a:ext cx="5421639" cy="263708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424CC25-492C-44CD-B8A3-2A2D7475C0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760" y="3989757"/>
            <a:ext cx="5451421" cy="278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26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>
              <a:spcAft>
                <a:spcPts val="0"/>
              </a:spcAft>
            </a:pPr>
            <a:r>
              <a:rPr lang="nl-NL" altLang="nl-NL" sz="3200" dirty="0">
                <a:solidFill>
                  <a:schemeClr val="bg1"/>
                </a:solidFill>
                <a:latin typeface="Calibri" panose="020F0502020204030204" pitchFamily="34" charset="0"/>
              </a:rPr>
              <a:t>§</a:t>
            </a:r>
            <a:r>
              <a:rPr lang="nl-NL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3.1 Het einde van een olietijdperk</a:t>
            </a:r>
            <a:br>
              <a:rPr lang="nl-NL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80001"/>
            <a:ext cx="8964488" cy="2132975"/>
          </a:xfrm>
        </p:spPr>
        <p:txBody>
          <a:bodyPr lIns="360000" tIns="46800" bIns="46800">
            <a:normAutofit fontScale="62500" lnSpcReduction="20000"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l-NL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Zal er altijd olie zijn?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</a:rPr>
              <a:t>►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Voorspellingen over de eindigheid van olievoorraden hangen af van de kenmerken van die voorraden.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●	Conventionele en niet-conventionele reserves. Conventioneel: winbaar met beschikbare apparatuur en gebruikelijke kosten.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nl-NL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nl-NL" sz="2000" kern="1400" spc="-2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nl-NL" sz="2000" kern="1400" spc="-2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nl-NL" sz="2400" kern="1400" spc="-2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A29AC46-F65B-4C97-A303-8A9DDF712F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429000"/>
            <a:ext cx="3672408" cy="275430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E4167EF-E030-4E27-8434-5C4488754F00}"/>
              </a:ext>
            </a:extLst>
          </p:cNvPr>
          <p:cNvSpPr txBox="1"/>
          <p:nvPr/>
        </p:nvSpPr>
        <p:spPr>
          <a:xfrm>
            <a:off x="251520" y="3212976"/>
            <a:ext cx="3240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winning van niet-conventionele reserve is duur en stuit vaak op maatschappelijke weerstand (milieu en landschap, leefgebieden e.d.).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72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>
              <a:spcAft>
                <a:spcPts val="0"/>
              </a:spcAft>
            </a:pPr>
            <a:r>
              <a:rPr lang="nl-NL" altLang="nl-NL" sz="3200" dirty="0">
                <a:solidFill>
                  <a:schemeClr val="bg1"/>
                </a:solidFill>
                <a:latin typeface="Calibri" panose="020F0502020204030204" pitchFamily="34" charset="0"/>
              </a:rPr>
              <a:t>§</a:t>
            </a:r>
            <a:r>
              <a:rPr lang="nl-NL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3.1 Het einde van een olietijdperk</a:t>
            </a:r>
            <a:br>
              <a:rPr lang="nl-NL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80000"/>
            <a:ext cx="8964488" cy="5506917"/>
          </a:xfrm>
        </p:spPr>
        <p:txBody>
          <a:bodyPr lIns="360000" tIns="46800" bIns="46800">
            <a:normAutofit lnSpcReduction="10000"/>
          </a:bodyPr>
          <a:lstStyle/>
          <a:p>
            <a:pPr marL="357188" indent="-357188">
              <a:spcBef>
                <a:spcPts val="0"/>
              </a:spcBef>
              <a:spcAft>
                <a:spcPts val="1000"/>
              </a:spcAft>
              <a:buNone/>
            </a:pPr>
            <a:r>
              <a:rPr lang="nl-NL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Winbaarheid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</a:rPr>
              <a:t>►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Een bewezen voorraad is én aanwezig én (economisch) winbaar.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●	Winbaarheid: economische winbaarheid (betaalbare, rendabele winning) en de niet-economische winbaarheid. </a:t>
            </a:r>
          </a:p>
          <a:p>
            <a:pPr marL="357188" indent="-357188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Voorbeelden: Noordzeeolie na de oliecrisis van1979. Exploitatie Canadese teerzanden schommelt naar gelang de hoogte van de olieprijs.</a:t>
            </a:r>
            <a:endParaRPr lang="nl-N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●	De technische winbaarheid verschuift, maar heeft zijn grenzen. 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Voorbeeld milieuramp tanker Exxon </a:t>
            </a:r>
            <a:r>
              <a:rPr lang="nl-NL" sz="20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Valdez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nl-N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●	Maatschappelijk winbaarheid: grenzen van acceptatie door de burger. 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Voorbeeld: de maatschappelijke acceptatie schoof op door een verbeterde technische winbaarheid.</a:t>
            </a:r>
            <a:endParaRPr lang="nl-N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●	Bewezen olievoorraden zijn voldoende voor 30 jaar, bij gelijkblijvend verbruik. De reserve is misschien goed voor nog ruim 100 jaar.</a:t>
            </a:r>
            <a:endParaRPr lang="nl-NL" sz="2400" kern="1400" spc="-2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>
              <a:spcAft>
                <a:spcPts val="0"/>
              </a:spcAft>
            </a:pPr>
            <a:r>
              <a:rPr lang="nl-NL" altLang="nl-NL" sz="3200" dirty="0">
                <a:solidFill>
                  <a:schemeClr val="bg1"/>
                </a:solidFill>
                <a:latin typeface="Calibri" panose="020F0502020204030204" pitchFamily="34" charset="0"/>
              </a:rPr>
              <a:t>§</a:t>
            </a:r>
            <a:r>
              <a:rPr lang="nl-NL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3.1 Het einde van een olietijdperk</a:t>
            </a:r>
            <a:br>
              <a:rPr lang="nl-NL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719972"/>
            <a:ext cx="4139952" cy="4725264"/>
          </a:xfrm>
        </p:spPr>
        <p:txBody>
          <a:bodyPr lIns="360000" tIns="46800" bIns="46800"/>
          <a:lstStyle/>
          <a:p>
            <a:pPr marL="357188" indent="-357188">
              <a:spcAft>
                <a:spcPts val="0"/>
              </a:spcAft>
              <a:buNone/>
            </a:pPr>
            <a:r>
              <a:rPr lang="nl-NL" sz="24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►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De wereldvraag naar olie (en gas) neemt snel toe.</a:t>
            </a: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●	De toepassing van alternatieven is van invloed op de olievoorraden.</a:t>
            </a:r>
          </a:p>
          <a:p>
            <a:pPr>
              <a:spcAft>
                <a:spcPts val="0"/>
              </a:spcAft>
              <a:buFontTx/>
              <a:buChar char="‒"/>
            </a:pPr>
            <a:r>
              <a:rPr lang="nl-NL" sz="2000" kern="1400" spc="-2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Voorbeelden: 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duurzame bronnen, kernenergie, steenkool</a:t>
            </a:r>
            <a:endParaRPr lang="nl-NL" sz="2000" kern="1400" spc="-2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D7582F-5148-4A67-B112-ECB15EA05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67830"/>
            <a:ext cx="4104456" cy="419757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76DEFF5-7381-4F66-A76E-D23ACA8FF12B}"/>
              </a:ext>
            </a:extLst>
          </p:cNvPr>
          <p:cNvSpPr txBox="1"/>
          <p:nvPr/>
        </p:nvSpPr>
        <p:spPr>
          <a:xfrm>
            <a:off x="0" y="1063391"/>
            <a:ext cx="5724636" cy="523220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pPr marL="357188" indent="-357188">
              <a:spcAft>
                <a:spcPts val="1000"/>
              </a:spcAft>
              <a:buNone/>
            </a:pPr>
            <a:r>
              <a:rPr lang="nl-NL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Toenemende wereldvraag</a:t>
            </a:r>
          </a:p>
        </p:txBody>
      </p:sp>
    </p:spTree>
    <p:extLst>
      <p:ext uri="{BB962C8B-B14F-4D97-AF65-F5344CB8AC3E}">
        <p14:creationId xmlns:p14="http://schemas.microsoft.com/office/powerpoint/2010/main" val="1188411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>
              <a:spcAft>
                <a:spcPts val="0"/>
              </a:spcAft>
            </a:pPr>
            <a:r>
              <a:rPr lang="nl-NL" altLang="nl-NL" sz="3200" dirty="0">
                <a:solidFill>
                  <a:schemeClr val="bg1"/>
                </a:solidFill>
                <a:latin typeface="Calibri" panose="020F0502020204030204" pitchFamily="34" charset="0"/>
              </a:rPr>
              <a:t>§</a:t>
            </a:r>
            <a:r>
              <a:rPr lang="nl-NL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3.1 Het einde van een olietijdperk</a:t>
            </a:r>
            <a:br>
              <a:rPr lang="nl-NL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5004048" y="1844824"/>
            <a:ext cx="3923928" cy="4509240"/>
          </a:xfrm>
        </p:spPr>
        <p:txBody>
          <a:bodyPr lIns="360000" tIns="46800" bIns="46800"/>
          <a:lstStyle/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</a:rPr>
              <a:t>►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Het punt waarop maximum wereldproductie van aardolie wordt bereikt  wordt </a:t>
            </a:r>
            <a:r>
              <a:rPr lang="nl-NL" sz="24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peak </a:t>
            </a:r>
            <a:r>
              <a:rPr lang="nl-NL" sz="2400" i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oil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genoemd.</a:t>
            </a: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Dit punt schuift voortdurend op door olieprijs, innovatie en winbaarheid.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kern="1400" spc="-2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5127071-764A-458F-8701-0471A9595F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39" y="1844824"/>
            <a:ext cx="4275861" cy="422108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6EE0242-19A3-4AAD-BECF-A0F98BF3F1B3}"/>
              </a:ext>
            </a:extLst>
          </p:cNvPr>
          <p:cNvSpPr txBox="1"/>
          <p:nvPr/>
        </p:nvSpPr>
        <p:spPr>
          <a:xfrm>
            <a:off x="0" y="1080000"/>
            <a:ext cx="2808312" cy="523220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nl-NL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Peak </a:t>
            </a:r>
            <a:r>
              <a:rPr lang="nl-NL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oil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05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>
              <a:spcAft>
                <a:spcPts val="0"/>
              </a:spcAft>
            </a:pPr>
            <a:r>
              <a:rPr lang="nl-NL" altLang="nl-NL" sz="3200" dirty="0">
                <a:solidFill>
                  <a:schemeClr val="bg1"/>
                </a:solidFill>
                <a:latin typeface="Calibri" panose="020F0502020204030204" pitchFamily="34" charset="0"/>
              </a:rPr>
              <a:t>§</a:t>
            </a:r>
            <a:r>
              <a:rPr lang="nl-NL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3.1 Het einde van een olietijdperk</a:t>
            </a:r>
            <a:br>
              <a:rPr lang="nl-NL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80000"/>
            <a:ext cx="8964488" cy="5506917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l-NL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Peak </a:t>
            </a:r>
            <a:r>
              <a:rPr lang="nl-NL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oil</a:t>
            </a:r>
            <a:endParaRPr lang="nl-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</a:rPr>
              <a:t>■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Door </a:t>
            </a:r>
            <a:r>
              <a:rPr lang="nl-NL" sz="2400" i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fracking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schuift </a:t>
            </a:r>
            <a:r>
              <a:rPr lang="nl-NL" sz="24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peak oil 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 naar de toekomst. </a:t>
            </a: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Op enig moment zullen de voorraden toch zijn uitgeput en worden olie en gas duurder.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nl-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kern="1400" spc="-2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BFBD3F5-9CE8-4228-809A-5BB8C2C316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940" y="3224423"/>
            <a:ext cx="4890120" cy="342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40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>
              <a:spcAft>
                <a:spcPts val="0"/>
              </a:spcAft>
            </a:pPr>
            <a:r>
              <a:rPr lang="nl-NL" altLang="nl-NL" sz="3200" dirty="0">
                <a:solidFill>
                  <a:schemeClr val="bg1"/>
                </a:solidFill>
                <a:latin typeface="Calibri" panose="020F0502020204030204" pitchFamily="34" charset="0"/>
              </a:rPr>
              <a:t>§</a:t>
            </a:r>
            <a:r>
              <a:rPr lang="nl-NL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3.2 Irak: arm olieland</a:t>
            </a:r>
            <a:br>
              <a:rPr lang="nl-NL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80000"/>
            <a:ext cx="8604448" cy="5506917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l-NL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Deelvragen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nl-NL" sz="2400" dirty="0">
                <a:latin typeface="Calibri" panose="020F0502020204030204" pitchFamily="34" charset="0"/>
                <a:ea typeface="AvenirLTStd-Light"/>
                <a:cs typeface="Arial" panose="020B0604020202020204" pitchFamily="34" charset="0"/>
              </a:rPr>
              <a:t>In hoeverre heeft de oliewinning in Irak in het verleden de welvaart in het land bepaald en wat waren daarvan de oorzaken?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nl-NL" sz="2400" dirty="0">
                <a:latin typeface="Calibri" panose="020F0502020204030204" pitchFamily="34" charset="0"/>
                <a:ea typeface="AvenirLTStd-Light"/>
                <a:cs typeface="Arial" panose="020B0604020202020204" pitchFamily="34" charset="0"/>
              </a:rPr>
              <a:t>Welke rol zal de olie in de toekomst in de economie van Irak spelen?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nl-NL" sz="2400" dirty="0">
              <a:latin typeface="Calibri" panose="020F050202020403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nl-NL" sz="2400" kern="1400" spc="-2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nl-NL" sz="2400" kern="1400" spc="-2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nl-NL" sz="2400" kern="1400" spc="-2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606F3E7-5907-4616-8C97-A678DEAA43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996" y="3573016"/>
            <a:ext cx="4644008" cy="309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97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>
              <a:spcAft>
                <a:spcPts val="0"/>
              </a:spcAft>
            </a:pPr>
            <a:r>
              <a:rPr lang="nl-NL" altLang="nl-NL" sz="3200" dirty="0">
                <a:solidFill>
                  <a:schemeClr val="bg1"/>
                </a:solidFill>
                <a:latin typeface="Calibri" panose="020F0502020204030204" pitchFamily="34" charset="0"/>
              </a:rPr>
              <a:t>§</a:t>
            </a:r>
            <a:r>
              <a:rPr lang="nl-NL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3.2 Irak: arm olieland</a:t>
            </a:r>
            <a:br>
              <a:rPr lang="nl-NL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80000"/>
            <a:ext cx="8604448" cy="5506917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l-NL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Ligging en bereikbaarheid</a:t>
            </a:r>
            <a:endParaRPr lang="nl-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</a:rPr>
              <a:t>►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Irak, een groot land, vrijwel </a:t>
            </a:r>
            <a:r>
              <a:rPr lang="nl-NL" sz="24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land </a:t>
            </a:r>
            <a:r>
              <a:rPr lang="nl-NL" sz="2400" i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locked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●	Al vanouds een knooppunt van handelsroutes.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kern="1400" spc="-2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57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>
              <a:spcAft>
                <a:spcPts val="0"/>
              </a:spcAft>
            </a:pPr>
            <a:r>
              <a:rPr lang="nl-NL" altLang="nl-NL" sz="3200" dirty="0">
                <a:solidFill>
                  <a:schemeClr val="bg1"/>
                </a:solidFill>
                <a:latin typeface="Calibri" panose="020F0502020204030204" pitchFamily="34" charset="0"/>
              </a:rPr>
              <a:t>§</a:t>
            </a:r>
            <a:r>
              <a:rPr lang="nl-NL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3.2 Irak: arm olieland</a:t>
            </a:r>
            <a:br>
              <a:rPr lang="nl-NL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80000"/>
            <a:ext cx="3851920" cy="5506917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l-NL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Bevolking</a:t>
            </a:r>
            <a:endParaRPr lang="nl-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</a:rPr>
              <a:t>►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Sterk verstedelijkte samenleving met toch een achterstand in de demografische transitie. Naast Arabieren (Sjiieten en Soennieten) een Koerdische minderheid.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kern="1400" spc="-2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49B8605-7FCD-4E60-A4CE-5CAA6DCF85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686910"/>
            <a:ext cx="458076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89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>
              <a:spcAft>
                <a:spcPts val="0"/>
              </a:spcAft>
            </a:pPr>
            <a:r>
              <a:rPr lang="nl-NL" altLang="nl-NL" sz="3200" dirty="0">
                <a:solidFill>
                  <a:schemeClr val="bg1"/>
                </a:solidFill>
                <a:latin typeface="Calibri" panose="020F0502020204030204" pitchFamily="34" charset="0"/>
              </a:rPr>
              <a:t>§</a:t>
            </a:r>
            <a:r>
              <a:rPr lang="nl-NL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3.2 Irak: arm olieland</a:t>
            </a:r>
            <a:br>
              <a:rPr lang="nl-NL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80000"/>
            <a:ext cx="3995936" cy="5506917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l-NL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Bevolking</a:t>
            </a:r>
            <a:endParaRPr lang="nl-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bevolking is sterk geconcentreerd langs de grote rivieren Eufraat en Tigris. Het Koerdisch gebied is rijk aan olie en relatief dichtbevolkt.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kern="1400" spc="-2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E4E534B-395A-413B-9CBE-BB44DC606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637214"/>
            <a:ext cx="43924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7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chemeClr val="bg1"/>
                </a:solidFill>
                <a:latin typeface="Calibri" panose="020F0502020204030204" pitchFamily="34" charset="0"/>
              </a:rPr>
              <a:t>3. Oorlog om olie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B1FC02B-A48E-4E90-8524-39C1003E79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1048894"/>
            <a:ext cx="9361040" cy="58884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>
              <a:spcAft>
                <a:spcPts val="0"/>
              </a:spcAft>
            </a:pPr>
            <a:r>
              <a:rPr lang="nl-NL" altLang="nl-NL" sz="3200" dirty="0">
                <a:solidFill>
                  <a:schemeClr val="bg1"/>
                </a:solidFill>
                <a:latin typeface="Calibri" panose="020F0502020204030204" pitchFamily="34" charset="0"/>
              </a:rPr>
              <a:t>§</a:t>
            </a:r>
            <a:r>
              <a:rPr lang="nl-NL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3.2 Irak: arm olieland</a:t>
            </a:r>
            <a:br>
              <a:rPr lang="nl-NL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80000"/>
            <a:ext cx="4860032" cy="5506917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l-NL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Machtsgreep van de OPEC</a:t>
            </a:r>
            <a:endParaRPr lang="nl-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</a:rPr>
              <a:t>►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Irak profiteerde sterk van de toegenomen vraag naar aardolie na 1945. Het land sloot zich aan bij de OPEC (1960). </a:t>
            </a: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Irak investeerde veel in infrastructuur.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OPEC neemt de macht van de westerse oliemaatschappijen (7 Sisters) over en beïnvloedt de wereldeconomie door aandraaien oliekraan.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kern="1400" spc="-2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6982B8-9D54-4549-9BFB-732D99E56F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916832"/>
            <a:ext cx="3573016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02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>
              <a:spcAft>
                <a:spcPts val="0"/>
              </a:spcAft>
            </a:pPr>
            <a:r>
              <a:rPr lang="nl-NL" altLang="nl-NL" sz="3200" dirty="0">
                <a:solidFill>
                  <a:schemeClr val="bg1"/>
                </a:solidFill>
                <a:latin typeface="Calibri" panose="020F0502020204030204" pitchFamily="34" charset="0"/>
              </a:rPr>
              <a:t>§</a:t>
            </a:r>
            <a:r>
              <a:rPr lang="nl-NL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3.2 Irak: arm olieland</a:t>
            </a:r>
            <a:br>
              <a:rPr lang="nl-NL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80000"/>
            <a:ext cx="8604448" cy="5506917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l-NL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Minder macht</a:t>
            </a:r>
            <a:endParaRPr lang="nl-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</a:rPr>
              <a:t>►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Inmiddels is d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OPEC toch minder sterk: er zijn buiten de OPEC ook andere olielanden en de belangen van de OPEC-leden zijn vaak tegengesteld. Gemeenschappelijk optreden is lastig.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kern="1400" spc="-2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4582F3D-1348-4B4C-AF6C-95463AE96F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284984"/>
            <a:ext cx="7620000" cy="298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41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>
              <a:spcAft>
                <a:spcPts val="0"/>
              </a:spcAft>
            </a:pPr>
            <a:r>
              <a:rPr lang="nl-NL" altLang="nl-NL" sz="3200" dirty="0">
                <a:solidFill>
                  <a:schemeClr val="bg1"/>
                </a:solidFill>
                <a:latin typeface="Calibri" panose="020F0502020204030204" pitchFamily="34" charset="0"/>
              </a:rPr>
              <a:t>§</a:t>
            </a:r>
            <a:r>
              <a:rPr lang="nl-NL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3.2 Irak: arm olieland</a:t>
            </a:r>
            <a:br>
              <a:rPr lang="nl-NL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80000"/>
            <a:ext cx="4067944" cy="5506917"/>
          </a:xfrm>
        </p:spPr>
        <p:txBody>
          <a:bodyPr lIns="360000" tIns="46800" bIns="46800"/>
          <a:lstStyle/>
          <a:p>
            <a:pPr marL="357188" indent="-357188">
              <a:spcBef>
                <a:spcPts val="0"/>
              </a:spcBef>
              <a:spcAft>
                <a:spcPts val="1000"/>
              </a:spcAft>
              <a:buNone/>
            </a:pPr>
            <a:r>
              <a:rPr lang="nl-NL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Oorlogen om olie</a:t>
            </a:r>
            <a:endParaRPr lang="nl-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</a:rPr>
              <a:t>►</a:t>
            </a:r>
            <a:r>
              <a:rPr lang="nl-NL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Olie speelde vaak een grote rol bij de oorlogen waarbij Irak betrokken was. De gevolgen voor de economie waren groot.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</a:pPr>
            <a:endParaRPr lang="nl-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kern="1400" spc="-2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E27127A-0190-4D77-B3A5-59AFE8BEC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700808"/>
            <a:ext cx="4032448" cy="44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90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>
              <a:spcAft>
                <a:spcPts val="0"/>
              </a:spcAft>
            </a:pPr>
            <a:r>
              <a:rPr lang="nl-NL" altLang="nl-NL" sz="3200" dirty="0">
                <a:solidFill>
                  <a:schemeClr val="bg1"/>
                </a:solidFill>
                <a:latin typeface="Calibri" panose="020F0502020204030204" pitchFamily="34" charset="0"/>
              </a:rPr>
              <a:t>§</a:t>
            </a:r>
            <a:r>
              <a:rPr lang="nl-NL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3.2 Irak: arm olieland</a:t>
            </a:r>
            <a:br>
              <a:rPr lang="nl-NL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80000"/>
            <a:ext cx="8604448" cy="5506917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l-NL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Waar gaat het heen met Irak?</a:t>
            </a:r>
            <a:endParaRPr lang="nl-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</a:rPr>
              <a:t>►</a:t>
            </a:r>
            <a:r>
              <a:rPr lang="nl-NL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interne tegenstellingen in Irak zijn groot 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politieke instabiliteit en gewapende conflicten. De armoede en de politieke spanningen zijn een voedingsbodem voor terrorisme </a:t>
            </a: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(bijvoorbeeld van IS).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kern="1400" spc="-2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38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>
              <a:spcAft>
                <a:spcPts val="0"/>
              </a:spcAft>
            </a:pPr>
            <a:r>
              <a:rPr lang="nl-NL" altLang="nl-NL" sz="3200" dirty="0">
                <a:solidFill>
                  <a:schemeClr val="bg1"/>
                </a:solidFill>
                <a:latin typeface="Calibri" panose="020F0502020204030204" pitchFamily="34" charset="0"/>
              </a:rPr>
              <a:t>§</a:t>
            </a:r>
            <a:r>
              <a:rPr lang="nl-NL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3.2 Irak: arm olieland</a:t>
            </a:r>
            <a:br>
              <a:rPr lang="nl-NL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80000"/>
            <a:ext cx="8460432" cy="5506917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l-NL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Waar gaat het heen met Irak?</a:t>
            </a:r>
            <a:endParaRPr lang="nl-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r>
              <a:rPr lang="nl-NL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●	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Het bbp is toegenomen door buitenlandse investeringen. De armoede is nog groot en de werkloosheid is hoog. De staatsschuld is enorm. Corruptie en machtsmisbruik remmen de ontwikkeling af.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●	Een pluspunt is de positieve handelsbalans. Het grote aandeel van de olie-export maakt het land kwetsbaar voor prijsschommelingen op de wereldmarkt.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kern="1400" spc="-2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37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3. Oorlog om olie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80000"/>
            <a:ext cx="8604448" cy="5506917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l-NL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Hoofdvraag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nl-NL" sz="2400" dirty="0">
                <a:latin typeface="Calibri" panose="020F0502020204030204" pitchFamily="34" charset="0"/>
                <a:ea typeface="AvenirLTStd-Light"/>
                <a:cs typeface="Arial" panose="020B0604020202020204" pitchFamily="34" charset="0"/>
              </a:rPr>
              <a:t>Wat zijn de gevolgen van de toenemende </a:t>
            </a:r>
            <a:r>
              <a:rPr lang="nl-NL" sz="2400" dirty="0" err="1">
                <a:latin typeface="Calibri" panose="020F0502020204030204" pitchFamily="34" charset="0"/>
                <a:ea typeface="AvenirLTStd-Light"/>
                <a:cs typeface="Arial" panose="020B0604020202020204" pitchFamily="34" charset="0"/>
              </a:rPr>
              <a:t>olieschaarste</a:t>
            </a:r>
            <a:r>
              <a:rPr lang="nl-NL" sz="2400" dirty="0">
                <a:latin typeface="Calibri" panose="020F0502020204030204" pitchFamily="34" charset="0"/>
                <a:ea typeface="AvenirLTStd-Light"/>
                <a:cs typeface="Arial" panose="020B0604020202020204" pitchFamily="34" charset="0"/>
              </a:rPr>
              <a:t> </a:t>
            </a:r>
            <a:r>
              <a:rPr lang="nl-NL" sz="2400" dirty="0">
                <a:latin typeface="Calibri" panose="020F0502020204030204" pitchFamily="34" charset="0"/>
                <a:ea typeface="AvenirLTStd-Light"/>
              </a:rPr>
              <a:t>voor olieland Irak, voor Europa en voor de wereld?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●"/>
            </a:pPr>
            <a:endParaRPr lang="nl-NL" sz="2400" dirty="0">
              <a:latin typeface="Calibri" panose="020F050202020403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nl-NL" sz="2400" kern="1400" spc="-2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nl-NL" sz="2400" kern="1400" spc="-2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nl-NL" sz="1000" kern="1400" spc="-2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BA05A35-79BB-4A5F-9F25-30230BD607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2708920"/>
            <a:ext cx="936104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>
              <a:spcAft>
                <a:spcPts val="0"/>
              </a:spcAft>
            </a:pPr>
            <a:r>
              <a:rPr lang="nl-NL" altLang="nl-NL" sz="3200" dirty="0">
                <a:solidFill>
                  <a:schemeClr val="bg1"/>
                </a:solidFill>
                <a:latin typeface="Calibri" panose="020F0502020204030204" pitchFamily="34" charset="0"/>
              </a:rPr>
              <a:t>§</a:t>
            </a:r>
            <a:r>
              <a:rPr lang="nl-NL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3.1 Het einde van een olietijdperk</a:t>
            </a:r>
            <a:br>
              <a:rPr lang="nl-NL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80000"/>
            <a:ext cx="8604448" cy="5506917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l-NL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Deelvragen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nl-NL" sz="2400" dirty="0">
                <a:latin typeface="Calibri" panose="020F0502020204030204" pitchFamily="34" charset="0"/>
                <a:ea typeface="AvenirLTStd-Light"/>
                <a:cs typeface="Arial" panose="020B0604020202020204" pitchFamily="34" charset="0"/>
              </a:rPr>
              <a:t>Hoe ontstaat aardolie, hoe wordt deze hulpbron vervoerd en wat kun je ermee?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nl-NL" sz="2400" dirty="0">
                <a:latin typeface="Calibri" panose="020F0502020204030204" pitchFamily="34" charset="0"/>
                <a:ea typeface="AvenirLTStd-Light"/>
                <a:cs typeface="Arial" panose="020B0604020202020204" pitchFamily="34" charset="0"/>
              </a:rPr>
              <a:t>Waar en van wie zijn de olievoorraden?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nl-NL" sz="2400" dirty="0">
                <a:latin typeface="Calibri" panose="020F0502020204030204" pitchFamily="34" charset="0"/>
                <a:ea typeface="AvenirLTStd-Light"/>
                <a:cs typeface="Arial" panose="020B0604020202020204" pitchFamily="34" charset="0"/>
              </a:rPr>
              <a:t>Wie verbruikt de olie op de wereld?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nl-NL" sz="2400" dirty="0">
                <a:latin typeface="Calibri" panose="020F0502020204030204" pitchFamily="34" charset="0"/>
                <a:ea typeface="AvenirLTStd-Light"/>
                <a:cs typeface="Arial" panose="020B0604020202020204" pitchFamily="34" charset="0"/>
              </a:rPr>
              <a:t>Wat zijn geopolitieke gevolgen van de afnemende en de ongelijke spreiding van de wereldoliereserves?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nl-NL" sz="2400" dirty="0">
              <a:latin typeface="Calibri" panose="020F050202020403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nl-NL" sz="2400" kern="1400" spc="-2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nl-NL" sz="2400" kern="1400" spc="-2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nl-NL" sz="2400" kern="1400" spc="-2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796C1E0-C381-4774-8A39-6568ACFC01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93096"/>
            <a:ext cx="9144000" cy="30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6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>
              <a:spcAft>
                <a:spcPts val="0"/>
              </a:spcAft>
            </a:pPr>
            <a:r>
              <a:rPr lang="nl-NL" altLang="nl-NL" sz="3200" dirty="0">
                <a:solidFill>
                  <a:schemeClr val="bg1"/>
                </a:solidFill>
                <a:latin typeface="Calibri" panose="020F0502020204030204" pitchFamily="34" charset="0"/>
              </a:rPr>
              <a:t>§</a:t>
            </a:r>
            <a:r>
              <a:rPr lang="nl-NL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3.1 Het einde van een olietijdperk</a:t>
            </a:r>
            <a:br>
              <a:rPr lang="nl-NL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80000"/>
            <a:ext cx="8604448" cy="5506917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l-NL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ontstaat aardolie?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</a:rPr>
              <a:t>►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Aardolie is een fossiele energiebron: ontstaan uit resten van planten en dieren.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400" kern="1400" spc="-2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0819DB7-25D9-4338-9E38-BD16B2C8C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3049282"/>
            <a:ext cx="5421093" cy="353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9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>
              <a:spcAft>
                <a:spcPts val="0"/>
              </a:spcAft>
            </a:pPr>
            <a:r>
              <a:rPr lang="nl-NL" altLang="nl-NL" sz="3200" dirty="0">
                <a:solidFill>
                  <a:schemeClr val="bg1"/>
                </a:solidFill>
                <a:latin typeface="Calibri" panose="020F0502020204030204" pitchFamily="34" charset="0"/>
              </a:rPr>
              <a:t>§</a:t>
            </a:r>
            <a:r>
              <a:rPr lang="nl-NL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3.1 Het einde van een olietijdperk</a:t>
            </a:r>
            <a:br>
              <a:rPr lang="nl-NL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80000"/>
            <a:ext cx="8604448" cy="5506917"/>
          </a:xfrm>
        </p:spPr>
        <p:txBody>
          <a:bodyPr lIns="360000" tIns="46800" bIns="46800"/>
          <a:lstStyle/>
          <a:p>
            <a:pPr marL="0" indent="0">
              <a:spcAft>
                <a:spcPts val="0"/>
              </a:spcAft>
              <a:buNone/>
            </a:pPr>
            <a:r>
              <a:rPr lang="nl-NL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ontstaat 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aardolie?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endParaRPr lang="nl-NL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nl-NL" sz="2000" kern="1400" spc="-2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nl-NL" sz="2000" kern="1400" spc="-2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nl-NL" sz="2400" kern="1400" spc="-2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B6BAB14-5C9B-40D3-B151-DC7FA7381D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268760"/>
            <a:ext cx="5107587" cy="54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43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>
              <a:spcAft>
                <a:spcPts val="0"/>
              </a:spcAft>
            </a:pPr>
            <a:r>
              <a:rPr lang="nl-NL" altLang="nl-NL" sz="3200" dirty="0">
                <a:solidFill>
                  <a:schemeClr val="bg1"/>
                </a:solidFill>
                <a:latin typeface="Calibri" panose="020F0502020204030204" pitchFamily="34" charset="0"/>
              </a:rPr>
              <a:t>§</a:t>
            </a:r>
            <a:r>
              <a:rPr lang="nl-NL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3.1 Het einde van een olietijdperk</a:t>
            </a:r>
            <a:br>
              <a:rPr lang="nl-NL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80001"/>
            <a:ext cx="8604448" cy="1412895"/>
          </a:xfrm>
        </p:spPr>
        <p:txBody>
          <a:bodyPr lIns="360000" tIns="46800" bIns="46800"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l-NL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ontstaat aardolie?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Door menselijk verbruik verdwijnt de ondergrondse voorraad koolstof 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kooldioxidegehalte in de atmosfeer neemt toe.</a:t>
            </a:r>
            <a:endParaRPr lang="nl-NL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nl-NL" sz="2000" kern="1400" spc="-2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nl-NL" sz="2000" kern="1400" spc="-2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nl-NL" sz="2400" kern="1400" spc="-2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A98B5EF-153D-4656-BDE0-34ED6B3E6879}"/>
              </a:ext>
            </a:extLst>
          </p:cNvPr>
          <p:cNvSpPr txBox="1"/>
          <p:nvPr/>
        </p:nvSpPr>
        <p:spPr>
          <a:xfrm>
            <a:off x="0" y="2524003"/>
            <a:ext cx="4078959" cy="2308324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pPr marL="357188" indent="-357188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Olie en gas via breuken in de aardkorst naar de oppervlakte 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57188" indent="-357188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Asfaltmeren, </a:t>
            </a:r>
          </a:p>
          <a:p>
            <a:pPr marL="360363" indent="-360363">
              <a:spcAft>
                <a:spcPts val="0"/>
              </a:spcAft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leisteenolie / olieschalie en teerzanden</a:t>
            </a:r>
            <a:endParaRPr lang="nl-NL" sz="2400" dirty="0">
              <a:latin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18CB56-8C76-456A-9610-CF789AC49A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636912"/>
            <a:ext cx="4932040" cy="301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6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>
              <a:spcAft>
                <a:spcPts val="0"/>
              </a:spcAft>
            </a:pPr>
            <a:r>
              <a:rPr lang="nl-NL" altLang="nl-NL" sz="3200" dirty="0">
                <a:solidFill>
                  <a:schemeClr val="bg1"/>
                </a:solidFill>
                <a:latin typeface="Calibri" panose="020F0502020204030204" pitchFamily="34" charset="0"/>
              </a:rPr>
              <a:t>§</a:t>
            </a:r>
            <a:r>
              <a:rPr lang="nl-NL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3.1 Het einde van een olietijdperk</a:t>
            </a:r>
            <a:br>
              <a:rPr lang="nl-NL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80000"/>
            <a:ext cx="8604448" cy="5506917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l-NL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Van olieplatform naar raffinaderij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</a:rPr>
              <a:t>►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Een geslaagde olieboring leidt tot oliewinning. Olie gaat via pijpleidingen naar opslagtanks voor vervoer naar raffinaderij of zeehaven. 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●	De aanleg van een oliepijpleiding is ingewikkeld en duur. De vaste kosten zijn hoog, maar de variabele kosten relatief laag.</a:t>
            </a:r>
            <a:endParaRPr lang="nl-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●	Vanuit de pijpleiding volgt vervoer op zee via (super)tanker. 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nl-NL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nl-NL" sz="2000" kern="1400" spc="-2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nl-NL" sz="2000" kern="1400" spc="-2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nl-NL" sz="2400" kern="1400" spc="-2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8A4A5F8-4B29-4CFE-B58A-0253F8D75D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365104"/>
            <a:ext cx="3626092" cy="237793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0695A48-8F35-431F-A396-24CDFB82AB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521" y="4365104"/>
            <a:ext cx="3659654" cy="236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9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>
              <a:spcAft>
                <a:spcPts val="0"/>
              </a:spcAft>
            </a:pPr>
            <a:r>
              <a:rPr lang="nl-NL" altLang="nl-NL" sz="3200" dirty="0">
                <a:solidFill>
                  <a:schemeClr val="bg1"/>
                </a:solidFill>
                <a:latin typeface="Calibri" panose="020F0502020204030204" pitchFamily="34" charset="0"/>
              </a:rPr>
              <a:t>§</a:t>
            </a:r>
            <a:r>
              <a:rPr lang="nl-NL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3.1 Het einde van een olietijdperk</a:t>
            </a:r>
            <a:br>
              <a:rPr lang="nl-NL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80000"/>
            <a:ext cx="4427984" cy="5506917"/>
          </a:xfrm>
        </p:spPr>
        <p:txBody>
          <a:bodyPr lIns="360000" tIns="46800" bIns="46800">
            <a:normAutofit fontScale="925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Olievoorraden en consumptie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</a:rPr>
              <a:t>►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De grootste olievoorraden liggen in het Midden-Oosten, de grootste gasvelden in Rusland.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●	De verbruiksgebieden zijn niet gelijk aan productielanden 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wereldwijde transportstromen.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Verbruik in de OECD-landen stagneert, neemt toe in BRIC(S)-landen.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0"/>
              </a:spcAft>
              <a:buNone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nl-NL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nl-NL" sz="2000" kern="1400" spc="-2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nl-NL" sz="2000" kern="1400" spc="-2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nl-NL" sz="2400" kern="1400" spc="-2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0533490-1768-49C5-B0DE-CC2FA8AB17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988840"/>
            <a:ext cx="4101992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368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95FA7D4C0694780586F578CF161F0" ma:contentTypeVersion="22" ma:contentTypeDescription="Een nieuw document maken." ma:contentTypeScope="" ma:versionID="644946e3353a07a3efc43c07c8e67cda">
  <xsd:schema xmlns:xsd="http://www.w3.org/2001/XMLSchema" xmlns:xs="http://www.w3.org/2001/XMLSchema" xmlns:p="http://schemas.microsoft.com/office/2006/metadata/properties" xmlns:ns3="d2b61a62-bc73-47bc-92a3-dcba2d2fee8e" xmlns:ns4="e212a513-b7e1-4757-b49c-d1963493af6f" targetNamespace="http://schemas.microsoft.com/office/2006/metadata/properties" ma:root="true" ma:fieldsID="07e44cbb74a73e8d65806561bd0ac38a" ns3:_="" ns4:_="">
    <xsd:import namespace="d2b61a62-bc73-47bc-92a3-dcba2d2fee8e"/>
    <xsd:import namespace="e212a513-b7e1-4757-b49c-d1963493af6f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4:SharedWithUsers" minOccurs="0"/>
                <xsd:element ref="ns4:SharedWithDetails" minOccurs="0"/>
                <xsd:element ref="ns4:SharingHintHash" minOccurs="0"/>
                <xsd:element ref="ns3:Self_Registration_Enable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61a62-bc73-47bc-92a3-dcba2d2fee8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dexed="tru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2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2a513-b7e1-4757-b49c-d1963493af6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d2b61a62-bc73-47bc-92a3-dcba2d2fee8e" xsi:nil="true"/>
    <AppVersion xmlns="d2b61a62-bc73-47bc-92a3-dcba2d2fee8e" xsi:nil="true"/>
    <DefaultSectionNames xmlns="d2b61a62-bc73-47bc-92a3-dcba2d2fee8e" xsi:nil="true"/>
    <Owner xmlns="d2b61a62-bc73-47bc-92a3-dcba2d2fee8e">
      <UserInfo>
        <DisplayName/>
        <AccountId xsi:nil="true"/>
        <AccountType/>
      </UserInfo>
    </Owner>
    <Self_Registration_Enabled xmlns="d2b61a62-bc73-47bc-92a3-dcba2d2fee8e" xsi:nil="true"/>
    <FolderType xmlns="d2b61a62-bc73-47bc-92a3-dcba2d2fee8e" xsi:nil="true"/>
    <Students xmlns="d2b61a62-bc73-47bc-92a3-dcba2d2fee8e">
      <UserInfo>
        <DisplayName/>
        <AccountId xsi:nil="true"/>
        <AccountType/>
      </UserInfo>
    </Students>
    <Invited_Students xmlns="d2b61a62-bc73-47bc-92a3-dcba2d2fee8e" xsi:nil="true"/>
    <Teachers xmlns="d2b61a62-bc73-47bc-92a3-dcba2d2fee8e">
      <UserInfo>
        <DisplayName/>
        <AccountId xsi:nil="true"/>
        <AccountType/>
      </UserInfo>
    </Teachers>
    <Student_Groups xmlns="d2b61a62-bc73-47bc-92a3-dcba2d2fee8e">
      <UserInfo>
        <DisplayName/>
        <AccountId xsi:nil="true"/>
        <AccountType/>
      </UserInfo>
    </Student_Groups>
    <Invited_Teachers xmlns="d2b61a62-bc73-47bc-92a3-dcba2d2fee8e" xsi:nil="true"/>
  </documentManagement>
</p:properties>
</file>

<file path=customXml/itemProps1.xml><?xml version="1.0" encoding="utf-8"?>
<ds:datastoreItem xmlns:ds="http://schemas.openxmlformats.org/officeDocument/2006/customXml" ds:itemID="{0A7AD094-8E96-4D1C-8716-EE56632A48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b61a62-bc73-47bc-92a3-dcba2d2fee8e"/>
    <ds:schemaRef ds:uri="e212a513-b7e1-4757-b49c-d1963493af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A96D15-30FC-4B24-8B7A-3DEA423A33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43F119-C15D-4A9E-96C1-A3A4D13A8B86}">
  <ds:schemaRefs>
    <ds:schemaRef ds:uri="http://schemas.microsoft.com/office/2006/metadata/properties"/>
    <ds:schemaRef ds:uri="http://schemas.microsoft.com/office/2006/documentManagement/types"/>
    <ds:schemaRef ds:uri="d2b61a62-bc73-47bc-92a3-dcba2d2fee8e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212a513-b7e1-4757-b49c-d1963493af6f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643</Words>
  <Application>Microsoft Office PowerPoint</Application>
  <PresentationFormat>Diavoorstelling (4:3)</PresentationFormat>
  <Paragraphs>191</Paragraphs>
  <Slides>24</Slides>
  <Notes>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Arial</vt:lpstr>
      <vt:lpstr>AvenirLTStd-Light</vt:lpstr>
      <vt:lpstr>Calibri</vt:lpstr>
      <vt:lpstr>Times New Roman</vt:lpstr>
      <vt:lpstr>Wingdings</vt:lpstr>
      <vt:lpstr>Kantoorthema</vt:lpstr>
      <vt:lpstr>PowerPoint-presentatie</vt:lpstr>
      <vt:lpstr>3. Oorlog om olie</vt:lpstr>
      <vt:lpstr>3. Oorlog om olie</vt:lpstr>
      <vt:lpstr>§3.1 Het einde van een olietijdperk </vt:lpstr>
      <vt:lpstr>§3.1 Het einde van een olietijdperk </vt:lpstr>
      <vt:lpstr>§3.1 Het einde van een olietijdperk </vt:lpstr>
      <vt:lpstr>§3.1 Het einde van een olietijdperk </vt:lpstr>
      <vt:lpstr>§3.1 Het einde van een olietijdperk </vt:lpstr>
      <vt:lpstr>§3.1 Het einde van een olietijdperk </vt:lpstr>
      <vt:lpstr>§3.1 Het einde van een olietijdperk </vt:lpstr>
      <vt:lpstr>§3.1 Het einde van een olietijdperk </vt:lpstr>
      <vt:lpstr>§3.1 Het einde van een olietijdperk </vt:lpstr>
      <vt:lpstr>§3.1 Het einde van een olietijdperk </vt:lpstr>
      <vt:lpstr>§3.1 Het einde van een olietijdperk </vt:lpstr>
      <vt:lpstr>§3.1 Het einde van een olietijdperk </vt:lpstr>
      <vt:lpstr>§3.2 Irak: arm olieland </vt:lpstr>
      <vt:lpstr>§3.2 Irak: arm olieland </vt:lpstr>
      <vt:lpstr>§3.2 Irak: arm olieland </vt:lpstr>
      <vt:lpstr>§3.2 Irak: arm olieland </vt:lpstr>
      <vt:lpstr>§3.2 Irak: arm olieland </vt:lpstr>
      <vt:lpstr>§3.2 Irak: arm olieland </vt:lpstr>
      <vt:lpstr>§3.2 Irak: arm olieland </vt:lpstr>
      <vt:lpstr>§3.2 Irak: arm olieland </vt:lpstr>
      <vt:lpstr>§3.2 Irak: arm olieland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2018-02-19T14:33:08Z</dcterms:created>
  <dcterms:modified xsi:type="dcterms:W3CDTF">2019-09-20T08:36:10Z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0x010100B0D95FA7D4C0694780586F578CF161F0</vt:lpwstr>
  </property>
</Properties>
</file>