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5"/>
  </p:notesMasterIdLst>
  <p:sldIdLst>
    <p:sldId id="256" r:id="rId2"/>
    <p:sldId id="319" r:id="rId3"/>
    <p:sldId id="268" r:id="rId4"/>
    <p:sldId id="320" r:id="rId5"/>
    <p:sldId id="309" r:id="rId6"/>
    <p:sldId id="302" r:id="rId7"/>
    <p:sldId id="316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42" r:id="rId23"/>
    <p:sldId id="343" r:id="rId24"/>
    <p:sldId id="344" r:id="rId25"/>
    <p:sldId id="345" r:id="rId26"/>
    <p:sldId id="335" r:id="rId27"/>
    <p:sldId id="337" r:id="rId28"/>
    <p:sldId id="338" r:id="rId29"/>
    <p:sldId id="339" r:id="rId30"/>
    <p:sldId id="340" r:id="rId31"/>
    <p:sldId id="341" r:id="rId32"/>
    <p:sldId id="346" r:id="rId33"/>
    <p:sldId id="347" r:id="rId34"/>
    <p:sldId id="348" r:id="rId35"/>
    <p:sldId id="349" r:id="rId36"/>
    <p:sldId id="350" r:id="rId37"/>
    <p:sldId id="351" r:id="rId38"/>
    <p:sldId id="336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60" r:id="rId48"/>
    <p:sldId id="361" r:id="rId49"/>
    <p:sldId id="362" r:id="rId50"/>
    <p:sldId id="363" r:id="rId51"/>
    <p:sldId id="364" r:id="rId52"/>
    <p:sldId id="365" r:id="rId53"/>
    <p:sldId id="366" r:id="rId54"/>
    <p:sldId id="367" r:id="rId55"/>
    <p:sldId id="368" r:id="rId56"/>
    <p:sldId id="369" r:id="rId57"/>
    <p:sldId id="370" r:id="rId58"/>
    <p:sldId id="371" r:id="rId59"/>
    <p:sldId id="372" r:id="rId60"/>
    <p:sldId id="373" r:id="rId61"/>
    <p:sldId id="374" r:id="rId62"/>
    <p:sldId id="375" r:id="rId63"/>
    <p:sldId id="376" r:id="rId6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eur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9" autoAdjust="0"/>
    <p:restoredTop sz="94648" autoAdjust="0"/>
  </p:normalViewPr>
  <p:slideViewPr>
    <p:cSldViewPr>
      <p:cViewPr varScale="1">
        <p:scale>
          <a:sx n="164" d="100"/>
          <a:sy n="164" d="100"/>
        </p:scale>
        <p:origin x="245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Klimaatfactoren in Zuid-Amerika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748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Klimaatfactoren in Zuid-Amerika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4715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Klimaatfactoren in Zuid-Amerika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5496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Klimaatfactoren in Zuid-Amerika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7354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Klimaatfactoren in Zuid-Amerika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1699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Klimaatfactoren in Zuid-Amerika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4609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Ontstaan van gevolgen van El </a:t>
            </a:r>
            <a:r>
              <a:rPr lang="nl-NL" dirty="0" err="1"/>
              <a:t>Niño</a:t>
            </a:r>
            <a:r>
              <a:rPr lang="nl-NL" dirty="0"/>
              <a:t> [afbeelding linksboven]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6361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2977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Ontstaan en gevolgen van El </a:t>
            </a:r>
            <a:r>
              <a:rPr lang="nl-NL" dirty="0" err="1"/>
              <a:t>Niño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0033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Natuurlijke plantengroei in Zuid-Amerika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8510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7597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</a:t>
            </a:r>
            <a:r>
              <a:rPr lang="nl-NL" dirty="0" err="1"/>
              <a:t>latosolbodem</a:t>
            </a:r>
            <a:r>
              <a:rPr lang="nl-NL" dirty="0"/>
              <a:t> kleurt rood, omdat ijzerverbindingen niet uitspoelen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432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Mangrove groeit langs kusten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5909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Grassavanne: </a:t>
            </a:r>
            <a:r>
              <a:rPr lang="nl-NL" dirty="0" err="1"/>
              <a:t>llanos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0862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Natuurlijke plantengroei in Zuid-Amerika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30767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Een oase in de woestijn in Peru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58528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Vegetatiezones in de Andes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7309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45249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Het regiem van de rivieren de Amazone, De Paraná en de Orinoco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45673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samenvloeiing van de Rio </a:t>
            </a:r>
            <a:r>
              <a:rPr lang="nl-NL" dirty="0" err="1"/>
              <a:t>Negro</a:t>
            </a:r>
            <a:r>
              <a:rPr lang="nl-NL" dirty="0"/>
              <a:t> en de </a:t>
            </a:r>
            <a:r>
              <a:rPr lang="nl-NL" dirty="0" err="1"/>
              <a:t>Solimões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8460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1937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384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3987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Platentektoniek bij Zuid Amerika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35571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Platentektoniek bij Zuid Amerika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36768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Door continentendrift schuift Zuid-Amerika westwaarts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6773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Door divergentie ontstaat eerst een </a:t>
            </a:r>
            <a:r>
              <a:rPr lang="nl-NL" dirty="0" err="1"/>
              <a:t>riftzone</a:t>
            </a:r>
            <a:r>
              <a:rPr lang="nl-NL" dirty="0"/>
              <a:t> en later een oceaan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17813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Platentektoniek bij Zuid Amerika / De Sierra Nevada de Santa Maria in Colombia is 5.700 m hoog en ligt op slechts 40 km van de kust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37115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Platentektoniek bij Zuid Amerika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5852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Gebieden met en zonder actieve vulkanen langs de westkust van Zuid-Amerika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52928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Hotspot</a:t>
            </a:r>
            <a:r>
              <a:rPr lang="nl-NL" dirty="0"/>
              <a:t> bij de Galápagoseilanden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23088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Oostelijke en Westelijke Cordillera en de </a:t>
            </a:r>
            <a:r>
              <a:rPr lang="nl-NL" dirty="0" err="1"/>
              <a:t>Altiplano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81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geomorfologie van Zuid-Amerika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46982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Oostelijke en Westelijke Cordillera en de </a:t>
            </a:r>
            <a:r>
              <a:rPr lang="nl-NL" dirty="0" err="1"/>
              <a:t>Altiplano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915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vorming van een voorlandbekken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65637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7250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Het ontstaan van een tsunami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40936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47334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Zuid-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16462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Zuid-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791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In de voorlandbekkens van de Oostelijke Cordillera heeft zich olie en gas gevormd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2386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Olie- en gasvelden voor de kust van Brazilië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22317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</a:t>
            </a:r>
            <a:r>
              <a:rPr lang="nl-NL" dirty="0" err="1"/>
              <a:t>Chuquicamata</a:t>
            </a:r>
            <a:r>
              <a:rPr lang="nl-NL" dirty="0"/>
              <a:t> kopermijn in Chili is samen met de </a:t>
            </a:r>
            <a:r>
              <a:rPr lang="nl-NL" dirty="0" err="1"/>
              <a:t>Bingham</a:t>
            </a:r>
            <a:r>
              <a:rPr lang="nl-NL" dirty="0"/>
              <a:t> kopermijn in de V.S. de grootste en diepste ter wereld (1.000 m)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9489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it-IT" dirty="0"/>
              <a:t>De Altiplano bij Copiapó in Chili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3778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Mineralen in magmakamers en ertsaders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63596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Mineralen in magmakamers en ertsaders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27960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Winning van ijzererts dicht aan de oppervlakte in </a:t>
            </a:r>
            <a:r>
              <a:rPr lang="nl-NL" dirty="0" err="1"/>
              <a:t>Minas</a:t>
            </a:r>
            <a:r>
              <a:rPr lang="nl-NL" dirty="0"/>
              <a:t> </a:t>
            </a:r>
            <a:r>
              <a:rPr lang="nl-NL" dirty="0" err="1"/>
              <a:t>Gerais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95505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20137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Verstedelijking in Zuid-Amerika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0046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73347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</a:t>
            </a:r>
            <a:r>
              <a:rPr lang="nl-NL" dirty="0" err="1"/>
              <a:t>urban</a:t>
            </a:r>
            <a:r>
              <a:rPr lang="nl-NL" dirty="0"/>
              <a:t> </a:t>
            </a:r>
            <a:r>
              <a:rPr lang="nl-NL" dirty="0" err="1"/>
              <a:t>sprawl</a:t>
            </a:r>
            <a:r>
              <a:rPr lang="nl-NL" dirty="0"/>
              <a:t> van São Paulo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824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13732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In deze verticale slums in Caracas wonen duizenden mensen bij elkaar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82659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287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Luxe woonwijk en krottenwijk in Rio de Janeiro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42948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Kabelbanen als openbaar vervoer zijn een soort rage in Zuid-Amerika. De trend begon in het Colombiaanse Medellín. Steden als Caracas en Rio de Janeiro volgden het voorbeeld.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05300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Model van een </a:t>
            </a:r>
            <a:r>
              <a:rPr lang="nl-NL" dirty="0" err="1"/>
              <a:t>gated</a:t>
            </a:r>
            <a:r>
              <a:rPr lang="nl-NL" dirty="0"/>
              <a:t> community (</a:t>
            </a:r>
            <a:r>
              <a:rPr lang="nl-NL" dirty="0" err="1"/>
              <a:t>barrio</a:t>
            </a:r>
            <a:r>
              <a:rPr lang="nl-NL" dirty="0"/>
              <a:t> </a:t>
            </a:r>
            <a:r>
              <a:rPr lang="nl-NL" dirty="0" err="1"/>
              <a:t>cerrado</a:t>
            </a:r>
            <a:r>
              <a:rPr lang="nl-NL" dirty="0"/>
              <a:t>) / </a:t>
            </a:r>
            <a:r>
              <a:rPr lang="nl-NL" dirty="0" err="1"/>
              <a:t>Gated</a:t>
            </a:r>
            <a:r>
              <a:rPr lang="nl-NL" dirty="0"/>
              <a:t> community in São Paulo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085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2846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9103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Klimaatfactoren in Zuid-Amerika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9191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t>28-12-2019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kun je het voorkomen van de verschillende klimaten en El </a:t>
            </a:r>
            <a:r>
              <a:rPr lang="nl-NL" sz="2400" dirty="0" err="1">
                <a:latin typeface="Calibri" panose="020F0502020204030204" pitchFamily="34" charset="0"/>
              </a:rPr>
              <a:t>Niño</a:t>
            </a:r>
            <a:r>
              <a:rPr lang="nl-NL" sz="2400" dirty="0">
                <a:latin typeface="Calibri" panose="020F0502020204030204" pitchFamily="34" charset="0"/>
              </a:rPr>
              <a:t> in Zuid-Amerika verklaren?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natuurlijke vegetatie vind je in Zuid-Amerika en welke samenhang is er met het klimaat?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is de samenhang tussen de kenmerken van de grote rivierbekkens en het klimaat?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35A4054-0FB8-4C66-A1DF-934C73FF2D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276" y="4289254"/>
            <a:ext cx="9342552" cy="338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70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9684"/>
            <a:ext cx="5364088" cy="580831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Klimaat in de tropen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Klimaat Zuid-Amerika wordt bepaald door: breedteligging, zeestromen, drukgebieden, windpatronen en ligging gebergten.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groot deel Zuid-Amerika in tropische luchtstreek = altijd warm → opstijgende lucht → lagedrukgebied aan aardoppervlak = </a:t>
            </a:r>
            <a:r>
              <a:rPr lang="nl-NL" sz="2400" b="1" dirty="0" err="1">
                <a:latin typeface="Calibri" panose="020F0502020204030204" pitchFamily="34" charset="0"/>
              </a:rPr>
              <a:t>intertropische</a:t>
            </a:r>
            <a:r>
              <a:rPr lang="nl-NL" sz="2400" b="1" dirty="0">
                <a:latin typeface="Calibri" panose="020F0502020204030204" pitchFamily="34" charset="0"/>
              </a:rPr>
              <a:t> convergentiezone (ITCZ)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opstijgende lucht koelt af → condenseert → vormt wolken met neerslag</a:t>
            </a: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2C3BDED-CC43-46D3-B164-C64F46901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65033"/>
            <a:ext cx="3240395" cy="51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99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5364088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Klimaat in de tropen</a:t>
            </a:r>
            <a:endParaRPr lang="nl-NL" sz="2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ITCZ schuift met </a:t>
            </a:r>
            <a:r>
              <a:rPr lang="nl-NL" sz="2400" dirty="0" err="1">
                <a:latin typeface="Calibri" panose="020F0502020204030204" pitchFamily="34" charset="0"/>
              </a:rPr>
              <a:t>seizoensbeweging</a:t>
            </a:r>
            <a:r>
              <a:rPr lang="nl-NL" sz="2400" dirty="0">
                <a:latin typeface="Calibri" panose="020F0502020204030204" pitchFamily="34" charset="0"/>
              </a:rPr>
              <a:t> zon mee: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juli/augustus ITCZ op 10⁰ N.B.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januari ITCZ op 20⁰ Z.B. 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regengebieden schuiven dus ook met zon mee → tropische klimaten met 1 of 2 natte en droge perioden per jaar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1363A59-0B8F-45CE-AB4D-B0457A31D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65033"/>
            <a:ext cx="3240395" cy="51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60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5580112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Invloed van passaten en oceanen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Op Grote Oceaan en Atlantische Oceaan liggen bij de keerkringen hogedrukgebieden → lucht waait van hogedrukgebied naar lagedrukgebied.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op noordelijk halfrond </a:t>
            </a:r>
            <a:r>
              <a:rPr lang="nl-NL" sz="2400" b="1" dirty="0">
                <a:latin typeface="Calibri" panose="020F0502020204030204" pitchFamily="34" charset="0"/>
              </a:rPr>
              <a:t>zuidoostpassaat</a:t>
            </a:r>
            <a:r>
              <a:rPr lang="nl-NL" sz="2400" dirty="0">
                <a:latin typeface="Calibri" panose="020F0502020204030204" pitchFamily="34" charset="0"/>
              </a:rPr>
              <a:t> naar ITCZ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op zuidelijk halfrond </a:t>
            </a:r>
            <a:r>
              <a:rPr lang="nl-NL" sz="2400" b="1" dirty="0">
                <a:latin typeface="Calibri" panose="020F0502020204030204" pitchFamily="34" charset="0"/>
              </a:rPr>
              <a:t>noordoostpassaat</a:t>
            </a:r>
            <a:r>
              <a:rPr lang="nl-NL" sz="2400" dirty="0">
                <a:latin typeface="Calibri" panose="020F0502020204030204" pitchFamily="34" charset="0"/>
              </a:rPr>
              <a:t> naar ITCZ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8142101-736C-4BC8-9C5D-AF9AA73F4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65033"/>
            <a:ext cx="3240395" cy="51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70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5580112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Invloed van passaten en oceanen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aan oostkant van Zuid-Amerika is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passaat aanlandig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(vochtig):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stuwingsregens aan loefzijde van kustgebergte Brazilië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droogte aan lijzijde van kustgebergte Brazilië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zuidelijker aan oostkant geen kustgebergte → </a:t>
            </a:r>
            <a:r>
              <a:rPr lang="nl-NL" sz="2400" dirty="0">
                <a:latin typeface="Calibri" panose="020F0502020204030204" pitchFamily="34" charset="0"/>
              </a:rPr>
              <a:t>vochtige lucht verder landinwaarts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8142101-736C-4BC8-9C5D-AF9AA73F4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65033"/>
            <a:ext cx="3240395" cy="51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81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5580112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Invloed van passaten en oceanen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warme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Zuid-Equatoriale stroom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splitst bij oostelijke punt Brazilië naar noorden en zuiden: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restant Zuid-Equatoriale stroom stroomt naar het noorden en naar het zuiden (en wordt dan Braziliëstroom)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bij Kaap </a:t>
            </a:r>
            <a:r>
              <a:rPr lang="nl-NL" sz="2400" dirty="0" err="1">
                <a:latin typeface="Calibri" panose="020F0502020204030204" pitchFamily="34" charset="0"/>
              </a:rPr>
              <a:t>Frío</a:t>
            </a:r>
            <a:r>
              <a:rPr lang="nl-NL" sz="2400" dirty="0">
                <a:latin typeface="Calibri" panose="020F0502020204030204" pitchFamily="34" charset="0"/>
              </a:rPr>
              <a:t> buigt warme </a:t>
            </a:r>
            <a:r>
              <a:rPr lang="nl-NL" sz="2400" b="1" dirty="0">
                <a:latin typeface="Calibri" panose="020F0502020204030204" pitchFamily="34" charset="0"/>
              </a:rPr>
              <a:t>Braziliëstroom</a:t>
            </a:r>
            <a:r>
              <a:rPr lang="nl-NL" sz="2400" dirty="0">
                <a:latin typeface="Calibri" panose="020F0502020204030204" pitchFamily="34" charset="0"/>
              </a:rPr>
              <a:t> naar de oceaan af → koude </a:t>
            </a:r>
            <a:r>
              <a:rPr lang="nl-NL" sz="2400" dirty="0" err="1">
                <a:latin typeface="Calibri" panose="020F0502020204030204" pitchFamily="34" charset="0"/>
              </a:rPr>
              <a:t>Falklandstroom</a:t>
            </a:r>
            <a:r>
              <a:rPr lang="nl-NL" sz="2400" dirty="0">
                <a:latin typeface="Calibri" panose="020F0502020204030204" pitchFamily="34" charset="0"/>
              </a:rPr>
              <a:t> kan tot aan Kaap </a:t>
            </a:r>
            <a:r>
              <a:rPr lang="nl-NL" sz="2400" dirty="0" err="1">
                <a:latin typeface="Calibri" panose="020F0502020204030204" pitchFamily="34" charset="0"/>
              </a:rPr>
              <a:t>Frío</a:t>
            </a:r>
            <a:r>
              <a:rPr lang="nl-NL" sz="2400" dirty="0">
                <a:latin typeface="Calibri" panose="020F0502020204030204" pitchFamily="34" charset="0"/>
              </a:rPr>
              <a:t> stromen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8142101-736C-4BC8-9C5D-AF9AA73F4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65033"/>
            <a:ext cx="3240395" cy="51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05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5580112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Invloed van passaten en oceanen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invloed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Grote Oceaan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aan westkant Zuid-Amerika minder door: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ligging Andesgebergte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aflandige passaatwinden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koude Peru- of </a:t>
            </a:r>
            <a:r>
              <a:rPr lang="nl-NL" sz="2400" dirty="0" err="1">
                <a:latin typeface="Calibri" panose="020F0502020204030204" pitchFamily="34" charset="0"/>
              </a:rPr>
              <a:t>Humboldtstroom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temperatuur aan westkant lager → minder verdamping → minder neerslag</a:t>
            </a: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8142101-736C-4BC8-9C5D-AF9AA73F4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65033"/>
            <a:ext cx="3240395" cy="51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73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5580112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Klimaat en weer in het zuiden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Zuiden heeft een gematigd zeeklimaat met neerslag in alle jaargetijden (Cf). Oorzaak aanlandige westenwinden: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aan loefzijde bergen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stuwingsregens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aan lijzijde bergen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ook woestijn- en steppeklimaten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poolwind</a:t>
            </a:r>
            <a:r>
              <a:rPr lang="nl-NL" sz="2400" dirty="0">
                <a:latin typeface="Calibri" panose="020F0502020204030204" pitchFamily="34" charset="0"/>
              </a:rPr>
              <a:t> uit zuiden neemt zeer koude lucht mee (= </a:t>
            </a:r>
            <a:r>
              <a:rPr lang="nl-NL" sz="2400" dirty="0" err="1">
                <a:latin typeface="Calibri" panose="020F0502020204030204" pitchFamily="34" charset="0"/>
              </a:rPr>
              <a:t>pamperos</a:t>
            </a:r>
            <a:r>
              <a:rPr lang="nl-NL" sz="2400" dirty="0">
                <a:latin typeface="Calibri" panose="020F0502020204030204" pitchFamily="34" charset="0"/>
              </a:rPr>
              <a:t>) → in winter zeer lage temperaturen mogelijk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koude lucht kan zeer ver landinwaarts komen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8142101-736C-4BC8-9C5D-AF9AA73F4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65033"/>
            <a:ext cx="3240395" cy="51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51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Koud, opwellend water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Aan westkant op Grote Oceaan stuwen aflandige zuidoostpassaten oppervlaktewater naar westen → </a:t>
            </a:r>
            <a:r>
              <a:rPr lang="nl-NL" sz="2400" b="1" dirty="0">
                <a:latin typeface="Calibri" panose="020F0502020204030204" pitchFamily="34" charset="0"/>
              </a:rPr>
              <a:t>koud water welt op </a:t>
            </a:r>
            <a:r>
              <a:rPr lang="nl-NL" sz="2400" dirty="0">
                <a:latin typeface="Calibri" panose="020F0502020204030204" pitchFamily="34" charset="0"/>
              </a:rPr>
              <a:t>voor kust Zuid-Amerika. Gevolgen: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weinig verdamping en weinig neerslag aan westkant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door opwarming zeewater regengebied richting westen → boven Zuidoost-Azië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koud opwellend water is rijk aan voedingsstoffen → visrijk water</a:t>
            </a:r>
          </a:p>
          <a:p>
            <a:pPr marL="0" indent="0">
              <a:buNone/>
              <a:defRPr/>
            </a:pP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4D222C5-DD00-4CA7-9304-E2CCC9258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984" y="4581128"/>
            <a:ext cx="4134140" cy="216754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BAAA266-E8D6-4520-BB10-10571C3E9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080" y="5589240"/>
            <a:ext cx="3825516" cy="64807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931014F-2BD5-4784-A3AA-766B6FB975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080" y="4581128"/>
            <a:ext cx="3672408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88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El </a:t>
            </a:r>
            <a:r>
              <a:rPr lang="nl-NL" sz="2800" b="1" dirty="0" err="1">
                <a:latin typeface="Calibri" panose="020F0502020204030204" pitchFamily="34" charset="0"/>
              </a:rPr>
              <a:t>Niño</a:t>
            </a:r>
            <a:endParaRPr lang="nl-NL" sz="28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El </a:t>
            </a:r>
            <a:r>
              <a:rPr lang="nl-NL" sz="2400" dirty="0" err="1">
                <a:latin typeface="Calibri" panose="020F0502020204030204" pitchFamily="34" charset="0"/>
              </a:rPr>
              <a:t>Niño</a:t>
            </a:r>
            <a:r>
              <a:rPr lang="nl-NL" sz="2400" dirty="0">
                <a:latin typeface="Calibri" panose="020F0502020204030204" pitchFamily="34" charset="0"/>
              </a:rPr>
              <a:t> (= het kerstkind):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elke 3 tot 8 jaar (2 tot 3 maanden rond jaarwisseling)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er is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minder sterk hogedrukgebied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boven oceaan bij Zuid-Amerika → kracht passaatwind neemt af → oppervlaktewater niet naar westen → geen koud water dat opwelt → water langs kust warmer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bovendien voert westenwind warm oppervlaktewater aan 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gevolgen: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geen opwellend koud water → geen plankton → geen visserij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regen valt aan westkust Zuid-Amerika (overstromingen, aardverschuivingen, modderstromen)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regen valt niet in Zuidoost-Azië: droogte (mislukte oogst, bosbrand,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veesterfte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nl-NL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9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 Zuid-Amerika: continent van extremen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B438C65-2686-41FA-8438-055782966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932" y="1048894"/>
            <a:ext cx="9723863" cy="647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81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r>
              <a:rPr lang="nl-NL" sz="2400" b="1" dirty="0">
                <a:latin typeface="Calibri" panose="020F0502020204030204" pitchFamily="34" charset="0"/>
              </a:rPr>
              <a:t>Ontstaan en gevolgen van El </a:t>
            </a:r>
            <a:r>
              <a:rPr lang="nl-NL" sz="2400" b="1" dirty="0" err="1">
                <a:latin typeface="Calibri" panose="020F0502020204030204" pitchFamily="34" charset="0"/>
              </a:rPr>
              <a:t>Niño</a:t>
            </a:r>
            <a:endParaRPr lang="nl-NL" sz="2400" b="1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A0C2DE-254C-4208-A867-52E4787D1C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9" y="1723094"/>
            <a:ext cx="8287182" cy="479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62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1CF9A98-72D5-474C-882A-371426CD5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08" y="1058415"/>
            <a:ext cx="4074178" cy="561298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4F49528-E42A-4BF4-8A0B-82148302E23F}"/>
              </a:ext>
            </a:extLst>
          </p:cNvPr>
          <p:cNvSpPr txBox="1"/>
          <p:nvPr/>
        </p:nvSpPr>
        <p:spPr>
          <a:xfrm>
            <a:off x="251520" y="1048894"/>
            <a:ext cx="4464496" cy="2276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Tropische plantengroei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Spreiding natuurlijke zones komt in grote lijnen overeen met spreiding klimaten 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	(m.u.v. Andesgebergte)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1258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660419"/>
            <a:ext cx="5439615" cy="5197582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groot deel is </a:t>
            </a:r>
            <a:r>
              <a:rPr lang="nl-NL" sz="2400" b="1" dirty="0">
                <a:latin typeface="Calibri" panose="020F0502020204030204" pitchFamily="34" charset="0"/>
              </a:rPr>
              <a:t>tropisch regenwoud </a:t>
            </a:r>
            <a:r>
              <a:rPr lang="nl-NL" sz="2400" dirty="0">
                <a:latin typeface="Calibri" panose="020F0502020204030204" pitchFamily="34" charset="0"/>
              </a:rPr>
              <a:t>(selva):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altijd minimaal 18 ⁰C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minimaal 2.000 mm neerslag per jaar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kenmerken tropische bodem: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onvruchtbaar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door dunne humuslaag en uitspoeling vanwege veel neerslag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roestvorming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, omdat ijzer- en aluminiumverbindingen niet oplossen (door ontbreken humuszuren) → rode kleur bodem = </a:t>
            </a:r>
            <a:r>
              <a:rPr lang="nl-NL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latosol</a:t>
            </a:r>
            <a:endParaRPr lang="nl-NL" sz="2400" b="1" dirty="0">
              <a:latin typeface="Calibri" panose="020F050202020403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4F49528-E42A-4BF4-8A0B-82148302E23F}"/>
              </a:ext>
            </a:extLst>
          </p:cNvPr>
          <p:cNvSpPr txBox="1"/>
          <p:nvPr/>
        </p:nvSpPr>
        <p:spPr>
          <a:xfrm>
            <a:off x="251520" y="1048894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Tropische plantengroei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EF40083-1D22-4930-9F32-8E3B90290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93" y="4334139"/>
            <a:ext cx="3707903" cy="240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45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Tropische plantengroei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 gebieden met brak water (mengsel zoet en zout water) in rivierdelta’s en langs kust komen </a:t>
            </a:r>
            <a:r>
              <a:rPr lang="nl-NL" sz="2400" b="1" dirty="0">
                <a:latin typeface="Calibri" panose="020F0502020204030204" pitchFamily="34" charset="0"/>
              </a:rPr>
              <a:t>mangroven</a:t>
            </a:r>
            <a:r>
              <a:rPr lang="nl-NL" sz="2400" dirty="0">
                <a:latin typeface="Calibri" panose="020F0502020204030204" pitchFamily="34" charset="0"/>
              </a:rPr>
              <a:t> voor: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wortels boven water om zuurstof op te kunnen nemen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beschermen kust tegen erosie en stormschade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3D2FD44-ED55-4F02-9A5A-46265942C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66" y="3501008"/>
            <a:ext cx="4698268" cy="31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89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3095836" cy="4345115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cerrado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= boomsavanne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llanos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= grassavanne met wat bomen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caatinga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= savanne met doornachtige struiken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4F49528-E42A-4BF4-8A0B-82148302E23F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Van savanne tot woestijn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Savanne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is tropisch grasland met groepen bomen en struiken. Drie typen: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6142869-2BF4-4CCA-8BE5-DB8D0BB61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2420888"/>
            <a:ext cx="691276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9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Van savanne tot woestijn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pampa</a:t>
            </a:r>
            <a:r>
              <a:rPr lang="nl-NL" sz="2400" dirty="0">
                <a:latin typeface="Calibri" panose="020F0502020204030204" pitchFamily="34" charset="0"/>
              </a:rPr>
              <a:t> in oosten Argentinië: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uitgestrekte graslanden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door redelijke hoeveelheid neerslag vrij vruchtbaar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verbouw van tarwe, soja, zonnebloemen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steppen</a:t>
            </a:r>
            <a:r>
              <a:rPr lang="nl-NL" sz="2400" dirty="0">
                <a:latin typeface="Calibri" panose="020F0502020204030204" pitchFamily="34" charset="0"/>
              </a:rPr>
              <a:t> in Patagonië: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minder neerslag dan pampa (250 - 400 mm per jaar)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grassen hebben lange wortels om te overleven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uitgestrekte rundveehouderijen</a:t>
            </a:r>
          </a:p>
        </p:txBody>
      </p:sp>
    </p:spTree>
    <p:extLst>
      <p:ext uri="{BB962C8B-B14F-4D97-AF65-F5344CB8AC3E}">
        <p14:creationId xmlns:p14="http://schemas.microsoft.com/office/powerpoint/2010/main" val="1308963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Van savanne tot woestijn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van noord naar zuid in </a:t>
            </a:r>
            <a:r>
              <a:rPr lang="nl-NL" sz="2400" b="1" dirty="0">
                <a:latin typeface="Calibri" panose="020F0502020204030204" pitchFamily="34" charset="0"/>
              </a:rPr>
              <a:t>smalle strook langs westkust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woestijn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= geen begroeiing door droogte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woestijnsteppe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= schaarse begroeiing van cactussen en grassen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mediterrane vegetatie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= altijd groene loofbomen en struiken (met lange wortels en klein, leerachtig blad)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zomergroen loofwoud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koel vochtig klimaat in zuiden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9AF2309-F525-4D8D-9963-93E095971B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850" y="4365104"/>
            <a:ext cx="7272300" cy="230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95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Van savanne tot woestijn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verschillende hoogtezones in </a:t>
            </a:r>
            <a:r>
              <a:rPr lang="nl-NL" sz="2400" b="1" dirty="0">
                <a:latin typeface="Calibri" panose="020F0502020204030204" pitchFamily="34" charset="0"/>
              </a:rPr>
              <a:t>Andesgebergte</a:t>
            </a:r>
            <a:r>
              <a:rPr lang="nl-NL" sz="2400" dirty="0">
                <a:latin typeface="Calibri" panose="020F0502020204030204" pitchFamily="34" charset="0"/>
              </a:rPr>
              <a:t> hebben eigen klimaat, bodem en vegetatie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4FFEB56-B551-469B-887A-EF3B9328E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17" y="2708920"/>
            <a:ext cx="4818366" cy="397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91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Grote rivieren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Drie grote stroomgebieden van rivieren die richting de Atlantische Oceaan stromen:</a:t>
            </a:r>
            <a:endParaRPr lang="nl-NL" sz="1800" kern="1200" dirty="0">
              <a:solidFill>
                <a:srgbClr val="000000"/>
              </a:solidFill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Orinoco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breed en diep stroomstelsel, hoge waterafvoer (debiet)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Amazone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breed en diep stroomstelsel, hoge waterafvoer (debiet), stroomgebied voert 1/3 deel van water continent af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Paraguay/Paraná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voert minder water af, want stroomt door droger gebied</a:t>
            </a:r>
          </a:p>
        </p:txBody>
      </p:sp>
    </p:spTree>
    <p:extLst>
      <p:ext uri="{BB962C8B-B14F-4D97-AF65-F5344CB8AC3E}">
        <p14:creationId xmlns:p14="http://schemas.microsoft.com/office/powerpoint/2010/main" val="3039048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Grote rivieren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regiem</a:t>
            </a:r>
            <a:r>
              <a:rPr lang="nl-NL" sz="2400" dirty="0">
                <a:latin typeface="Calibri" panose="020F0502020204030204" pitchFamily="34" charset="0"/>
              </a:rPr>
              <a:t> (verdeling waterafvoer over een jaar) wordt bepaald door: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neerslag en verdamping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kern="1200" dirty="0">
                <a:solidFill>
                  <a:srgbClr val="000000"/>
                </a:solidFill>
                <a:latin typeface="Calibri" panose="020F0502020204030204" pitchFamily="34" charset="0"/>
              </a:rPr>
              <a:t>verschuiving ITCZ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kern="1200" dirty="0">
                <a:solidFill>
                  <a:srgbClr val="000000"/>
                </a:solidFill>
                <a:latin typeface="Calibri" panose="020F0502020204030204" pitchFamily="34" charset="0"/>
              </a:rPr>
              <a:t>afvoer smeltwater uit de Andes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kern="1200" dirty="0">
                <a:solidFill>
                  <a:srgbClr val="000000"/>
                </a:solidFill>
                <a:latin typeface="Calibri" panose="020F0502020204030204" pitchFamily="34" charset="0"/>
              </a:rPr>
              <a:t>tijdelijke wateropslag in ondergrond of overstromingsvlaktes zoals wetlands (bijv. de </a:t>
            </a:r>
            <a:r>
              <a:rPr lang="nl-NL" sz="2400" kern="1200" dirty="0" err="1">
                <a:solidFill>
                  <a:srgbClr val="000000"/>
                </a:solidFill>
                <a:latin typeface="Calibri" panose="020F0502020204030204" pitchFamily="34" charset="0"/>
              </a:rPr>
              <a:t>Pantanal</a:t>
            </a:r>
            <a:r>
              <a:rPr lang="nl-NL" sz="2400" kern="12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nl-NL" sz="1800" kern="1200" dirty="0">
              <a:solidFill>
                <a:srgbClr val="00000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E3564BD-1517-467B-84D7-AD1E4642D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11742"/>
            <a:ext cx="4151784" cy="280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26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 Natuurlijk Brazilië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Hoofdvraag</a:t>
            </a:r>
          </a:p>
          <a:p>
            <a:pPr marL="0" indent="0"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relaties tussen de ligging, de natuurlijke kenmerken en het ingerichte landschap van Zuid-Amerika?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9CCECA0-95C4-4251-9DA4-78EDF9A86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76" y="2708920"/>
            <a:ext cx="9540552" cy="63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9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Grote rivieren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vooral de twee noordelijke rivieren vervoeren ook veel zand en klei (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sediment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), gevolgen: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verschillende kleuren rivieren afhankelijk van kleur sediment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kern="1200" dirty="0">
                <a:solidFill>
                  <a:srgbClr val="000000"/>
                </a:solidFill>
                <a:latin typeface="Calibri" panose="020F0502020204030204" pitchFamily="34" charset="0"/>
              </a:rPr>
              <a:t>enorme delta aan monding rivier</a:t>
            </a:r>
            <a:endParaRPr lang="nl-NL" sz="1800" kern="1200" dirty="0">
              <a:solidFill>
                <a:srgbClr val="000000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DA6BD1-7362-4FB5-A8FE-E338FAD7F6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2272" y="3561628"/>
            <a:ext cx="9468544" cy="397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04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Ongekende natuur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Grote rivieren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mens</a:t>
            </a:r>
            <a:r>
              <a:rPr lang="nl-NL" sz="2400" dirty="0">
                <a:latin typeface="Calibri" panose="020F0502020204030204" pitchFamily="34" charset="0"/>
              </a:rPr>
              <a:t> beïnvloedt regiem ook door: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kern="1200" dirty="0">
                <a:solidFill>
                  <a:srgbClr val="000000"/>
                </a:solidFill>
                <a:latin typeface="Calibri" panose="020F0502020204030204" pitchFamily="34" charset="0"/>
              </a:rPr>
              <a:t>aanleg van stuwdammen voor waterkrachtcentrales en irrigatie/drinkwater</a:t>
            </a:r>
            <a:endParaRPr lang="nl-NL" sz="1800" kern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61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Een geologisch ‘paradijs’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landschappen zijn door de platentektoniek ontstaan en hoe kun je dat verklaren?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958F301-6E0B-40E0-9EB6-B5F70576E1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784" y="2708920"/>
            <a:ext cx="954156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73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Een geologisch ‘paradijs’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4355977" cy="580831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Schilden en </a:t>
            </a:r>
            <a:r>
              <a:rPr lang="nl-NL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rift</a:t>
            </a:r>
            <a:endParaRPr lang="nl-NL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In Zuid-Amerika speelt platentektoniek een grote rol bij vorming bergen, plateaus, rivierbekkens, heuvels en vulkanen.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Zuid-Amerikaanse plaat neemt centrale plaats in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alle soorten plaatbewegingen </a:t>
            </a:r>
            <a:r>
              <a:rPr lang="nl-NL" sz="2400" dirty="0">
                <a:latin typeface="Calibri" panose="020F0502020204030204" pitchFamily="34" charset="0"/>
              </a:rPr>
              <a:t>komen voor in gebied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E92E26E-87AA-4382-8CBB-D5F1E1A3A6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26775"/>
            <a:ext cx="4160732" cy="54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290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Een geologisch ‘paradijs’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4860032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Schilden en </a:t>
            </a:r>
            <a:r>
              <a:rPr lang="nl-NL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rift</a:t>
            </a:r>
            <a:endParaRPr lang="nl-NL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twee plateaus (Hoogland van Guyana en Hoogland van Brazilië): zeer oude stukken aardkorst (meer dan een miljard jaar oud) = kratons of </a:t>
            </a:r>
            <a:r>
              <a:rPr lang="nl-NL" sz="2400" b="1" dirty="0">
                <a:latin typeface="Calibri" panose="020F0502020204030204" pitchFamily="34" charset="0"/>
              </a:rPr>
              <a:t>schilden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bestaan uit dieptegesteenten (graniet) en metamorfe gesteenten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zijn door gebergtevorming + erosie aan oppervlak gekomen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twee grote schilden van elkaar gescheiden door het bekken van de Amazone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A849353-DCDF-4E06-9648-A514B16CA1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26775"/>
            <a:ext cx="4160732" cy="5478071"/>
          </a:xfrm>
          <a:prstGeom prst="rect">
            <a:avLst/>
          </a:prstGeom>
        </p:spPr>
      </p:pic>
      <p:sp>
        <p:nvSpPr>
          <p:cNvPr id="2" name="Vrije vorm 1">
            <a:extLst>
              <a:ext uri="{FF2B5EF4-FFF2-40B4-BE49-F238E27FC236}">
                <a16:creationId xmlns:a16="http://schemas.microsoft.com/office/drawing/2014/main" id="{48E3F405-BA6A-2847-AB45-C445AA0768EB}"/>
              </a:ext>
            </a:extLst>
          </p:cNvPr>
          <p:cNvSpPr/>
          <p:nvPr/>
        </p:nvSpPr>
        <p:spPr>
          <a:xfrm>
            <a:off x="6710126" y="2722179"/>
            <a:ext cx="1057019" cy="536028"/>
          </a:xfrm>
          <a:custGeom>
            <a:avLst/>
            <a:gdLst>
              <a:gd name="connsiteX0" fmla="*/ 962426 w 1057019"/>
              <a:gd name="connsiteY0" fmla="*/ 315311 h 536028"/>
              <a:gd name="connsiteX1" fmla="*/ 962426 w 1057019"/>
              <a:gd name="connsiteY1" fmla="*/ 315311 h 536028"/>
              <a:gd name="connsiteX2" fmla="*/ 836302 w 1057019"/>
              <a:gd name="connsiteY2" fmla="*/ 357352 h 536028"/>
              <a:gd name="connsiteX3" fmla="*/ 794260 w 1057019"/>
              <a:gd name="connsiteY3" fmla="*/ 367862 h 536028"/>
              <a:gd name="connsiteX4" fmla="*/ 678646 w 1057019"/>
              <a:gd name="connsiteY4" fmla="*/ 409904 h 536028"/>
              <a:gd name="connsiteX5" fmla="*/ 626095 w 1057019"/>
              <a:gd name="connsiteY5" fmla="*/ 420414 h 536028"/>
              <a:gd name="connsiteX6" fmla="*/ 520991 w 1057019"/>
              <a:gd name="connsiteY6" fmla="*/ 451945 h 536028"/>
              <a:gd name="connsiteX7" fmla="*/ 489460 w 1057019"/>
              <a:gd name="connsiteY7" fmla="*/ 462455 h 536028"/>
              <a:gd name="connsiteX8" fmla="*/ 457929 w 1057019"/>
              <a:gd name="connsiteY8" fmla="*/ 483476 h 536028"/>
              <a:gd name="connsiteX9" fmla="*/ 394867 w 1057019"/>
              <a:gd name="connsiteY9" fmla="*/ 504497 h 536028"/>
              <a:gd name="connsiteX10" fmla="*/ 321295 w 1057019"/>
              <a:gd name="connsiteY10" fmla="*/ 525518 h 536028"/>
              <a:gd name="connsiteX11" fmla="*/ 226702 w 1057019"/>
              <a:gd name="connsiteY11" fmla="*/ 536028 h 536028"/>
              <a:gd name="connsiteX12" fmla="*/ 5984 w 1057019"/>
              <a:gd name="connsiteY12" fmla="*/ 525518 h 536028"/>
              <a:gd name="connsiteX13" fmla="*/ 16495 w 1057019"/>
              <a:gd name="connsiteY13" fmla="*/ 483476 h 536028"/>
              <a:gd name="connsiteX14" fmla="*/ 79557 w 1057019"/>
              <a:gd name="connsiteY14" fmla="*/ 462455 h 536028"/>
              <a:gd name="connsiteX15" fmla="*/ 205681 w 1057019"/>
              <a:gd name="connsiteY15" fmla="*/ 441435 h 536028"/>
              <a:gd name="connsiteX16" fmla="*/ 247722 w 1057019"/>
              <a:gd name="connsiteY16" fmla="*/ 430924 h 536028"/>
              <a:gd name="connsiteX17" fmla="*/ 310784 w 1057019"/>
              <a:gd name="connsiteY17" fmla="*/ 409904 h 536028"/>
              <a:gd name="connsiteX18" fmla="*/ 405377 w 1057019"/>
              <a:gd name="connsiteY18" fmla="*/ 346842 h 536028"/>
              <a:gd name="connsiteX19" fmla="*/ 436908 w 1057019"/>
              <a:gd name="connsiteY19" fmla="*/ 325821 h 536028"/>
              <a:gd name="connsiteX20" fmla="*/ 489460 w 1057019"/>
              <a:gd name="connsiteY20" fmla="*/ 262759 h 536028"/>
              <a:gd name="connsiteX21" fmla="*/ 552522 w 1057019"/>
              <a:gd name="connsiteY21" fmla="*/ 220718 h 536028"/>
              <a:gd name="connsiteX22" fmla="*/ 573543 w 1057019"/>
              <a:gd name="connsiteY22" fmla="*/ 189187 h 536028"/>
              <a:gd name="connsiteX23" fmla="*/ 605074 w 1057019"/>
              <a:gd name="connsiteY23" fmla="*/ 168166 h 536028"/>
              <a:gd name="connsiteX24" fmla="*/ 668136 w 1057019"/>
              <a:gd name="connsiteY24" fmla="*/ 42042 h 536028"/>
              <a:gd name="connsiteX25" fmla="*/ 678646 w 1057019"/>
              <a:gd name="connsiteY25" fmla="*/ 0 h 536028"/>
              <a:gd name="connsiteX26" fmla="*/ 720688 w 1057019"/>
              <a:gd name="connsiteY26" fmla="*/ 10511 h 536028"/>
              <a:gd name="connsiteX27" fmla="*/ 815281 w 1057019"/>
              <a:gd name="connsiteY27" fmla="*/ 105104 h 536028"/>
              <a:gd name="connsiteX28" fmla="*/ 920384 w 1057019"/>
              <a:gd name="connsiteY28" fmla="*/ 136635 h 536028"/>
              <a:gd name="connsiteX29" fmla="*/ 993957 w 1057019"/>
              <a:gd name="connsiteY29" fmla="*/ 189187 h 536028"/>
              <a:gd name="connsiteX30" fmla="*/ 1046508 w 1057019"/>
              <a:gd name="connsiteY30" fmla="*/ 252249 h 536028"/>
              <a:gd name="connsiteX31" fmla="*/ 1057019 w 1057019"/>
              <a:gd name="connsiteY31" fmla="*/ 304800 h 536028"/>
              <a:gd name="connsiteX32" fmla="*/ 962426 w 1057019"/>
              <a:gd name="connsiteY32" fmla="*/ 315311 h 53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7019" h="536028">
                <a:moveTo>
                  <a:pt x="962426" y="315311"/>
                </a:moveTo>
                <a:lnTo>
                  <a:pt x="962426" y="315311"/>
                </a:lnTo>
                <a:cubicBezTo>
                  <a:pt x="920385" y="329325"/>
                  <a:pt x="879294" y="346604"/>
                  <a:pt x="836302" y="357352"/>
                </a:cubicBezTo>
                <a:cubicBezTo>
                  <a:pt x="822288" y="360855"/>
                  <a:pt x="807964" y="363294"/>
                  <a:pt x="794260" y="367862"/>
                </a:cubicBezTo>
                <a:cubicBezTo>
                  <a:pt x="753509" y="381446"/>
                  <a:pt x="721585" y="401316"/>
                  <a:pt x="678646" y="409904"/>
                </a:cubicBezTo>
                <a:cubicBezTo>
                  <a:pt x="661129" y="413407"/>
                  <a:pt x="643534" y="416539"/>
                  <a:pt x="626095" y="420414"/>
                </a:cubicBezTo>
                <a:cubicBezTo>
                  <a:pt x="578435" y="431005"/>
                  <a:pt x="573401" y="434475"/>
                  <a:pt x="520991" y="451945"/>
                </a:cubicBezTo>
                <a:lnTo>
                  <a:pt x="489460" y="462455"/>
                </a:lnTo>
                <a:cubicBezTo>
                  <a:pt x="478950" y="469462"/>
                  <a:pt x="469472" y="478346"/>
                  <a:pt x="457929" y="483476"/>
                </a:cubicBezTo>
                <a:cubicBezTo>
                  <a:pt x="437681" y="492475"/>
                  <a:pt x="415888" y="497490"/>
                  <a:pt x="394867" y="504497"/>
                </a:cubicBezTo>
                <a:cubicBezTo>
                  <a:pt x="371328" y="512343"/>
                  <a:pt x="345796" y="521749"/>
                  <a:pt x="321295" y="525518"/>
                </a:cubicBezTo>
                <a:cubicBezTo>
                  <a:pt x="289939" y="530342"/>
                  <a:pt x="258233" y="532525"/>
                  <a:pt x="226702" y="536028"/>
                </a:cubicBezTo>
                <a:lnTo>
                  <a:pt x="5984" y="525518"/>
                </a:lnTo>
                <a:cubicBezTo>
                  <a:pt x="-8030" y="522014"/>
                  <a:pt x="5527" y="492877"/>
                  <a:pt x="16495" y="483476"/>
                </a:cubicBezTo>
                <a:cubicBezTo>
                  <a:pt x="33318" y="469056"/>
                  <a:pt x="58536" y="469462"/>
                  <a:pt x="79557" y="462455"/>
                </a:cubicBezTo>
                <a:cubicBezTo>
                  <a:pt x="141182" y="441913"/>
                  <a:pt x="100085" y="453167"/>
                  <a:pt x="205681" y="441435"/>
                </a:cubicBezTo>
                <a:cubicBezTo>
                  <a:pt x="219695" y="437931"/>
                  <a:pt x="233886" y="435075"/>
                  <a:pt x="247722" y="430924"/>
                </a:cubicBezTo>
                <a:cubicBezTo>
                  <a:pt x="268945" y="424557"/>
                  <a:pt x="310784" y="409904"/>
                  <a:pt x="310784" y="409904"/>
                </a:cubicBezTo>
                <a:lnTo>
                  <a:pt x="405377" y="346842"/>
                </a:lnTo>
                <a:lnTo>
                  <a:pt x="436908" y="325821"/>
                </a:lnTo>
                <a:cubicBezTo>
                  <a:pt x="455593" y="297794"/>
                  <a:pt x="461448" y="284546"/>
                  <a:pt x="489460" y="262759"/>
                </a:cubicBezTo>
                <a:cubicBezTo>
                  <a:pt x="509402" y="247249"/>
                  <a:pt x="552522" y="220718"/>
                  <a:pt x="552522" y="220718"/>
                </a:cubicBezTo>
                <a:cubicBezTo>
                  <a:pt x="559529" y="210208"/>
                  <a:pt x="564611" y="198119"/>
                  <a:pt x="573543" y="189187"/>
                </a:cubicBezTo>
                <a:cubicBezTo>
                  <a:pt x="582475" y="180255"/>
                  <a:pt x="596756" y="177673"/>
                  <a:pt x="605074" y="168166"/>
                </a:cubicBezTo>
                <a:cubicBezTo>
                  <a:pt x="648956" y="118014"/>
                  <a:pt x="648291" y="101578"/>
                  <a:pt x="668136" y="42042"/>
                </a:cubicBezTo>
                <a:cubicBezTo>
                  <a:pt x="679754" y="7188"/>
                  <a:pt x="678646" y="21589"/>
                  <a:pt x="678646" y="0"/>
                </a:cubicBezTo>
                <a:lnTo>
                  <a:pt x="720688" y="10511"/>
                </a:lnTo>
                <a:lnTo>
                  <a:pt x="815281" y="105104"/>
                </a:lnTo>
                <a:lnTo>
                  <a:pt x="920384" y="136635"/>
                </a:lnTo>
                <a:lnTo>
                  <a:pt x="993957" y="189187"/>
                </a:lnTo>
                <a:lnTo>
                  <a:pt x="1046508" y="252249"/>
                </a:lnTo>
                <a:lnTo>
                  <a:pt x="1057019" y="304800"/>
                </a:lnTo>
                <a:lnTo>
                  <a:pt x="962426" y="31531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13E68BC2-140D-4149-803B-BC1DD39CB19D}"/>
              </a:ext>
            </a:extLst>
          </p:cNvPr>
          <p:cNvSpPr/>
          <p:nvPr/>
        </p:nvSpPr>
        <p:spPr>
          <a:xfrm>
            <a:off x="7255448" y="5652246"/>
            <a:ext cx="1057019" cy="536028"/>
          </a:xfrm>
          <a:custGeom>
            <a:avLst/>
            <a:gdLst>
              <a:gd name="connsiteX0" fmla="*/ 962426 w 1057019"/>
              <a:gd name="connsiteY0" fmla="*/ 315311 h 536028"/>
              <a:gd name="connsiteX1" fmla="*/ 962426 w 1057019"/>
              <a:gd name="connsiteY1" fmla="*/ 315311 h 536028"/>
              <a:gd name="connsiteX2" fmla="*/ 836302 w 1057019"/>
              <a:gd name="connsiteY2" fmla="*/ 357352 h 536028"/>
              <a:gd name="connsiteX3" fmla="*/ 794260 w 1057019"/>
              <a:gd name="connsiteY3" fmla="*/ 367862 h 536028"/>
              <a:gd name="connsiteX4" fmla="*/ 678646 w 1057019"/>
              <a:gd name="connsiteY4" fmla="*/ 409904 h 536028"/>
              <a:gd name="connsiteX5" fmla="*/ 626095 w 1057019"/>
              <a:gd name="connsiteY5" fmla="*/ 420414 h 536028"/>
              <a:gd name="connsiteX6" fmla="*/ 520991 w 1057019"/>
              <a:gd name="connsiteY6" fmla="*/ 451945 h 536028"/>
              <a:gd name="connsiteX7" fmla="*/ 489460 w 1057019"/>
              <a:gd name="connsiteY7" fmla="*/ 462455 h 536028"/>
              <a:gd name="connsiteX8" fmla="*/ 457929 w 1057019"/>
              <a:gd name="connsiteY8" fmla="*/ 483476 h 536028"/>
              <a:gd name="connsiteX9" fmla="*/ 394867 w 1057019"/>
              <a:gd name="connsiteY9" fmla="*/ 504497 h 536028"/>
              <a:gd name="connsiteX10" fmla="*/ 321295 w 1057019"/>
              <a:gd name="connsiteY10" fmla="*/ 525518 h 536028"/>
              <a:gd name="connsiteX11" fmla="*/ 226702 w 1057019"/>
              <a:gd name="connsiteY11" fmla="*/ 536028 h 536028"/>
              <a:gd name="connsiteX12" fmla="*/ 5984 w 1057019"/>
              <a:gd name="connsiteY12" fmla="*/ 525518 h 536028"/>
              <a:gd name="connsiteX13" fmla="*/ 16495 w 1057019"/>
              <a:gd name="connsiteY13" fmla="*/ 483476 h 536028"/>
              <a:gd name="connsiteX14" fmla="*/ 79557 w 1057019"/>
              <a:gd name="connsiteY14" fmla="*/ 462455 h 536028"/>
              <a:gd name="connsiteX15" fmla="*/ 205681 w 1057019"/>
              <a:gd name="connsiteY15" fmla="*/ 441435 h 536028"/>
              <a:gd name="connsiteX16" fmla="*/ 247722 w 1057019"/>
              <a:gd name="connsiteY16" fmla="*/ 430924 h 536028"/>
              <a:gd name="connsiteX17" fmla="*/ 310784 w 1057019"/>
              <a:gd name="connsiteY17" fmla="*/ 409904 h 536028"/>
              <a:gd name="connsiteX18" fmla="*/ 405377 w 1057019"/>
              <a:gd name="connsiteY18" fmla="*/ 346842 h 536028"/>
              <a:gd name="connsiteX19" fmla="*/ 436908 w 1057019"/>
              <a:gd name="connsiteY19" fmla="*/ 325821 h 536028"/>
              <a:gd name="connsiteX20" fmla="*/ 489460 w 1057019"/>
              <a:gd name="connsiteY20" fmla="*/ 262759 h 536028"/>
              <a:gd name="connsiteX21" fmla="*/ 552522 w 1057019"/>
              <a:gd name="connsiteY21" fmla="*/ 220718 h 536028"/>
              <a:gd name="connsiteX22" fmla="*/ 573543 w 1057019"/>
              <a:gd name="connsiteY22" fmla="*/ 189187 h 536028"/>
              <a:gd name="connsiteX23" fmla="*/ 605074 w 1057019"/>
              <a:gd name="connsiteY23" fmla="*/ 168166 h 536028"/>
              <a:gd name="connsiteX24" fmla="*/ 668136 w 1057019"/>
              <a:gd name="connsiteY24" fmla="*/ 42042 h 536028"/>
              <a:gd name="connsiteX25" fmla="*/ 678646 w 1057019"/>
              <a:gd name="connsiteY25" fmla="*/ 0 h 536028"/>
              <a:gd name="connsiteX26" fmla="*/ 720688 w 1057019"/>
              <a:gd name="connsiteY26" fmla="*/ 10511 h 536028"/>
              <a:gd name="connsiteX27" fmla="*/ 815281 w 1057019"/>
              <a:gd name="connsiteY27" fmla="*/ 105104 h 536028"/>
              <a:gd name="connsiteX28" fmla="*/ 920384 w 1057019"/>
              <a:gd name="connsiteY28" fmla="*/ 136635 h 536028"/>
              <a:gd name="connsiteX29" fmla="*/ 993957 w 1057019"/>
              <a:gd name="connsiteY29" fmla="*/ 189187 h 536028"/>
              <a:gd name="connsiteX30" fmla="*/ 1046508 w 1057019"/>
              <a:gd name="connsiteY30" fmla="*/ 252249 h 536028"/>
              <a:gd name="connsiteX31" fmla="*/ 1057019 w 1057019"/>
              <a:gd name="connsiteY31" fmla="*/ 304800 h 536028"/>
              <a:gd name="connsiteX32" fmla="*/ 962426 w 1057019"/>
              <a:gd name="connsiteY32" fmla="*/ 315311 h 53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7019" h="536028">
                <a:moveTo>
                  <a:pt x="962426" y="315311"/>
                </a:moveTo>
                <a:lnTo>
                  <a:pt x="962426" y="315311"/>
                </a:lnTo>
                <a:cubicBezTo>
                  <a:pt x="920385" y="329325"/>
                  <a:pt x="879294" y="346604"/>
                  <a:pt x="836302" y="357352"/>
                </a:cubicBezTo>
                <a:cubicBezTo>
                  <a:pt x="822288" y="360855"/>
                  <a:pt x="807964" y="363294"/>
                  <a:pt x="794260" y="367862"/>
                </a:cubicBezTo>
                <a:cubicBezTo>
                  <a:pt x="753509" y="381446"/>
                  <a:pt x="721585" y="401316"/>
                  <a:pt x="678646" y="409904"/>
                </a:cubicBezTo>
                <a:cubicBezTo>
                  <a:pt x="661129" y="413407"/>
                  <a:pt x="643534" y="416539"/>
                  <a:pt x="626095" y="420414"/>
                </a:cubicBezTo>
                <a:cubicBezTo>
                  <a:pt x="578435" y="431005"/>
                  <a:pt x="573401" y="434475"/>
                  <a:pt x="520991" y="451945"/>
                </a:cubicBezTo>
                <a:lnTo>
                  <a:pt x="489460" y="462455"/>
                </a:lnTo>
                <a:cubicBezTo>
                  <a:pt x="478950" y="469462"/>
                  <a:pt x="469472" y="478346"/>
                  <a:pt x="457929" y="483476"/>
                </a:cubicBezTo>
                <a:cubicBezTo>
                  <a:pt x="437681" y="492475"/>
                  <a:pt x="415888" y="497490"/>
                  <a:pt x="394867" y="504497"/>
                </a:cubicBezTo>
                <a:cubicBezTo>
                  <a:pt x="371328" y="512343"/>
                  <a:pt x="345796" y="521749"/>
                  <a:pt x="321295" y="525518"/>
                </a:cubicBezTo>
                <a:cubicBezTo>
                  <a:pt x="289939" y="530342"/>
                  <a:pt x="258233" y="532525"/>
                  <a:pt x="226702" y="536028"/>
                </a:cubicBezTo>
                <a:lnTo>
                  <a:pt x="5984" y="525518"/>
                </a:lnTo>
                <a:cubicBezTo>
                  <a:pt x="-8030" y="522014"/>
                  <a:pt x="5527" y="492877"/>
                  <a:pt x="16495" y="483476"/>
                </a:cubicBezTo>
                <a:cubicBezTo>
                  <a:pt x="33318" y="469056"/>
                  <a:pt x="58536" y="469462"/>
                  <a:pt x="79557" y="462455"/>
                </a:cubicBezTo>
                <a:cubicBezTo>
                  <a:pt x="141182" y="441913"/>
                  <a:pt x="100085" y="453167"/>
                  <a:pt x="205681" y="441435"/>
                </a:cubicBezTo>
                <a:cubicBezTo>
                  <a:pt x="219695" y="437931"/>
                  <a:pt x="233886" y="435075"/>
                  <a:pt x="247722" y="430924"/>
                </a:cubicBezTo>
                <a:cubicBezTo>
                  <a:pt x="268945" y="424557"/>
                  <a:pt x="310784" y="409904"/>
                  <a:pt x="310784" y="409904"/>
                </a:cubicBezTo>
                <a:lnTo>
                  <a:pt x="405377" y="346842"/>
                </a:lnTo>
                <a:lnTo>
                  <a:pt x="436908" y="325821"/>
                </a:lnTo>
                <a:cubicBezTo>
                  <a:pt x="455593" y="297794"/>
                  <a:pt x="461448" y="284546"/>
                  <a:pt x="489460" y="262759"/>
                </a:cubicBezTo>
                <a:cubicBezTo>
                  <a:pt x="509402" y="247249"/>
                  <a:pt x="552522" y="220718"/>
                  <a:pt x="552522" y="220718"/>
                </a:cubicBezTo>
                <a:cubicBezTo>
                  <a:pt x="559529" y="210208"/>
                  <a:pt x="564611" y="198119"/>
                  <a:pt x="573543" y="189187"/>
                </a:cubicBezTo>
                <a:cubicBezTo>
                  <a:pt x="582475" y="180255"/>
                  <a:pt x="596756" y="177673"/>
                  <a:pt x="605074" y="168166"/>
                </a:cubicBezTo>
                <a:cubicBezTo>
                  <a:pt x="648956" y="118014"/>
                  <a:pt x="648291" y="101578"/>
                  <a:pt x="668136" y="42042"/>
                </a:cubicBezTo>
                <a:cubicBezTo>
                  <a:pt x="679754" y="7188"/>
                  <a:pt x="678646" y="21589"/>
                  <a:pt x="678646" y="0"/>
                </a:cubicBezTo>
                <a:lnTo>
                  <a:pt x="720688" y="10511"/>
                </a:lnTo>
                <a:lnTo>
                  <a:pt x="815281" y="105104"/>
                </a:lnTo>
                <a:lnTo>
                  <a:pt x="920384" y="136635"/>
                </a:lnTo>
                <a:lnTo>
                  <a:pt x="993957" y="189187"/>
                </a:lnTo>
                <a:lnTo>
                  <a:pt x="1046508" y="252249"/>
                </a:lnTo>
                <a:lnTo>
                  <a:pt x="1057019" y="304800"/>
                </a:lnTo>
                <a:lnTo>
                  <a:pt x="962426" y="31531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72E4649-1988-F14C-919D-B3B756D40FE5}"/>
              </a:ext>
            </a:extLst>
          </p:cNvPr>
          <p:cNvSpPr txBox="1"/>
          <p:nvPr/>
        </p:nvSpPr>
        <p:spPr>
          <a:xfrm>
            <a:off x="7255448" y="6188274"/>
            <a:ext cx="11329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Amazone bekken</a:t>
            </a:r>
          </a:p>
        </p:txBody>
      </p:sp>
    </p:spTree>
    <p:extLst>
      <p:ext uri="{BB962C8B-B14F-4D97-AF65-F5344CB8AC3E}">
        <p14:creationId xmlns:p14="http://schemas.microsoft.com/office/powerpoint/2010/main" val="2870530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Een geologisch ‘paradijs’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Schilden en </a:t>
            </a:r>
            <a:r>
              <a:rPr lang="nl-NL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rift</a:t>
            </a:r>
            <a:endParaRPr lang="nl-NL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geschiedenis plaatbeweging </a:t>
            </a:r>
            <a:r>
              <a:rPr lang="nl-NL" sz="2400" dirty="0">
                <a:latin typeface="Calibri" panose="020F0502020204030204" pitchFamily="34" charset="0"/>
              </a:rPr>
              <a:t>indelen in verschillende periodes: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Perm: supercontinent Pangea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Jura: </a:t>
            </a:r>
            <a:r>
              <a:rPr lang="nl-NL" sz="2400" dirty="0" err="1">
                <a:latin typeface="Calibri" panose="020F0502020204030204" pitchFamily="34" charset="0"/>
              </a:rPr>
              <a:t>uiteenbreken</a:t>
            </a:r>
            <a:r>
              <a:rPr lang="nl-NL" sz="2400" dirty="0">
                <a:latin typeface="Calibri" panose="020F0502020204030204" pitchFamily="34" charset="0"/>
              </a:rPr>
              <a:t> Pangea → Noord-Amerika en Europa uit elkaar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Krijt: Zuid-Amerika en Afrika uit elkaar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2010A0E-5CC3-47B5-B461-A7E28F8F32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12" y="3645024"/>
            <a:ext cx="8508776" cy="30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27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Een geologisch ‘paradijs’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20618" y="2132857"/>
            <a:ext cx="4932040" cy="4725144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magma dat diep uit mantel omhoogkomt, vormt </a:t>
            </a:r>
            <a:r>
              <a:rPr lang="nl-NL" sz="2400" b="1" dirty="0">
                <a:latin typeface="Calibri" panose="020F0502020204030204" pitchFamily="34" charset="0"/>
              </a:rPr>
              <a:t>nieuwe korst </a:t>
            </a:r>
            <a:r>
              <a:rPr lang="nl-NL" sz="2400" dirty="0">
                <a:latin typeface="Calibri" panose="020F0502020204030204" pitchFamily="34" charset="0"/>
              </a:rPr>
              <a:t>van basalt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continentdelen met nieuwe aardkorst aan weerszijden breuk </a:t>
            </a:r>
            <a:r>
              <a:rPr lang="nl-NL" sz="2400" b="1" dirty="0">
                <a:latin typeface="Calibri" panose="020F0502020204030204" pitchFamily="34" charset="0"/>
              </a:rPr>
              <a:t>steeds verder uit elkaar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breukzone zakt weg + opgevuld met water = </a:t>
            </a:r>
            <a:r>
              <a:rPr lang="nl-NL" sz="2400" b="1" dirty="0">
                <a:latin typeface="Calibri" panose="020F0502020204030204" pitchFamily="34" charset="0"/>
              </a:rPr>
              <a:t>Atlantische oceaan </a:t>
            </a:r>
            <a:r>
              <a:rPr lang="nl-NL" sz="2400" dirty="0">
                <a:latin typeface="Calibri" panose="020F0502020204030204" pitchFamily="34" charset="0"/>
              </a:rPr>
              <a:t>met Midden-Atlantische rug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oostelijke rand Zuid-Amerika verandert van </a:t>
            </a:r>
            <a:r>
              <a:rPr lang="nl-NL" sz="2400" b="1" dirty="0">
                <a:latin typeface="Calibri" panose="020F0502020204030204" pitchFamily="34" charset="0"/>
              </a:rPr>
              <a:t>actieve plaatgrens </a:t>
            </a:r>
            <a:r>
              <a:rPr lang="nl-NL" sz="2400" dirty="0">
                <a:latin typeface="Calibri" panose="020F0502020204030204" pitchFamily="34" charset="0"/>
              </a:rPr>
              <a:t>in </a:t>
            </a:r>
            <a:r>
              <a:rPr lang="nl-NL" sz="2400" b="1" dirty="0">
                <a:latin typeface="Calibri" panose="020F0502020204030204" pitchFamily="34" charset="0"/>
              </a:rPr>
              <a:t>passieve continentrand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FF3B6A4-0C29-478F-A215-4A7E2B669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348880"/>
            <a:ext cx="4056112" cy="320635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9CF63E3-BE48-47A1-AF87-14353E7D937C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0"/>
              </a:spcAft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Schilden en </a:t>
            </a:r>
            <a:r>
              <a:rPr lang="nl-NL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rift</a:t>
            </a:r>
            <a:endParaRPr lang="nl-NL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door </a:t>
            </a:r>
            <a:r>
              <a:rPr lang="nl-NL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uiteenbreken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ontstaat </a:t>
            </a:r>
            <a:r>
              <a:rPr lang="nl-NL" sz="24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riftzone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651627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Een geologisch ‘paradijs’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4716017" cy="580831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Transforme</a:t>
            </a: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breukzones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In noorden Zuid-Amerika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transforme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en convergente breukzone dicht bij elkaar → noordelijke kant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in elkaar gedrukt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en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opgeheven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tot hoog gebergte.</a:t>
            </a: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17B3BDB-B526-4405-9284-F5977DD59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26775"/>
            <a:ext cx="4160732" cy="547807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E553759-559D-4431-A60B-DA5F6FEC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4115229"/>
            <a:ext cx="4104456" cy="2589617"/>
          </a:xfrm>
          <a:prstGeom prst="rect">
            <a:avLst/>
          </a:prstGeom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21B9C1BB-39B0-2B4A-B662-70828EDFF225}"/>
              </a:ext>
            </a:extLst>
          </p:cNvPr>
          <p:cNvCxnSpPr>
            <a:cxnSpLocks/>
          </p:cNvCxnSpPr>
          <p:nvPr/>
        </p:nvCxnSpPr>
        <p:spPr>
          <a:xfrm flipV="1">
            <a:off x="4283968" y="2276872"/>
            <a:ext cx="2232248" cy="71218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567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Een geologisch ‘paradijs’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4211961" cy="580831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Subductie</a:t>
            </a: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en vulkanisme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Westkust heeft convergente breuklijn: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latin typeface="Calibri" panose="020F0502020204030204" pitchFamily="34" charset="0"/>
              </a:rPr>
              <a:t>Nazcaplaat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  <a:r>
              <a:rPr lang="nl-NL" sz="2400" b="1" dirty="0">
                <a:latin typeface="Calibri" panose="020F0502020204030204" pitchFamily="34" charset="0"/>
              </a:rPr>
              <a:t>6 tot 8 cm per jaar</a:t>
            </a:r>
            <a:r>
              <a:rPr lang="nl-NL" sz="2400" dirty="0">
                <a:latin typeface="Calibri" panose="020F0502020204030204" pitchFamily="34" charset="0"/>
              </a:rPr>
              <a:t> naar oosten (richting Zuid-Amerikaanse plaat)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Zuid-Amerikaanse plaat     </a:t>
            </a:r>
            <a:r>
              <a:rPr lang="nl-NL" sz="2400" b="1" dirty="0">
                <a:latin typeface="Calibri" panose="020F0502020204030204" pitchFamily="34" charset="0"/>
              </a:rPr>
              <a:t>3 cm per jaar</a:t>
            </a:r>
            <a:r>
              <a:rPr lang="nl-NL" sz="2400" dirty="0">
                <a:latin typeface="Calibri" panose="020F0502020204030204" pitchFamily="34" charset="0"/>
              </a:rPr>
              <a:t> naar westen</a:t>
            </a:r>
          </a:p>
          <a:p>
            <a:pPr marL="0" indent="0">
              <a:buNone/>
            </a:pPr>
            <a:r>
              <a:rPr lang="nl-NL" sz="2400" dirty="0">
                <a:latin typeface="Calibri" panose="020F0502020204030204" pitchFamily="34" charset="0"/>
              </a:rPr>
              <a:t>Convergente breuklijn → </a:t>
            </a:r>
            <a:r>
              <a:rPr lang="nl-NL" sz="2400" b="1" dirty="0" err="1">
                <a:latin typeface="Calibri" panose="020F0502020204030204" pitchFamily="34" charset="0"/>
              </a:rPr>
              <a:t>subductie</a:t>
            </a:r>
            <a:r>
              <a:rPr lang="nl-NL" sz="2400" dirty="0">
                <a:latin typeface="Calibri" panose="020F0502020204030204" pitchFamily="34" charset="0"/>
              </a:rPr>
              <a:t> van zwaardere oceanische plaat waardoor vorming </a:t>
            </a:r>
            <a:r>
              <a:rPr lang="nl-NL" sz="2400" dirty="0" err="1">
                <a:latin typeface="Calibri" panose="020F0502020204030204" pitchFamily="34" charset="0"/>
              </a:rPr>
              <a:t>Atacamatrog</a:t>
            </a: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17B3BDB-B526-4405-9284-F5977DD59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6752"/>
            <a:ext cx="4160732" cy="54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48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Een geologisch ‘paradijs’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4788025" cy="5808315"/>
          </a:xfrm>
        </p:spPr>
        <p:txBody>
          <a:bodyPr lIns="360000" tIns="46800" bIns="46800">
            <a:normAutofit lnSpcReduction="10000"/>
          </a:bodyPr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Subductie</a:t>
            </a: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en vulkanisme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parallel aan trog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vulkanen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door smelten bij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subductie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, kenmerken: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stratovulkanen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uitbarstingen minder explosief dan in Azië, want magma bestaat uit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andesiet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(= minder taai en minder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gasrijk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drie zones zonder vulkanen = </a:t>
            </a:r>
            <a:r>
              <a:rPr lang="nl-NL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volcanic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gap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, oorzaak: oceanische korst minder ver diepte in (= </a:t>
            </a:r>
            <a:r>
              <a:rPr lang="nl-NL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flat </a:t>
            </a:r>
            <a:r>
              <a:rPr lang="nl-NL" sz="2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subduction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), waardoor gesteente niet smelt → geen vulkanen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8FDD28-636B-4E7C-88F9-C2A1BB084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612" y="1177947"/>
            <a:ext cx="4054884" cy="556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43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Ligging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topografische kenmerken van Zuid-Amerika?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natuurlijke regio’s zijn er in Zuid-Amerika en wat zijn hun kenmerken?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beelden leven er bij mensen over Zuid-Amerika?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F8ABDE-3A02-40C8-944B-1BE12EFBD4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0816" y="3592192"/>
            <a:ext cx="9825632" cy="422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26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Een geologisch ‘paradijs’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4124165"/>
            <a:ext cx="4139952" cy="2733835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ontstaan nieuwe vulkaan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uitbarsting schildvulkaan = </a:t>
            </a:r>
            <a:r>
              <a:rPr lang="nl-NL" sz="2400" b="1" dirty="0">
                <a:latin typeface="Calibri" panose="020F0502020204030204" pitchFamily="34" charset="0"/>
              </a:rPr>
              <a:t>effusief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71C60BF-21DB-4BC9-B098-6E89BAD44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221088"/>
            <a:ext cx="4799856" cy="239992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D0D8CCE-A268-494F-8403-4437CA3F55F4}"/>
              </a:ext>
            </a:extLst>
          </p:cNvPr>
          <p:cNvSpPr txBox="1"/>
          <p:nvPr/>
        </p:nvSpPr>
        <p:spPr>
          <a:xfrm>
            <a:off x="251520" y="1048894"/>
            <a:ext cx="8892480" cy="3089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Galápagoseilanden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Galápagoseilanden liggen op </a:t>
            </a:r>
            <a:r>
              <a:rPr lang="nl-NL" sz="24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hotspot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‒"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bij </a:t>
            </a:r>
            <a:r>
              <a:rPr lang="nl-NL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hotspot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breken hete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mantelpluimen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van </a:t>
            </a:r>
            <a:r>
              <a:rPr lang="nl-NL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basaltisch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magma uit mantel door lithosfeer →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schildvulkaan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‒"/>
            </a:pP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magmahaard op vaste plek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in aardmantel + </a:t>
            </a:r>
            <a:r>
              <a:rPr lang="nl-NL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Nazcaplaat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schuift langzaam over mantelpluim naar oosten → schildvulkaan schuift weg van </a:t>
            </a:r>
            <a:r>
              <a:rPr lang="nl-NL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hotspot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en dooft</a:t>
            </a:r>
          </a:p>
        </p:txBody>
      </p:sp>
    </p:spTree>
    <p:extLst>
      <p:ext uri="{BB962C8B-B14F-4D97-AF65-F5344CB8AC3E}">
        <p14:creationId xmlns:p14="http://schemas.microsoft.com/office/powerpoint/2010/main" val="30239207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Een geologisch ‘paradijs’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5148066" cy="5808315"/>
          </a:xfrm>
        </p:spPr>
        <p:txBody>
          <a:bodyPr lIns="360000" tIns="46800" bIns="46800">
            <a:normAutofit lnSpcReduction="10000"/>
          </a:bodyPr>
          <a:lstStyle/>
          <a:p>
            <a:pPr marL="0" lvl="0" indent="0">
              <a:spcBef>
                <a:spcPts val="0"/>
              </a:spcBef>
              <a:spcAft>
                <a:spcPts val="5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Andes en voorlandbekkens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Andesgebergte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breedte tussen 250 km (noorden) en 800 km (zuiden)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meerdere gebergteketens parallel aan elkaar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tussen gebergteketens: hoogvlakten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bergen ontstaan bij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subductie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centrale deel Andes is het hoogst, want proces van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cordilleravorming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heeft zich aantal keren herhaald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in Westelijke Cordillera nog werkende vulkanen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9470BAE-5221-4F00-93FD-BF67F93489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2428102"/>
            <a:ext cx="3920569" cy="431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72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Een geologisch ‘paradijs’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4572001" cy="5808315"/>
          </a:xfrm>
        </p:spPr>
        <p:txBody>
          <a:bodyPr lIns="360000" tIns="46800" bIns="46800"/>
          <a:lstStyle/>
          <a:p>
            <a:pPr marL="0" indent="0"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Andes en voorlandbekkens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laagland ten oosten van eerste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cordillera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vol met sedimenten van bergen: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versnelde plaatbeweging (vanuit oosten + westen) drukte gebied verder in elkaar → </a:t>
            </a:r>
            <a:r>
              <a:rPr lang="nl-NL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sedimentbekken kwam omhoog → hoog plateau = </a:t>
            </a:r>
            <a:r>
              <a:rPr lang="nl-NL" sz="24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Altiplano</a:t>
            </a:r>
            <a:endParaRPr lang="nl-NL" sz="24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9470BAE-5221-4F00-93FD-BF67F93489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2428102"/>
            <a:ext cx="3920569" cy="431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6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Een geologisch ‘paradijs’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9144000" cy="580831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5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Andes en voorlandbekkens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door gewicht dikke korst van de Andes boog de korst ten oosten van bergketen wat door → gebied kwam lager te liggen =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voorlandbekkens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later weer opvulling met erosiemateriaal van Oostelijke Cordillera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voorlandbekkens van belang bij vorming olie en gas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A8ACDF2-23C9-455E-892E-F7051C151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43" y="4005064"/>
            <a:ext cx="7038513" cy="268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48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Een geologisch ‘paradijs’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2" y="1049684"/>
            <a:ext cx="9143999" cy="580831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Aardbevingen en tsunami’s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Door convergente plaatbeweging aan westzijde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veel aardbevingen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. Zwaarte aardbeving hangt samen met hoe vast platen aan elkaar zitten =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koppeling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bij veel koppeling schuift oceanische plaat moeilijk onder continentale plaat → energie hoopt zich op, totdat beweging doorschiet → zware aardbeving</a:t>
            </a:r>
            <a:endParaRPr lang="nl-NL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zwaarste aardbeving ooit: 1960 westkant Chili met 9.5 op de schaal van Richter</a:t>
            </a:r>
          </a:p>
        </p:txBody>
      </p:sp>
    </p:spTree>
    <p:extLst>
      <p:ext uri="{BB962C8B-B14F-4D97-AF65-F5344CB8AC3E}">
        <p14:creationId xmlns:p14="http://schemas.microsoft.com/office/powerpoint/2010/main" val="2553420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§1.3 Een geologisch ‘paradijs’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9144000" cy="580831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Aardbevingen en tsunami’s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tsunami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kan ontstaan als:</a:t>
            </a:r>
            <a:endParaRPr lang="nl-NL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hypocentrum aardbeving onder oceaanbodem ligt en plaat verticaal omhoogkomt waardoor golf ontstaat die bij kust meer dan 10 m hoog kan worden</a:t>
            </a:r>
            <a:endParaRPr lang="nl-NL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AFA7D4D-1BA0-48C8-BDFD-5846FA0AE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96" y="3351366"/>
            <a:ext cx="4897408" cy="331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484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Rijkdom in de bodem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is het verband tussen het voorkomen van ertsen, olie en gas en de geologie in Zuid-Amerika?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35BDCA-1791-404E-B093-45FF1F57A5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524" y="2693136"/>
            <a:ext cx="9433048" cy="606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58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Rijkdom in de bodem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4874121" cy="580831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Waardevolle delfstoffen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In Zuid-Amerika grote hoeveelheden delfstoffen.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vindplaats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fossiele energiebronnen en mineralen staat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in directe relatie met geologie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AA67685-C518-49D4-8958-DF2BE1CB1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18" y="1196752"/>
            <a:ext cx="404117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610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Rijkdom in de bodem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9144001" cy="580831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Aardolie en aardgas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Aardolie en aardgas in Zuid-Amerika zijn gevormd onder verschillende tektonische situaties. Aardolie en aardgas vooral gewonnen in: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Venezuela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Brazilië</a:t>
            </a:r>
          </a:p>
          <a:p>
            <a:pPr marL="0" indent="0">
              <a:buSzPct val="107000"/>
              <a:buNone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00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Rijkdom in de bodem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060849"/>
            <a:ext cx="5580112" cy="4797152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hoge zeespiegel </a:t>
            </a:r>
            <a:r>
              <a:rPr lang="nl-NL" sz="2400" dirty="0">
                <a:latin typeface="Calibri" panose="020F0502020204030204" pitchFamily="34" charset="0"/>
              </a:rPr>
              <a:t>→ oude schilden overspoeld met </a:t>
            </a:r>
            <a:r>
              <a:rPr lang="nl-NL" sz="2400" b="1" dirty="0">
                <a:latin typeface="Calibri" panose="020F0502020204030204" pitchFamily="34" charset="0"/>
              </a:rPr>
              <a:t>planktonrijk water</a:t>
            </a:r>
            <a:r>
              <a:rPr lang="nl-NL" sz="2400" dirty="0">
                <a:latin typeface="Calibri" panose="020F0502020204030204" pitchFamily="34" charset="0"/>
              </a:rPr>
              <a:t> → dood plankton naar bodem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plankton bedekt met </a:t>
            </a:r>
            <a:r>
              <a:rPr lang="nl-NL" sz="2400" b="1" dirty="0">
                <a:latin typeface="Calibri" panose="020F0502020204030204" pitchFamily="34" charset="0"/>
              </a:rPr>
              <a:t>erosiemateriaal</a:t>
            </a:r>
            <a:r>
              <a:rPr lang="nl-NL" sz="2400" dirty="0">
                <a:latin typeface="Calibri" panose="020F0502020204030204" pitchFamily="34" charset="0"/>
              </a:rPr>
              <a:t> van Oostelijke Cordillera en schilden + erosiemateriaal Andes en rivierafzettingen → door </a:t>
            </a:r>
            <a:r>
              <a:rPr lang="nl-NL" sz="2400" b="1" dirty="0">
                <a:latin typeface="Calibri" panose="020F0502020204030204" pitchFamily="34" charset="0"/>
              </a:rPr>
              <a:t>druk</a:t>
            </a:r>
            <a:r>
              <a:rPr lang="nl-NL" sz="2400" dirty="0">
                <a:latin typeface="Calibri" panose="020F0502020204030204" pitchFamily="34" charset="0"/>
              </a:rPr>
              <a:t> van die lagen steeg </a:t>
            </a:r>
            <a:r>
              <a:rPr lang="nl-NL" sz="2400" b="1" dirty="0">
                <a:latin typeface="Calibri" panose="020F0502020204030204" pitchFamily="34" charset="0"/>
              </a:rPr>
              <a:t>temperatuur</a:t>
            </a:r>
            <a:r>
              <a:rPr lang="nl-NL" sz="2400" dirty="0">
                <a:latin typeface="Calibri" panose="020F0502020204030204" pitchFamily="34" charset="0"/>
              </a:rPr>
              <a:t> in laag met dood plankton  </a:t>
            </a: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hogere druk + temperatuur veranderde dood plankton in </a:t>
            </a:r>
            <a:r>
              <a:rPr lang="nl-NL" sz="2400" b="1" dirty="0">
                <a:latin typeface="Calibri" panose="020F0502020204030204" pitchFamily="34" charset="0"/>
              </a:rPr>
              <a:t>olie</a:t>
            </a:r>
            <a:r>
              <a:rPr lang="nl-NL" sz="2400" dirty="0">
                <a:latin typeface="Calibri" panose="020F0502020204030204" pitchFamily="34" charset="0"/>
              </a:rPr>
              <a:t> en </a:t>
            </a:r>
            <a:r>
              <a:rPr lang="nl-NL" sz="2400" b="1" dirty="0">
                <a:latin typeface="Calibri" panose="020F0502020204030204" pitchFamily="34" charset="0"/>
              </a:rPr>
              <a:t>gas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A286EE9-CA4D-453F-8DAC-5F1CB7680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340802"/>
            <a:ext cx="2963356" cy="436193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41DE3C6-A22E-45A3-AB6A-BB408757F5B1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ts val="1000"/>
              </a:spcAft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Aardolie en aardgas: </a:t>
            </a: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Venezuela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locatie olie- en gasvelden in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voorlandbekkens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, ontstaan door: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9357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Ligging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Kennismaking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Werelddeel Zuid-Amerika</a:t>
            </a:r>
            <a:r>
              <a:rPr lang="nl-NL" sz="2400" dirty="0">
                <a:latin typeface="Calibri" panose="020F0502020204030204" pitchFamily="34" charset="0"/>
              </a:rPr>
              <a:t> bestaat uit 13 zelfstandige staten: Brazilië, Venezuela, Guyana, Suriname, Frans Guyana, Bolivia, Peru, Ecuador, Colombia, Venezuela, Argentinië, Uruguay, Chili en Paraguay.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Zuid-Amerika is niet hetzelfde als Latijns-Amerika:</a:t>
            </a:r>
          </a:p>
          <a:p>
            <a:pPr marL="342900" lvl="1" indent="-342900"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cs typeface="+mn-cs"/>
              </a:rPr>
              <a:t>onder </a:t>
            </a:r>
            <a:r>
              <a:rPr lang="nl-NL" sz="2400" b="1" dirty="0">
                <a:latin typeface="Calibri" panose="020F0502020204030204" pitchFamily="34" charset="0"/>
                <a:cs typeface="+mn-cs"/>
              </a:rPr>
              <a:t>Latijns-Amerika</a:t>
            </a:r>
            <a:r>
              <a:rPr lang="nl-NL" sz="2400" dirty="0">
                <a:latin typeface="Calibri" panose="020F0502020204030204" pitchFamily="34" charset="0"/>
                <a:cs typeface="+mn-cs"/>
              </a:rPr>
              <a:t> vallen landen waar Spaans of Portugees wordt gesproken = Zuid-Amerika + Midden-Amerika</a:t>
            </a:r>
          </a:p>
          <a:p>
            <a:pPr marL="342900" lvl="1" indent="-342900"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cs typeface="+mn-cs"/>
              </a:rPr>
              <a:t>grens tussen </a:t>
            </a:r>
            <a:r>
              <a:rPr lang="nl-NL" sz="2400" b="1" dirty="0">
                <a:latin typeface="Calibri" panose="020F0502020204030204" pitchFamily="34" charset="0"/>
                <a:cs typeface="+mn-cs"/>
              </a:rPr>
              <a:t>Zuid-Amerika</a:t>
            </a:r>
            <a:r>
              <a:rPr lang="nl-NL" sz="2400" dirty="0">
                <a:latin typeface="Calibri" panose="020F0502020204030204" pitchFamily="34" charset="0"/>
                <a:cs typeface="+mn-cs"/>
              </a:rPr>
              <a:t> en </a:t>
            </a:r>
            <a:r>
              <a:rPr lang="nl-NL" sz="2400" b="1" dirty="0">
                <a:latin typeface="Calibri" panose="020F0502020204030204" pitchFamily="34" charset="0"/>
                <a:cs typeface="+mn-cs"/>
              </a:rPr>
              <a:t>Midden-Amerika</a:t>
            </a:r>
            <a:r>
              <a:rPr lang="nl-NL" sz="2400" dirty="0">
                <a:latin typeface="Calibri" panose="020F0502020204030204" pitchFamily="34" charset="0"/>
                <a:cs typeface="+mn-cs"/>
              </a:rPr>
              <a:t> = tussen Colombia en Panama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 Grote Oceaan en Atlantische Oceaan liggen eilanden die bij Zuid-Amerika horen</a:t>
            </a:r>
          </a:p>
          <a:p>
            <a:pPr marL="0" indent="0">
              <a:buNone/>
              <a:defRPr/>
            </a:pPr>
            <a:endParaRPr lang="nl-NL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2179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Rijkdom in de bodem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143553"/>
            <a:ext cx="9144118" cy="4714447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uiteenvallen Pangea waardoor in </a:t>
            </a:r>
            <a:r>
              <a:rPr lang="nl-NL" sz="2400" dirty="0" err="1">
                <a:latin typeface="Calibri" panose="020F0502020204030204" pitchFamily="34" charset="0"/>
              </a:rPr>
              <a:t>riftzone</a:t>
            </a:r>
            <a:r>
              <a:rPr lang="nl-NL" sz="2400" dirty="0">
                <a:latin typeface="Calibri" panose="020F0502020204030204" pitchFamily="34" charset="0"/>
              </a:rPr>
              <a:t> tussen Zuid-Amerika en Afrika </a:t>
            </a:r>
            <a:r>
              <a:rPr lang="nl-NL" sz="2400" b="1" dirty="0">
                <a:latin typeface="Calibri" panose="020F0502020204030204" pitchFamily="34" charset="0"/>
              </a:rPr>
              <a:t>grote meren </a:t>
            </a:r>
            <a:r>
              <a:rPr lang="nl-NL" sz="2400" dirty="0">
                <a:latin typeface="Calibri" panose="020F0502020204030204" pitchFamily="34" charset="0"/>
              </a:rPr>
              <a:t>ontstonden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in meren verzamelde zich organisch en </a:t>
            </a:r>
            <a:r>
              <a:rPr lang="nl-NL" sz="2400" b="1" dirty="0" err="1">
                <a:latin typeface="Calibri" panose="020F0502020204030204" pitchFamily="34" charset="0"/>
              </a:rPr>
              <a:t>koolstofhoudend</a:t>
            </a:r>
            <a:r>
              <a:rPr lang="nl-NL" sz="2400" b="1" dirty="0">
                <a:latin typeface="Calibri" panose="020F0502020204030204" pitchFamily="34" charset="0"/>
              </a:rPr>
              <a:t> materiaal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latin typeface="Calibri" panose="020F0502020204030204" pitchFamily="34" charset="0"/>
              </a:rPr>
              <a:t>riftzone</a:t>
            </a:r>
            <a:r>
              <a:rPr lang="nl-NL" sz="2400" dirty="0">
                <a:latin typeface="Calibri" panose="020F0502020204030204" pitchFamily="34" charset="0"/>
              </a:rPr>
              <a:t> steeds breder en opgevuld met zeewater → in smallere bekkens </a:t>
            </a:r>
            <a:r>
              <a:rPr lang="nl-NL" sz="2400" b="1" dirty="0">
                <a:latin typeface="Calibri" panose="020F0502020204030204" pitchFamily="34" charset="0"/>
              </a:rPr>
              <a:t>verdamping zeewater </a:t>
            </a:r>
            <a:r>
              <a:rPr lang="nl-NL" sz="2400" dirty="0">
                <a:latin typeface="Calibri" panose="020F0502020204030204" pitchFamily="34" charset="0"/>
              </a:rPr>
              <a:t>→ </a:t>
            </a:r>
            <a:r>
              <a:rPr lang="nl-NL" sz="2400" b="1" dirty="0">
                <a:latin typeface="Calibri" panose="020F0502020204030204" pitchFamily="34" charset="0"/>
              </a:rPr>
              <a:t>overgebleven zout </a:t>
            </a:r>
            <a:r>
              <a:rPr lang="nl-NL" sz="2400" dirty="0">
                <a:latin typeface="Calibri" panose="020F0502020204030204" pitchFamily="34" charset="0"/>
              </a:rPr>
              <a:t>dekte </a:t>
            </a:r>
            <a:r>
              <a:rPr lang="nl-NL" sz="2400" dirty="0" err="1">
                <a:latin typeface="Calibri" panose="020F0502020204030204" pitchFamily="34" charset="0"/>
              </a:rPr>
              <a:t>koolstofhoudende</a:t>
            </a:r>
            <a:r>
              <a:rPr lang="nl-NL" sz="2400" dirty="0">
                <a:latin typeface="Calibri" panose="020F0502020204030204" pitchFamily="34" charset="0"/>
              </a:rPr>
              <a:t> laag af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door druk sedimentlagen                                                                    erboven </a:t>
            </a:r>
            <a:r>
              <a:rPr lang="nl-NL" sz="2400" b="1" dirty="0">
                <a:latin typeface="Calibri" panose="020F0502020204030204" pitchFamily="34" charset="0"/>
              </a:rPr>
              <a:t>olie</a:t>
            </a:r>
            <a:r>
              <a:rPr lang="nl-NL" sz="2400" dirty="0">
                <a:latin typeface="Calibri" panose="020F0502020204030204" pitchFamily="34" charset="0"/>
              </a:rPr>
              <a:t> en </a:t>
            </a:r>
            <a:r>
              <a:rPr lang="nl-NL" sz="2400" b="1" dirty="0">
                <a:latin typeface="Calibri" panose="020F0502020204030204" pitchFamily="34" charset="0"/>
              </a:rPr>
              <a:t>gas                                                                                       onder zoutlagen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41DE3C6-A22E-45A3-AB6A-BB408757F5B1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ts val="1000"/>
              </a:spcAft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Aardolie en aardgas: </a:t>
            </a: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Brazilië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●"/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locatie olie- en gasvelden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voor kust Rio de Janeiro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, ontstaan door: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BCE5AC9-2A30-465B-89C0-F3C55F679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41" y="4293096"/>
            <a:ext cx="4420284" cy="243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119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Rijkdom in de bodem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9144001" cy="580831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Ertsen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In Zuid-Amerika grote hoeveelheden ertsen. Ertsen zijn gesteenten waarin metalen voorkomen. Ertsen ontstaan op twee manieren: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ertsvorming door stolling van magma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ertsvorming door sedimentatie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90482E8-44E6-47FF-AC3E-DB9DFE7AB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72" y="3463776"/>
            <a:ext cx="4783056" cy="319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140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Rijkdom in de bodem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4932041" cy="4345115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magma bestaat uit verschillende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chemische elementen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bij afkoeling en stolling ontstaan gesteenten uit combinatie van chemische elementen → samenstelling overgebleven magma verandert en er blijven bepaalde elementen in magma over die hoge concentraties vormen = </a:t>
            </a:r>
            <a:r>
              <a:rPr lang="nl-NL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magmatische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differentiatie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1E43C5-1842-4890-BDB9-A93641D6D2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45024"/>
            <a:ext cx="3749234" cy="299938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0049873-343F-4FB7-A35A-1682731A5DDF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tabLst>
                <a:tab pos="354013" algn="l"/>
              </a:tabLst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Ertsvorming door stolling van magma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In vulkanisch gebied ontstaan ertsen meestal door afkoelen van ondergrondse magmahaarden: </a:t>
            </a:r>
          </a:p>
        </p:txBody>
      </p:sp>
    </p:spTree>
    <p:extLst>
      <p:ext uri="{BB962C8B-B14F-4D97-AF65-F5344CB8AC3E}">
        <p14:creationId xmlns:p14="http://schemas.microsoft.com/office/powerpoint/2010/main" val="31049670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Rijkdom in de bodem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069686"/>
            <a:ext cx="9144000" cy="4978109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restsmelt bestaat uit stoffen met laag smeltpunt (zoals koper, lood, zink, gassen)</a:t>
            </a:r>
            <a:endParaRPr lang="nl-NL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druk in magmahaard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stijgt door gassen → bij zwakke plekken in aardkorst wordt restsmelt naar binnen geperst door hoge druk → bij stolling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ertsaders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met metalen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door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gebergtevorming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en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erosie</a:t>
            </a:r>
          </a:p>
          <a:p>
            <a:pPr marL="0" indent="0">
              <a:buNone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    komen ertsaders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op winbare </a:t>
            </a:r>
          </a:p>
          <a:p>
            <a:pPr marL="0" indent="0">
              <a:buNone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    diepte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te liggen </a:t>
            </a:r>
            <a:endParaRPr lang="nl-NL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1E43C5-1842-4890-BDB9-A93641D6D2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254" y="3669973"/>
            <a:ext cx="3749234" cy="299938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0049873-343F-4FB7-A35A-1682731A5DDF}"/>
              </a:ext>
            </a:extLst>
          </p:cNvPr>
          <p:cNvSpPr txBox="1"/>
          <p:nvPr/>
        </p:nvSpPr>
        <p:spPr>
          <a:xfrm>
            <a:off x="251520" y="1048894"/>
            <a:ext cx="8892480" cy="102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ts val="1000"/>
              </a:spcAft>
              <a:tabLst>
                <a:tab pos="354013" algn="l"/>
              </a:tabLst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Ertsvorming door stolling van magma</a:t>
            </a:r>
            <a:endParaRPr lang="nl-NL" sz="24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 magma dat als laatste overblijft =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restsmelt</a:t>
            </a:r>
            <a:endParaRPr lang="nl-NL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1815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Rijkdom in de bodem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9144001" cy="580831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Ertsvorming door sedimentatie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Soms ontstaan ertsen door sedimentatie. 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bauxiet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chemische verwering van basalt of gneis onder tropische omstandigheden → kleideeltjes spoelen uit, ijzer- en aluminiumverbindingen blijven achter →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lateriet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(= soort bauxiet)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ijzererts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oude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zeeafzettingen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ondergaan een metamorfose door druk lagen erboven → ontstaan ijzerhoudende gesteenten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goud: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door verwering en erosie meevoeren en sedimenteren van waardevolle mineralen, als concentraties hoog genoeg → winning</a:t>
            </a: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51E9ACF-F5B7-44FB-8C1E-8E6C517B9F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0549" y="5085184"/>
            <a:ext cx="986509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868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Steden in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verliep het proces van verstedelijking in Zuid-Amerika?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zijn de tegenstellingen tussen arm en rijk zichtbaar in de megasteden in Zuid-Amerika en hoe probeert men ze te verminderen?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348197D-05A3-4402-A22F-ED1EDA4206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2272" y="3429000"/>
            <a:ext cx="946854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737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Steden in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5364089" cy="580831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Verstedelijking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Zuid-Amerika hoort bij sterkt verstedelijkte gebieden ter wereld: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in bijna alle landen &gt; 75% bevolking in steden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&gt; 60% stedelijke bevolking in stad met meer dan 0,5 miljoen inwoners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conclusie: urbanisatiegraad zeer hoog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verstedelijking zette in vanaf begin vorige eeuw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EA499B-D4D7-431D-AF83-B96FAD331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62380"/>
            <a:ext cx="3240360" cy="558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697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Steden in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9144001" cy="580831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Verstedelijking</a:t>
            </a:r>
          </a:p>
          <a:p>
            <a:pPr marL="0" lvl="0" indent="0">
              <a:buNone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Oorzaken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hoog urbanisatietempo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stijging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natuurlijke bevolkingsgroei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(sterftecijfer daalde, geboortecijfer bleef hoog)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pushfactoren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, zoals gebrek aan landbouwgrond door ongelijke verdeling, tekort aan bestaansmiddelen en voorzieningen → veel kleine boeren naar stad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economische groei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steden waardoor er vooral banen in steden waren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transport- en communicatiemiddelen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verbeterden → reizen en contact houden werden eenvoudiger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961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Steden in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9144001" cy="580831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Verstedelijking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ruraal-urbane migratie vooral naar kustplaatsen →  grote steden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in aantal landen </a:t>
            </a:r>
            <a:r>
              <a:rPr lang="nl-NL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primate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city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= stad met alle belangrijke economische en politieke functies die vele malen groter en belangrijker is dan andere steden in land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ook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megasteden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= steden met meer dan 10 miljoen inwoners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C8B007B-63A7-43DF-91A0-1F2AF9D6A6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3931" y="3861048"/>
            <a:ext cx="579613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283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Steden in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9144000" cy="580831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Verandering in de groei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Groei in zeer grote steden leidde tot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overbevolking → ruimtelijke problemen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, zoals files, luchtvervuiling en tekort aan woningen. Daarom maatregelen overheid: stimuleren economie in minder ontwikkelde gebieden.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bijvoorbeeld: Brasília (in midden Brazilië) en Ciudad Guyana (in oosten Venezuela)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ook veel bedrijven van grote naar kleinere steden in omgeving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resultaat: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laatste jaren groeien vooral kleine en middelgrote steden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sociale bevolkingsgroei veranderd in urbaan-urbane stroom</a:t>
            </a:r>
          </a:p>
        </p:txBody>
      </p:sp>
    </p:spTree>
    <p:extLst>
      <p:ext uri="{BB962C8B-B14F-4D97-AF65-F5344CB8AC3E}">
        <p14:creationId xmlns:p14="http://schemas.microsoft.com/office/powerpoint/2010/main" val="1808822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Ligging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143553"/>
            <a:ext cx="6012160" cy="4005976"/>
          </a:xfrm>
        </p:spPr>
        <p:txBody>
          <a:bodyPr lIns="360000" tIns="46800" bIns="46800">
            <a:normAutofit lnSpcReduction="10000"/>
          </a:bodyPr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Andesgebergte</a:t>
            </a:r>
            <a:r>
              <a:rPr lang="nl-NL" sz="2400" dirty="0">
                <a:latin typeface="Calibri" panose="020F0502020204030204" pitchFamily="34" charset="0"/>
              </a:rPr>
              <a:t>: gemiddelde hoogte &gt; 4.000 m, veel werkende vulkanen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tropisch laagland </a:t>
            </a:r>
            <a:r>
              <a:rPr lang="nl-NL" sz="2400" dirty="0">
                <a:latin typeface="Calibri" panose="020F0502020204030204" pitchFamily="34" charset="0"/>
              </a:rPr>
              <a:t>met drie grote rivieren:</a:t>
            </a:r>
            <a:r>
              <a:rPr lang="nl-NL" sz="2400" b="1" dirty="0">
                <a:latin typeface="Calibri" panose="020F0502020204030204" pitchFamily="34" charset="0"/>
              </a:rPr>
              <a:t> </a:t>
            </a:r>
            <a:r>
              <a:rPr lang="nl-NL" sz="2400" dirty="0">
                <a:latin typeface="Calibri" panose="020F0502020204030204" pitchFamily="34" charset="0"/>
              </a:rPr>
              <a:t>Orinoco, Amazone en Paraguay/Paraná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hoogland </a:t>
            </a:r>
            <a:r>
              <a:rPr lang="nl-NL" sz="2400" dirty="0">
                <a:latin typeface="Calibri" panose="020F0502020204030204" pitchFamily="34" charset="0"/>
              </a:rPr>
              <a:t>van Guyana en </a:t>
            </a:r>
            <a:r>
              <a:rPr lang="nl-NL" sz="2400" b="1" dirty="0">
                <a:latin typeface="Calibri" panose="020F0502020204030204" pitchFamily="34" charset="0"/>
              </a:rPr>
              <a:t>hoogland </a:t>
            </a:r>
            <a:r>
              <a:rPr lang="nl-NL" sz="2400" dirty="0">
                <a:latin typeface="Calibri" panose="020F0502020204030204" pitchFamily="34" charset="0"/>
              </a:rPr>
              <a:t>van Brazilië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 err="1">
                <a:latin typeface="Calibri" panose="020F0502020204030204" pitchFamily="34" charset="0"/>
              </a:rPr>
              <a:t>Altiplano</a:t>
            </a:r>
            <a:r>
              <a:rPr lang="nl-NL" sz="2400" b="1" dirty="0">
                <a:latin typeface="Calibri" panose="020F0502020204030204" pitchFamily="34" charset="0"/>
              </a:rPr>
              <a:t>: </a:t>
            </a:r>
            <a:r>
              <a:rPr lang="nl-NL" sz="2400" dirty="0">
                <a:latin typeface="Calibri" panose="020F0502020204030204" pitchFamily="34" charset="0"/>
              </a:rPr>
              <a:t>hoogvlakte met gemiddelde hoogte &gt; 4.000 m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plateau van Patagonië</a:t>
            </a:r>
            <a:r>
              <a:rPr lang="nl-NL" sz="2400" dirty="0">
                <a:latin typeface="Calibri" panose="020F0502020204030204" pitchFamily="34" charset="0"/>
              </a:rPr>
              <a:t>: hoogvlakte van 500 - 1.500 m hoogte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Zuid-Amerika in delen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Zuid-Amerika indelen in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hoogtezones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253A2C-4D54-4C7E-A43A-EFA4D2568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700808"/>
            <a:ext cx="2973519" cy="407975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5B32693-8228-4CA6-9B74-3EF696212329}"/>
              </a:ext>
            </a:extLst>
          </p:cNvPr>
          <p:cNvSpPr txBox="1"/>
          <p:nvPr/>
        </p:nvSpPr>
        <p:spPr>
          <a:xfrm>
            <a:off x="323528" y="6223310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▪   </a:t>
            </a:r>
            <a:r>
              <a:rPr lang="nl-NL" sz="24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Atacamatrog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(oceaan) evenwijdig aan Andes: diepste punt -8.085m</a:t>
            </a:r>
          </a:p>
        </p:txBody>
      </p:sp>
    </p:spTree>
    <p:extLst>
      <p:ext uri="{BB962C8B-B14F-4D97-AF65-F5344CB8AC3E}">
        <p14:creationId xmlns:p14="http://schemas.microsoft.com/office/powerpoint/2010/main" val="35035870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Steden in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9144000" cy="580831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De informele stad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Grote contrasten binnen steden. In arme wijken:</a:t>
            </a:r>
            <a:endParaRPr lang="nl-NL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mensen dicht op elkaar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onvoldoende woonruimte door tekort aan betaalbare woningen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91EA41-4215-476F-8B7D-1A53C57B1C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5146" y="3212976"/>
            <a:ext cx="9554292" cy="543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444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Steden in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9144000" cy="580831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De informele stad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bijna kwart stedelijke bevolking van Zuid-Amerika woont in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informal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city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(ook: sloppenwijk of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favela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) = wijk waar bewoners zelf illegaal woningen bouwen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nadelen zelfbouwwijken:</a:t>
            </a:r>
            <a:endParaRPr lang="nl-NL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vaak op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ongunstige plekken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: hellingen, dicht langs spoorlijn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slechte kwaliteit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woningen: niet bestand tegen natuurgeweld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aan rand steden waardoor enorme groei bebouwd oppervlak = </a:t>
            </a:r>
            <a:r>
              <a:rPr lang="nl-NL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urban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sprawl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→ lange reistijden naar centrum (werk)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veel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geweld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en criminaliteit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270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Steden in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988840"/>
            <a:ext cx="4860032" cy="4974578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sociale woningbouw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soms met voorzieningen als water, elektriciteit, riolering en verharde wegen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verbeteren veiligheid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door aanpak criminaliteit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verbeteren bereikbaarheid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door infrastructuur (bijv. kabelbanen)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gevolg investeringen overheid: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mensen meer vertrouwen in toekomst → verbeteren hun woning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616C758-8543-4DCC-9A3D-18E481D3FF46}"/>
              </a:ext>
            </a:extLst>
          </p:cNvPr>
          <p:cNvSpPr txBox="1"/>
          <p:nvPr/>
        </p:nvSpPr>
        <p:spPr>
          <a:xfrm>
            <a:off x="251520" y="1048894"/>
            <a:ext cx="8892480" cy="102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ts val="1000"/>
              </a:spcAft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De informele stad</a:t>
            </a:r>
            <a:endParaRPr lang="nl-NL" sz="28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 overheid neemt maatregelen tegen problemen in zelfbouwwijken: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2AFFFC0-5BFA-4B1A-B86B-06B5BA08EC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048" y="2132856"/>
            <a:ext cx="5184576" cy="508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812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Steden in Zuid-Amerika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9684"/>
            <a:ext cx="9144000" cy="5808315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Gated</a:t>
            </a: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community</a:t>
            </a:r>
          </a:p>
          <a:p>
            <a:pPr lvl="0"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Rijken gaan in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gated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community wonen.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Gated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community (of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barrio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cerrado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) = 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ommuurde woonwijk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waar alle in- en uitgangen zijn afgesloten, zodat controle mogelijk is van wie in- of uitgaat.</a:t>
            </a:r>
            <a:endParaRPr lang="nl-NL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soms hebben wijken eigen voorzieningen (winkels, scholen, recreatie)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C3C424B-C9AA-41EC-996B-118AD4F9A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05064"/>
            <a:ext cx="4072120" cy="270527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2520A75-BD85-4925-85D0-8587C7C34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02747"/>
            <a:ext cx="4165532" cy="27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42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Ligging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r>
              <a:rPr lang="nl-NL" sz="2400" b="1" dirty="0">
                <a:latin typeface="Calibri" panose="020F0502020204030204" pitchFamily="34" charset="0"/>
              </a:rPr>
              <a:t>De </a:t>
            </a:r>
            <a:r>
              <a:rPr lang="nl-NL" sz="2400" b="1" dirty="0" err="1">
                <a:latin typeface="Calibri" panose="020F0502020204030204" pitchFamily="34" charset="0"/>
              </a:rPr>
              <a:t>Altiplano</a:t>
            </a:r>
            <a:r>
              <a:rPr lang="nl-NL" sz="2400" b="1" dirty="0">
                <a:latin typeface="Calibri" panose="020F0502020204030204" pitchFamily="34" charset="0"/>
              </a:rPr>
              <a:t> bij </a:t>
            </a:r>
            <a:r>
              <a:rPr lang="nl-NL" sz="2400" b="1" dirty="0" err="1">
                <a:latin typeface="Calibri" panose="020F0502020204030204" pitchFamily="34" charset="0"/>
              </a:rPr>
              <a:t>Copiapó</a:t>
            </a:r>
            <a:r>
              <a:rPr lang="nl-NL" sz="2400" b="1" dirty="0">
                <a:latin typeface="Calibri" panose="020F0502020204030204" pitchFamily="34" charset="0"/>
              </a:rPr>
              <a:t> in Chili</a:t>
            </a:r>
          </a:p>
          <a:p>
            <a:pPr marL="0" indent="0">
              <a:buFontTx/>
              <a:buNone/>
              <a:defRPr/>
            </a:pP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028DC09-B4A0-415B-B1E7-7E44A78252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596116"/>
            <a:ext cx="9513930" cy="636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52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Ligging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882216"/>
            <a:ext cx="3131840" cy="3975784"/>
          </a:xfrm>
        </p:spPr>
        <p:txBody>
          <a:bodyPr lIns="360000" tIns="46800" bIns="46800"/>
          <a:lstStyle/>
          <a:p>
            <a:pPr marL="0" indent="0">
              <a:buNone/>
              <a:tabLst>
                <a:tab pos="354013" algn="l"/>
              </a:tabLst>
            </a:pPr>
            <a:r>
              <a:rPr lang="nl-NL" sz="2400">
                <a:latin typeface="Calibri" panose="020F0502020204030204" pitchFamily="34" charset="0"/>
              </a:rPr>
              <a:t>Bijvoorbeeld:</a:t>
            </a: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In Zuid-Amerika woont iedereen in krottenwijken óf in luxe villawijken.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CBAC12-8F7F-4691-856A-BD15968C40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52" y="2852936"/>
            <a:ext cx="5796136" cy="3839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20CA1D7-5275-467D-AF30-45FF88962680}"/>
              </a:ext>
            </a:extLst>
          </p:cNvPr>
          <p:cNvSpPr txBox="1"/>
          <p:nvPr/>
        </p:nvSpPr>
        <p:spPr>
          <a:xfrm>
            <a:off x="251520" y="1048894"/>
            <a:ext cx="8892480" cy="1833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Beeldvorming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Veel West-Europeanen hebben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stereotiep beeld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van Zuid-Amerika = niet gebaseerd op diepgaande kennis, maar op bekende cultuurelementen.</a:t>
            </a:r>
          </a:p>
        </p:txBody>
      </p:sp>
    </p:spTree>
    <p:extLst>
      <p:ext uri="{BB962C8B-B14F-4D97-AF65-F5344CB8AC3E}">
        <p14:creationId xmlns:p14="http://schemas.microsoft.com/office/powerpoint/2010/main" val="3908433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§1.1 Ligging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Beeldvorming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perceptie</a:t>
            </a:r>
            <a:r>
              <a:rPr lang="nl-NL" sz="2400" dirty="0">
                <a:latin typeface="Calibri" panose="020F0502020204030204" pitchFamily="34" charset="0"/>
              </a:rPr>
              <a:t> = beeld dat iemand van werkelijkheid heeft (dit kan stereotiep beeld zijn)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perceptie leidt tot </a:t>
            </a:r>
            <a:r>
              <a:rPr lang="nl-NL" sz="2400" dirty="0" err="1">
                <a:latin typeface="Calibri" panose="020F0502020204030204" pitchFamily="34" charset="0"/>
              </a:rPr>
              <a:t>mental</a:t>
            </a:r>
            <a:r>
              <a:rPr lang="nl-NL" sz="2400" dirty="0">
                <a:latin typeface="Calibri" panose="020F0502020204030204" pitchFamily="34" charset="0"/>
              </a:rPr>
              <a:t> map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 err="1">
                <a:latin typeface="Calibri" panose="020F0502020204030204" pitchFamily="34" charset="0"/>
              </a:rPr>
              <a:t>mental</a:t>
            </a:r>
            <a:r>
              <a:rPr lang="nl-NL" sz="2400" b="1" dirty="0">
                <a:latin typeface="Calibri" panose="020F0502020204030204" pitchFamily="34" charset="0"/>
              </a:rPr>
              <a:t> map</a:t>
            </a:r>
            <a:r>
              <a:rPr lang="nl-NL" sz="2400" dirty="0">
                <a:latin typeface="Calibri" panose="020F0502020204030204" pitchFamily="34" charset="0"/>
              </a:rPr>
              <a:t> = soort kaart in je hoofd die je van gebied hebt (bijvoorbeeld: Zuid-Amerika is onveilig en dus niet geschikt om op vakantie te gaan)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door nieuwe kennis over gebied verandert je </a:t>
            </a:r>
            <a:r>
              <a:rPr lang="nl-NL" sz="2400" dirty="0" err="1">
                <a:latin typeface="Calibri" panose="020F0502020204030204" pitchFamily="34" charset="0"/>
              </a:rPr>
              <a:t>mental</a:t>
            </a:r>
            <a:r>
              <a:rPr lang="nl-NL" sz="2400" dirty="0">
                <a:latin typeface="Calibri" panose="020F0502020204030204" pitchFamily="34" charset="0"/>
              </a:rPr>
              <a:t> map, bijvoorbeeld door </a:t>
            </a:r>
            <a:r>
              <a:rPr lang="nl-NL" sz="2400" b="1" dirty="0">
                <a:latin typeface="Calibri" panose="020F0502020204030204" pitchFamily="34" charset="0"/>
              </a:rPr>
              <a:t>geografisch beeld </a:t>
            </a:r>
            <a:r>
              <a:rPr lang="nl-NL" sz="2400" dirty="0">
                <a:latin typeface="Calibri" panose="020F0502020204030204" pitchFamily="34" charset="0"/>
              </a:rPr>
              <a:t>met volgende kenmerken: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ligging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landschappelijke kenmerken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bevolkingskenmerken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interne en externe relaties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4237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3532</Words>
  <Application>Microsoft Macintosh PowerPoint</Application>
  <PresentationFormat>Diavoorstelling (4:3)</PresentationFormat>
  <Paragraphs>462</Paragraphs>
  <Slides>63</Slides>
  <Notes>61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63</vt:i4>
      </vt:variant>
    </vt:vector>
  </HeadingPairs>
  <TitlesOfParts>
    <vt:vector size="66" baseType="lpstr">
      <vt:lpstr>Arial</vt:lpstr>
      <vt:lpstr>Calibri</vt:lpstr>
      <vt:lpstr>Kantoorthema</vt:lpstr>
      <vt:lpstr>PowerPoint-presentatie</vt:lpstr>
      <vt:lpstr>1. Zuid-Amerika: continent van extremen</vt:lpstr>
      <vt:lpstr>1. Natuurlijk Brazilië</vt:lpstr>
      <vt:lpstr>§1.1 Ligging</vt:lpstr>
      <vt:lpstr>§1.1 Ligging</vt:lpstr>
      <vt:lpstr>§1.1 Ligging</vt:lpstr>
      <vt:lpstr>§1.1 Ligging</vt:lpstr>
      <vt:lpstr>§1.1 Ligging</vt:lpstr>
      <vt:lpstr>§1.1 Ligging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§1.2 Ongekende natuur</vt:lpstr>
      <vt:lpstr>§1.3 Een geologisch ‘paradijs’</vt:lpstr>
      <vt:lpstr>§1.3 Een geologisch ‘paradijs’</vt:lpstr>
      <vt:lpstr>§1.3 Een geologisch ‘paradijs’</vt:lpstr>
      <vt:lpstr>§1.3 Een geologisch ‘paradijs’</vt:lpstr>
      <vt:lpstr>§1.3 Een geologisch ‘paradijs’</vt:lpstr>
      <vt:lpstr>§1.3 Een geologisch ‘paradijs’</vt:lpstr>
      <vt:lpstr>§1.3 Een geologisch ‘paradijs’</vt:lpstr>
      <vt:lpstr>§1.3 Een geologisch ‘paradijs’</vt:lpstr>
      <vt:lpstr>§1.3 Een geologisch ‘paradijs’</vt:lpstr>
      <vt:lpstr>§1.3 Een geologisch ‘paradijs’</vt:lpstr>
      <vt:lpstr>§1.3 Een geologisch ‘paradijs’</vt:lpstr>
      <vt:lpstr>§1.3 Een geologisch ‘paradijs’</vt:lpstr>
      <vt:lpstr>§1.3 Een geologisch ‘paradijs’</vt:lpstr>
      <vt:lpstr>§1.3 Een geologisch ‘paradijs’</vt:lpstr>
      <vt:lpstr>§1.4 Rijkdom in de bodem</vt:lpstr>
      <vt:lpstr>§1.4 Rijkdom in de bodem</vt:lpstr>
      <vt:lpstr>§1.4 Rijkdom in de bodem</vt:lpstr>
      <vt:lpstr>§1.4 Rijkdom in de bodem</vt:lpstr>
      <vt:lpstr>§1.4 Rijkdom in de bodem</vt:lpstr>
      <vt:lpstr>§1.4 Rijkdom in de bodem</vt:lpstr>
      <vt:lpstr>§1.4 Rijkdom in de bodem</vt:lpstr>
      <vt:lpstr>§1.4 Rijkdom in de bodem</vt:lpstr>
      <vt:lpstr>§1.4 Rijkdom in de bodem</vt:lpstr>
      <vt:lpstr>§1.5 Steden in Zuid-Amerika</vt:lpstr>
      <vt:lpstr>§1.5 Steden in Zuid-Amerika</vt:lpstr>
      <vt:lpstr>§1.5 Steden in Zuid-Amerika</vt:lpstr>
      <vt:lpstr>§1.5 Steden in Zuid-Amerika</vt:lpstr>
      <vt:lpstr>§1.5 Steden in Zuid-Amerika</vt:lpstr>
      <vt:lpstr>§1.5 Steden in Zuid-Amerika</vt:lpstr>
      <vt:lpstr>§1.5 Steden in Zuid-Amerika</vt:lpstr>
      <vt:lpstr>§1.5 Steden in Zuid-Amerika</vt:lpstr>
      <vt:lpstr>§1.5 Steden in Zuid-Amerika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2018-04-05T07:22:57Z</dcterms:created>
  <dcterms:modified xsi:type="dcterms:W3CDTF">2019-12-28T09:59:28Z</dcterms:modified>
</cp:coreProperties>
</file>