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7"/>
  </p:notesMasterIdLst>
  <p:sldIdLst>
    <p:sldId id="256" r:id="rId2"/>
    <p:sldId id="267" r:id="rId3"/>
    <p:sldId id="287" r:id="rId4"/>
    <p:sldId id="268" r:id="rId5"/>
    <p:sldId id="271" r:id="rId6"/>
    <p:sldId id="284" r:id="rId7"/>
    <p:sldId id="288" r:id="rId8"/>
    <p:sldId id="272" r:id="rId9"/>
    <p:sldId id="289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eur" initials="A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33" autoAdjust="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D00C8-0FAC-437B-9C52-F0E07C54B20D}" type="datetimeFigureOut">
              <a:rPr lang="nl-NL" smtClean="0"/>
              <a:pPr/>
              <a:t>21-11-2019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DBA5F-905E-4F1C-8876-4E8EA05D0A3E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1915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0156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inval van de zonnestralen op de aarde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5739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Transport van warmte en netto-instraling over het jaar per breedte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13421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54699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Globale circulatiepatronen van de wind op aarde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1158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Globale circulatiepatronen van de wind op aarde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6539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96650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32767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05730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96356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</a:t>
            </a:r>
            <a:r>
              <a:rPr lang="nl-NL" dirty="0" err="1"/>
              <a:t>Thermohaline</a:t>
            </a:r>
            <a:r>
              <a:rPr lang="nl-NL" dirty="0"/>
              <a:t> circulatie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7025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20163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Deze Noorse haven op de </a:t>
            </a:r>
            <a:r>
              <a:rPr lang="nl-NL" dirty="0" err="1"/>
              <a:t>Lofoten</a:t>
            </a:r>
            <a:r>
              <a:rPr lang="nl-NL" dirty="0"/>
              <a:t> bevriest niet in de winter dankzij de Golfstroom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50791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13421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Temperatuurverandering gedurende het jaar boven zee en land op gematigde breedte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69325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Stuwingsregens bij de Coast Ranges en de Sierra Nevada in California, V.S.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66464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Klimaataanduidingen volgens </a:t>
            </a:r>
            <a:r>
              <a:rPr lang="nl-NL" dirty="0" err="1"/>
              <a:t>Köppen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2440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5469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vier sferen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115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Opbouw van de dampkring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9665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Het zonnestelsel: de zon met acht planeten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3276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Opbouw van de aarde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9635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Waterkringloop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7025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stralingsbalans van de aarde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5079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21-11-2019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9654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21-11-2019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4643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21-11-2019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4291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21-11-2019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9626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21-11-2019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093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21-11-2019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8889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21-11-2019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3505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21-11-2019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5088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21-11-2019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6196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21-11-2019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5357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pPr/>
              <a:t>21-11-2019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7782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D60EE-7FC9-489C-9A72-8C3774490951}" type="datetimeFigureOut">
              <a:rPr lang="nl-NL" smtClean="0"/>
              <a:pPr/>
              <a:t>21-11-2019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802E1-E70E-468C-82E9-EE50A80FF56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3312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576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De aarde als systeem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778000"/>
          </a:xfrm>
        </p:spPr>
        <p:txBody>
          <a:bodyPr lIns="360000" tIns="46800" bIns="46800"/>
          <a:lstStyle/>
          <a:p>
            <a:pPr marL="0" indent="0"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Stralingsbalans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Zon is motor kringlopen en processen in sferen. Er is daarbij balans tussen inkomende en uitgaande straling = stralingsbalans.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zonlicht in dampkring: 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deels weerkaatst door wolken en </a:t>
            </a:r>
          </a:p>
          <a:p>
            <a:pPr marL="0" indent="0">
              <a:buNone/>
            </a:pPr>
            <a:r>
              <a:rPr lang="nl-NL" sz="2400" dirty="0">
                <a:latin typeface="Calibri" panose="020F0502020204030204" pitchFamily="34" charset="0"/>
              </a:rPr>
              <a:t>     aardoppervlak en deels omgezet</a:t>
            </a:r>
          </a:p>
          <a:p>
            <a:pPr marL="0" indent="0">
              <a:buNone/>
            </a:pPr>
            <a:r>
              <a:rPr lang="nl-NL" sz="2400" dirty="0">
                <a:latin typeface="Calibri" panose="020F0502020204030204" pitchFamily="34" charset="0"/>
              </a:rPr>
              <a:t>     in warmte en uitgestraald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verwarming atmosfeer door</a:t>
            </a:r>
          </a:p>
          <a:p>
            <a:pPr marL="0" indent="0">
              <a:buNone/>
            </a:pPr>
            <a:r>
              <a:rPr lang="nl-NL" sz="2400" dirty="0">
                <a:latin typeface="Calibri" panose="020F0502020204030204" pitchFamily="34" charset="0"/>
              </a:rPr>
              <a:t>     aardoppervlak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broeikasgassen stralen deel </a:t>
            </a:r>
          </a:p>
          <a:p>
            <a:pPr marL="0" indent="0">
              <a:buNone/>
            </a:pPr>
            <a:r>
              <a:rPr lang="nl-NL" sz="2400" dirty="0">
                <a:latin typeface="Calibri" panose="020F0502020204030204" pitchFamily="34" charset="0"/>
              </a:rPr>
              <a:t>     warmte weer terug naar aarde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door dit broeikaseffect gemiddelde </a:t>
            </a:r>
          </a:p>
          <a:p>
            <a:pPr marL="0" indent="0">
              <a:buNone/>
            </a:pPr>
            <a:r>
              <a:rPr lang="nl-NL" sz="2400" dirty="0">
                <a:latin typeface="Calibri" panose="020F0502020204030204" pitchFamily="34" charset="0"/>
              </a:rPr>
              <a:t>     temperatuur op aarde 15⁰C</a:t>
            </a:r>
          </a:p>
          <a:p>
            <a:pPr marL="0" indent="0">
              <a:buNone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37092A7-2030-4A8E-9A00-8ED0149912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996952"/>
            <a:ext cx="3836867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28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De aarde als systeem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475742"/>
            <a:ext cx="4139952" cy="4382257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dag en nacht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seizoenen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breedtegraad (invalshoek zonnestralen bij polen groter en langere weg door atmosfeer)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albedo (reflectievermogen hangt af van aard en kleur oppervlak: hoe meer reflectie hoe meer warmteverlies)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9D63EA1-5823-4B7E-A698-32B7EA5883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482" y="2924944"/>
            <a:ext cx="4308316" cy="367240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5FD5B0E-A033-41E9-81C6-E38B8184CCAE}"/>
              </a:ext>
            </a:extLst>
          </p:cNvPr>
          <p:cNvSpPr txBox="1"/>
          <p:nvPr/>
        </p:nvSpPr>
        <p:spPr>
          <a:xfrm>
            <a:off x="251520" y="1196752"/>
            <a:ext cx="8892480" cy="133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Stralingsbalans op verschillende plekken op aarde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Op lange termijn is stralingsbalans constant. Op korte termijn zijn er grote verschillen door:</a:t>
            </a:r>
          </a:p>
        </p:txBody>
      </p:sp>
    </p:spTree>
    <p:extLst>
      <p:ext uri="{BB962C8B-B14F-4D97-AF65-F5344CB8AC3E}">
        <p14:creationId xmlns:p14="http://schemas.microsoft.com/office/powerpoint/2010/main" val="2890390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De aarde als systeem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118963"/>
            <a:ext cx="4860032" cy="5739038"/>
          </a:xfrm>
        </p:spPr>
        <p:txBody>
          <a:bodyPr lIns="360000" tIns="46800" bIns="46800"/>
          <a:lstStyle/>
          <a:p>
            <a:pPr marL="0" indent="0">
              <a:buNone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Conclusie energiebalans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op hoge breedte hele jaar tekort 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bij evenaar hele jaar overschot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oceaanstromen en luchtcirculatie transporteren warmte en kou en zorgen voor minder extreme verschillen op aarde</a:t>
            </a:r>
          </a:p>
          <a:p>
            <a:pPr>
              <a:buFont typeface="Calibri" panose="020F0502020204030204" pitchFamily="34" charset="0"/>
              <a:buChar char="‒"/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None/>
              <a:tabLst>
                <a:tab pos="354013" algn="l"/>
              </a:tabLst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6B49ED8-A03D-43F0-AAF3-3DDED606A8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582" y="1988840"/>
            <a:ext cx="3891909" cy="448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10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Klimaten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778000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Welke klimaten komen voor en hoe kun je de verschillende klimaten op aarde verklaren?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Welke rol spelen de zeestromen en luchtstromen bij de verklaring van het voorkomen van de klimaten?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9709B46-4BBC-4EAD-98B1-DEC191FE1C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8438" y="3429000"/>
            <a:ext cx="9500876" cy="404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74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Klimaten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556792"/>
            <a:ext cx="4787967" cy="5345832"/>
          </a:xfrm>
        </p:spPr>
        <p:txBody>
          <a:bodyPr lIns="360000" tIns="46800" bIns="46800"/>
          <a:lstStyle/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Rond </a:t>
            </a:r>
            <a:r>
              <a:rPr lang="nl-NL" sz="2400" b="1" dirty="0">
                <a:latin typeface="Calibri" panose="020F0502020204030204" pitchFamily="34" charset="0"/>
              </a:rPr>
              <a:t>evenaar</a:t>
            </a:r>
            <a:r>
              <a:rPr lang="nl-NL" sz="2400" dirty="0">
                <a:latin typeface="Calibri" panose="020F0502020204030204" pitchFamily="34" charset="0"/>
              </a:rPr>
              <a:t> (tropen) lagedrukgebied door opwarmen, uitzetten en opstijgen van de lucht. Dit lagedrukgebied = </a:t>
            </a:r>
            <a:r>
              <a:rPr lang="nl-NL" sz="2400" dirty="0" err="1">
                <a:latin typeface="Calibri" panose="020F0502020204030204" pitchFamily="34" charset="0"/>
              </a:rPr>
              <a:t>intertropische</a:t>
            </a:r>
            <a:r>
              <a:rPr lang="nl-NL" sz="2400" dirty="0">
                <a:latin typeface="Calibri" panose="020F0502020204030204" pitchFamily="34" charset="0"/>
              </a:rPr>
              <a:t> convergentiezone (ITCZ)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Rond </a:t>
            </a:r>
            <a:r>
              <a:rPr lang="nl-NL" sz="2400" b="1" dirty="0">
                <a:latin typeface="Calibri" panose="020F0502020204030204" pitchFamily="34" charset="0"/>
              </a:rPr>
              <a:t>30⁰ N.B. en Z.B.</a:t>
            </a:r>
            <a:r>
              <a:rPr lang="nl-NL" sz="2400" dirty="0">
                <a:latin typeface="Calibri" panose="020F0502020204030204" pitchFamily="34" charset="0"/>
              </a:rPr>
              <a:t> (subtropen) hogedrukgebied door dalen afgekoelde lucht uit de tropen.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Gevolg: wind aan aardoppervlak van hogedrukgebied naar lagedrukgebied.</a:t>
            </a: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C7B31F1-8DB3-497E-AD29-4390BA57E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514" y="2420888"/>
            <a:ext cx="3962974" cy="4248472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9462B2CE-C107-40D3-8A44-33325A52082A}"/>
              </a:ext>
            </a:extLst>
          </p:cNvPr>
          <p:cNvSpPr txBox="1"/>
          <p:nvPr/>
        </p:nvSpPr>
        <p:spPr>
          <a:xfrm>
            <a:off x="251520" y="1052736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Warmtetransport via luchtcirculatie</a:t>
            </a:r>
          </a:p>
        </p:txBody>
      </p:sp>
    </p:spTree>
    <p:extLst>
      <p:ext uri="{BB962C8B-B14F-4D97-AF65-F5344CB8AC3E}">
        <p14:creationId xmlns:p14="http://schemas.microsoft.com/office/powerpoint/2010/main" val="1628302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Klimaten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52736"/>
            <a:ext cx="4572000" cy="5778000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Rond de </a:t>
            </a:r>
            <a:r>
              <a:rPr lang="nl-NL" sz="2400" b="1" dirty="0">
                <a:latin typeface="Calibri" panose="020F0502020204030204" pitchFamily="34" charset="0"/>
              </a:rPr>
              <a:t>polen</a:t>
            </a:r>
            <a:r>
              <a:rPr lang="nl-NL" sz="2400" dirty="0">
                <a:latin typeface="Calibri" panose="020F0502020204030204" pitchFamily="34" charset="0"/>
              </a:rPr>
              <a:t> hogedrukgebied door dalende koude lucht.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Rond </a:t>
            </a:r>
            <a:r>
              <a:rPr lang="nl-NL" sz="2400" b="1" dirty="0">
                <a:latin typeface="Calibri" panose="020F0502020204030204" pitchFamily="34" charset="0"/>
              </a:rPr>
              <a:t>60⁰ N.B. en Z.B.</a:t>
            </a:r>
            <a:r>
              <a:rPr lang="nl-NL" sz="2400" dirty="0">
                <a:latin typeface="Calibri" panose="020F0502020204030204" pitchFamily="34" charset="0"/>
              </a:rPr>
              <a:t> (gematigde zone) lagedrukgebied door botsing van warme lucht uit subtropen met koude lucht uit poolgebieden → warme lucht schuift over koude lucht en stijgt op: lage luchtdruk.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85DFE98-06D0-4A40-9997-A6BACB5C89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514" y="2420888"/>
            <a:ext cx="3962974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42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Klimaten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48895"/>
            <a:ext cx="9144000" cy="5842972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800" b="1" dirty="0">
                <a:latin typeface="Calibri" panose="020F0502020204030204" pitchFamily="34" charset="0"/>
              </a:rPr>
              <a:t>De wet van Buys Ballot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Lucht stroomt niet in rechte lijn van hoge luchtdruk naar lage luchtdruk door rotatie van aarde. 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Luchtstroming (van hoge- naar </a:t>
            </a:r>
            <a:r>
              <a:rPr lang="nl-NL" sz="2400" dirty="0" err="1">
                <a:latin typeface="Calibri" panose="020F0502020204030204" pitchFamily="34" charset="0"/>
              </a:rPr>
              <a:t>lageluchtdruk</a:t>
            </a:r>
            <a:r>
              <a:rPr lang="nl-NL" sz="2400" dirty="0">
                <a:latin typeface="Calibri" panose="020F0502020204030204" pitchFamily="34" charset="0"/>
              </a:rPr>
              <a:t>) op noordelijk halfrond heeft afwijking naar rechts (met wind in rug).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Luchtstroming op zuidelijk halfrond heeft afwijking naar links (met wind in de rug).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Dit heet </a:t>
            </a:r>
            <a:r>
              <a:rPr lang="nl-NL" sz="2400" b="1" dirty="0" err="1">
                <a:latin typeface="Calibri" panose="020F0502020204030204" pitchFamily="34" charset="0"/>
              </a:rPr>
              <a:t>corioliseffect</a:t>
            </a:r>
            <a:r>
              <a:rPr lang="nl-NL" sz="2400" dirty="0">
                <a:latin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533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Klimaten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48895"/>
            <a:ext cx="9144000" cy="5842972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800" b="1" dirty="0">
                <a:latin typeface="Calibri" panose="020F0502020204030204" pitchFamily="34" charset="0"/>
              </a:rPr>
              <a:t>Moessons en passaten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Door schuine stand aarde beweegt loodrechte instraling van de zon tussen keerkringen → ligging ITCZ varieert.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ITCZ in juli </a:t>
            </a:r>
            <a:r>
              <a:rPr lang="nl-NL" sz="2400" dirty="0">
                <a:latin typeface="Calibri" panose="020F0502020204030204" pitchFamily="34" charset="0"/>
              </a:rPr>
              <a:t>boven Zuid-Azië en Afrika op 20⁰ N.B. → wind van hogedrukgebied op zuidelijk halfrond naar lagedrukgebied van ITCZ. Aanlandige wind op noordelijk halfrond bij Azië en Afrika = </a:t>
            </a:r>
            <a:r>
              <a:rPr lang="nl-NL" sz="2400" b="1" dirty="0">
                <a:latin typeface="Calibri" panose="020F0502020204030204" pitchFamily="34" charset="0"/>
              </a:rPr>
              <a:t>natte moesson</a:t>
            </a:r>
            <a:r>
              <a:rPr lang="nl-NL" sz="2400" dirty="0">
                <a:latin typeface="Calibri" panose="020F0502020204030204" pitchFamily="34" charset="0"/>
              </a:rPr>
              <a:t>.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ITCZ in januari </a:t>
            </a:r>
            <a:r>
              <a:rPr lang="nl-NL" sz="2400" dirty="0">
                <a:latin typeface="Calibri" panose="020F0502020204030204" pitchFamily="34" charset="0"/>
              </a:rPr>
              <a:t>op zuidelijk halfrond → op vaste land Azië op noordelijk halfrond ontstaat door kou hogedrukgebied. Aflandige wind richting ITCZ = </a:t>
            </a:r>
            <a:r>
              <a:rPr lang="nl-NL" sz="2400" b="1" dirty="0">
                <a:latin typeface="Calibri" panose="020F0502020204030204" pitchFamily="34" charset="0"/>
              </a:rPr>
              <a:t>droge moesson</a:t>
            </a:r>
            <a:r>
              <a:rPr lang="nl-NL" sz="2400" dirty="0">
                <a:latin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93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Klimaten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48895"/>
            <a:ext cx="9144000" cy="5842972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  <a:defRPr/>
            </a:pPr>
            <a:r>
              <a:rPr lang="nl-NL" sz="2800" b="1" dirty="0">
                <a:latin typeface="Calibri" panose="020F0502020204030204" pitchFamily="34" charset="0"/>
              </a:rPr>
              <a:t>Moessons en passaten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Boven Azië verschuiving ITCZ sterkst door opwarming in zomer en sterke afkoeling in winter → droog en nat seizoen door moessons die elk half jaar 180⁰ van richting veranderen.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Op oceanen geen grote drukverschillen zomer en winter. Hele jaar: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latin typeface="Calibri" panose="020F0502020204030204" pitchFamily="34" charset="0"/>
              </a:rPr>
              <a:t>noordoostpassaten</a:t>
            </a:r>
            <a:r>
              <a:rPr lang="nl-NL" sz="2400" dirty="0">
                <a:latin typeface="Calibri" panose="020F0502020204030204" pitchFamily="34" charset="0"/>
              </a:rPr>
              <a:t> op noordelijk halfrond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latin typeface="Calibri" panose="020F0502020204030204" pitchFamily="34" charset="0"/>
              </a:rPr>
              <a:t>zuidoostpassaten</a:t>
            </a:r>
            <a:r>
              <a:rPr lang="nl-NL" sz="2400" dirty="0">
                <a:latin typeface="Calibri" panose="020F0502020204030204" pitchFamily="34" charset="0"/>
              </a:rPr>
              <a:t> op zuidelijk halfrond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Warmtetransport via wind = </a:t>
            </a:r>
            <a:r>
              <a:rPr lang="nl-NL" sz="2400" b="1" dirty="0">
                <a:latin typeface="Calibri" panose="020F0502020204030204" pitchFamily="34" charset="0"/>
              </a:rPr>
              <a:t>atmosferische luchtcirculatie</a:t>
            </a:r>
            <a:endParaRPr lang="nl-NL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1898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Klimaten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778000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Warmtetransport via de zeestromen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Warmtetransport via de zeestromen = </a:t>
            </a:r>
            <a:r>
              <a:rPr lang="nl-NL" sz="2400" b="1" dirty="0">
                <a:latin typeface="Calibri" panose="020F0502020204030204" pitchFamily="34" charset="0"/>
              </a:rPr>
              <a:t>oceanische circulatie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Warme en koude zeestromen ontstaan onder invloed van: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wind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temperatuur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zoutgehalte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de koude zeestroom stroomt van relatief kouder gebied naar warmer gebied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de warme zeestroom stroomt van relatief warmer gebied naar kouder gebied</a:t>
            </a:r>
          </a:p>
        </p:txBody>
      </p:sp>
    </p:spTree>
    <p:extLst>
      <p:ext uri="{BB962C8B-B14F-4D97-AF65-F5344CB8AC3E}">
        <p14:creationId xmlns:p14="http://schemas.microsoft.com/office/powerpoint/2010/main" val="1978533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2. Afbraak en vorming van landschappen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B9B229D-FB05-4A27-866F-AA5FE7C194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276" y="1032586"/>
            <a:ext cx="9540552" cy="636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25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Klimaten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7989" y="2780928"/>
            <a:ext cx="4572000" cy="2952328"/>
          </a:xfrm>
        </p:spPr>
        <p:txBody>
          <a:bodyPr lIns="360000" tIns="46800" bIns="46800">
            <a:normAutofit lnSpcReduction="10000"/>
          </a:bodyPr>
          <a:lstStyle/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koud en zout water, zwaar, zakt bij IJsland naar de oceaanbodem en stroomt als diepzeestroom richting zuiden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in Grote Oceaan vermenging met warm water en vervolgens als oppervlaktestroming richting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F9C1194-AB1F-4E30-A22A-ED2AA9C864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64422"/>
            <a:ext cx="4413590" cy="2868834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ED090A4-B966-4B42-B21A-6D936077B62F}"/>
              </a:ext>
            </a:extLst>
          </p:cNvPr>
          <p:cNvSpPr txBox="1"/>
          <p:nvPr/>
        </p:nvSpPr>
        <p:spPr>
          <a:xfrm>
            <a:off x="251520" y="1048894"/>
            <a:ext cx="8892480" cy="1833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Thermohaline</a:t>
            </a: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 zeestroom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Thermohaline</a:t>
            </a: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 circulatie = circulatiepatroon van waterstromen in de diepzee en aan de oppervlakte door verschillen in zoutgehalte en temperatuur.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DA0D05C-4CBB-418F-A40A-5297A47C5353}"/>
              </a:ext>
            </a:extLst>
          </p:cNvPr>
          <p:cNvSpPr txBox="1"/>
          <p:nvPr/>
        </p:nvSpPr>
        <p:spPr>
          <a:xfrm>
            <a:off x="-36512" y="5805264"/>
            <a:ext cx="853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28650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	westen naar Golf van Mexico en vervolgens naar West-Europa 	(warme Golfstroom)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467903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Klimaten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778000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400" b="1" dirty="0">
                <a:latin typeface="Calibri" panose="020F0502020204030204" pitchFamily="34" charset="0"/>
              </a:rPr>
              <a:t>Diepwaterpomp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door afzinken koud en zout water wordt warmer zeewater van verre aangezogen tot bij afzinkpunten = diepwaterpomp → hierdoor heeft noordwest Europa bijvoorbeeld relatief mild klimaat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als er niet genoeg koud en zout water afzinkt, komt diepwaterpomp tot stilstand → klimaatverandering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A89F79D-864B-4C64-AF2D-85525D98E1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6268" y="3717032"/>
            <a:ext cx="9396536" cy="475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185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Klimaten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739038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  <a:defRPr/>
            </a:pPr>
            <a:r>
              <a:rPr lang="nl-NL" sz="2800" b="1" dirty="0">
                <a:latin typeface="Calibri" panose="020F0502020204030204" pitchFamily="34" charset="0"/>
              </a:rPr>
              <a:t>Klimaatfactoren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klimaat = gemiddelde weertoestand op een bepaalde plek op aarde gedurende dertig jaar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Klimaat wordt bepaald door: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stralingsbalans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luchtcirculatie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luchtdrukgebieden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zeestromen</a:t>
            </a:r>
          </a:p>
          <a:p>
            <a:pPr marL="0" indent="0">
              <a:buNone/>
              <a:tabLst>
                <a:tab pos="354013" algn="l"/>
              </a:tabLst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4112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Klimaten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146575"/>
            <a:ext cx="5220072" cy="4859213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invalshoek zonnestralen</a:t>
            </a:r>
            <a:r>
              <a:rPr lang="nl-NL" sz="2400" dirty="0">
                <a:latin typeface="Calibri" panose="020F0502020204030204" pitchFamily="34" charset="0"/>
              </a:rPr>
              <a:t> door breedteligging en scheve stand aardas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hoogteligging</a:t>
            </a:r>
            <a:r>
              <a:rPr lang="nl-NL" sz="2400" dirty="0">
                <a:latin typeface="Calibri" panose="020F0502020204030204" pitchFamily="34" charset="0"/>
              </a:rPr>
              <a:t> → gemiddeld 0,6 ⁰C kouder per 100 m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ligging aan zee of landinwaarts </a:t>
            </a:r>
            <a:r>
              <a:rPr lang="nl-NL" sz="2400" dirty="0">
                <a:latin typeface="Calibri" panose="020F0502020204030204" pitchFamily="34" charset="0"/>
              </a:rPr>
              <a:t>→ zee warmt minder snel op en koelt minder snel af dan land = effect op temperatuur bij aanlandige wind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koude of warme zeestromen </a:t>
            </a:r>
            <a:r>
              <a:rPr lang="nl-NL" sz="2400" dirty="0">
                <a:latin typeface="Calibri" panose="020F0502020204030204" pitchFamily="34" charset="0"/>
              </a:rPr>
              <a:t>bij aanlandige wind</a:t>
            </a:r>
          </a:p>
          <a:p>
            <a:pPr marL="0" indent="0">
              <a:buNone/>
              <a:tabLst>
                <a:tab pos="354013" algn="l"/>
              </a:tabLst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0BE13FD-29AA-4BBA-850E-75871E3720D7}"/>
              </a:ext>
            </a:extLst>
          </p:cNvPr>
          <p:cNvSpPr txBox="1"/>
          <p:nvPr/>
        </p:nvSpPr>
        <p:spPr>
          <a:xfrm>
            <a:off x="251520" y="1048894"/>
            <a:ext cx="8892480" cy="1094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tabLst>
                <a:tab pos="354013" algn="l"/>
              </a:tabLs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Temperatuurfactoren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Verschillende temperatuurfactoren van invloed op klimaat: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A2FCFB8-7A13-4578-910F-0459110B20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709816"/>
            <a:ext cx="3806103" cy="352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23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Klimaten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015312"/>
            <a:ext cx="5148064" cy="4842688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luchtdrukgebieden</a:t>
            </a:r>
            <a:r>
              <a:rPr lang="nl-NL" sz="2400" dirty="0">
                <a:latin typeface="Calibri" panose="020F0502020204030204" pitchFamily="34" charset="0"/>
              </a:rPr>
              <a:t>, bijvoorbeeld: lage luchtdruk kan in tropen leiden tot stijgingsregens, aanlandige wind tussen hoge en lage luchtdruk kan leiden tot neerslag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ligging aan zee of landinwaarts</a:t>
            </a:r>
            <a:r>
              <a:rPr lang="nl-NL" sz="2400" dirty="0">
                <a:latin typeface="Calibri" panose="020F0502020204030204" pitchFamily="34" charset="0"/>
              </a:rPr>
              <a:t> → door vochtige zeewind meer kans op neerslag in kustgebieden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ligging van gebergten</a:t>
            </a:r>
            <a:r>
              <a:rPr lang="nl-NL" sz="2400" dirty="0">
                <a:latin typeface="Calibri" panose="020F0502020204030204" pitchFamily="34" charset="0"/>
              </a:rPr>
              <a:t> → aan loefzijde stuwingsneerslag</a:t>
            </a:r>
            <a:r>
              <a:rPr lang="nl-NL" sz="2400">
                <a:latin typeface="Calibri" panose="020F0502020204030204" pitchFamily="34" charset="0"/>
              </a:rPr>
              <a:t>, aan de lijzijde en regenschaduw van een berg: droogte. </a:t>
            </a: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None/>
              <a:tabLst>
                <a:tab pos="354013" algn="l"/>
              </a:tabLst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33420CD-BA74-4B88-8272-6CE64BECE4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5" y="3573016"/>
            <a:ext cx="3901707" cy="306362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06B6A6C-8541-4765-91B9-875BAA480EBC}"/>
              </a:ext>
            </a:extLst>
          </p:cNvPr>
          <p:cNvSpPr txBox="1"/>
          <p:nvPr/>
        </p:nvSpPr>
        <p:spPr>
          <a:xfrm>
            <a:off x="251520" y="1048894"/>
            <a:ext cx="8892480" cy="96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54013" algn="l"/>
              </a:tabLs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Neerslag 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Verschillende neerslagfactoren van invloed op klimaat:</a:t>
            </a:r>
          </a:p>
        </p:txBody>
      </p:sp>
    </p:spTree>
    <p:extLst>
      <p:ext uri="{BB962C8B-B14F-4D97-AF65-F5344CB8AC3E}">
        <p14:creationId xmlns:p14="http://schemas.microsoft.com/office/powerpoint/2010/main" val="2644427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Klimaten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  <a:defRPr/>
            </a:pPr>
            <a:r>
              <a:rPr lang="nl-NL" sz="2800" b="1" dirty="0">
                <a:latin typeface="Calibri" panose="020F0502020204030204" pitchFamily="34" charset="0"/>
              </a:rPr>
              <a:t>Elk klimaat zijn eigen plek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Klimaatsysteem van </a:t>
            </a:r>
            <a:r>
              <a:rPr lang="nl-NL" sz="2400" dirty="0" err="1">
                <a:latin typeface="Calibri" panose="020F0502020204030204" pitchFamily="34" charset="0"/>
              </a:rPr>
              <a:t>Köppen</a:t>
            </a:r>
            <a:r>
              <a:rPr lang="nl-NL" sz="2400" dirty="0">
                <a:latin typeface="Calibri" panose="020F0502020204030204" pitchFamily="34" charset="0"/>
              </a:rPr>
              <a:t> is indeling in klimaatgebieden op basis van temperatuur en neerslag.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bij A-, C-, D- en E-klimaat onderscheid gebaseerd op temperatuur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bij B-klimaat onderscheid gebaseerd op hoeveelheid neerslag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4CB3046-E5F9-4EDB-B9AF-75BBAADB2A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56" y="3429000"/>
            <a:ext cx="8202488" cy="319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40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2. Afbraak en vorming van landschappen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Hoofdvraag</a:t>
            </a:r>
          </a:p>
          <a:p>
            <a:pPr marL="0" indent="0">
              <a:buFontTx/>
              <a:buNone/>
              <a:defRPr/>
            </a:pPr>
            <a:r>
              <a:rPr lang="nl-NL" sz="2400" dirty="0">
                <a:latin typeface="Calibri" panose="020F0502020204030204" pitchFamily="34" charset="0"/>
              </a:rPr>
              <a:t>Hoe werken exogene krachten als verwering, erosie en sedimentatie in op het landschap en hoe kun je die processen verklaren?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B9B229D-FB05-4A27-866F-AA5FE7C194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268" y="2564904"/>
            <a:ext cx="9396536" cy="626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05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De aarde als systeem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Uit welke sferen is het systeem aarde opgebouwd en hoe functioneert het systeem?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Welke rol spelen de verschillende kringlopen in dit systeem?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58AEBBD-9E9D-4C48-9E65-A3ECE73E13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2240" y="3140968"/>
            <a:ext cx="9508479" cy="384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19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De aarde als systeem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778000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Vier sferen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In fysische geografie vier sferen voor bestudering aarde: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atmosfeer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hydrosfeer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biosfeer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lithosfeer (zie Hoofdstuk 1)</a:t>
            </a: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DA69E6A-7E02-4516-A5D0-703B011E50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227539"/>
            <a:ext cx="4447917" cy="425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726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De aarde als systeem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48895"/>
            <a:ext cx="5676459" cy="5842972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800" b="1" dirty="0">
                <a:latin typeface="Calibri" panose="020F0502020204030204" pitchFamily="34" charset="0"/>
              </a:rPr>
              <a:t>Atmosfeer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Atmosfeer bestaat uit: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troposfeer 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stratosfeer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mesosfeer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thermosfeer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troposfeer: 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klimaatprocessen en kringloop water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belangrijkste gassen: stikstof (78%), zuurstof (21%), argon (0,9%), CO</a:t>
            </a:r>
            <a:r>
              <a:rPr lang="nl-NL" sz="2400" baseline="-25000" dirty="0">
                <a:latin typeface="Calibri" panose="020F0502020204030204" pitchFamily="34" charset="0"/>
              </a:rPr>
              <a:t>2</a:t>
            </a:r>
            <a:r>
              <a:rPr lang="nl-NL" sz="2400" dirty="0">
                <a:latin typeface="Calibri" panose="020F0502020204030204" pitchFamily="34" charset="0"/>
              </a:rPr>
              <a:t>, CH</a:t>
            </a:r>
            <a:r>
              <a:rPr lang="nl-NL" sz="2400" baseline="30000" dirty="0">
                <a:latin typeface="Calibri" panose="020F0502020204030204" pitchFamily="34" charset="0"/>
              </a:rPr>
              <a:t>4</a:t>
            </a:r>
            <a:r>
              <a:rPr lang="nl-NL" sz="2400" dirty="0">
                <a:latin typeface="Calibri" panose="020F0502020204030204" pitchFamily="34" charset="0"/>
              </a:rPr>
              <a:t>, ozon en waterdamp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stratosfeer: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functie = ozon houdt </a:t>
            </a:r>
            <a:r>
              <a:rPr lang="nl-NL" sz="2400" dirty="0" err="1">
                <a:latin typeface="Calibri" panose="020F0502020204030204" pitchFamily="34" charset="0"/>
              </a:rPr>
              <a:t>UV-licht</a:t>
            </a:r>
            <a:r>
              <a:rPr lang="nl-NL" sz="2400" dirty="0">
                <a:latin typeface="Calibri" panose="020F0502020204030204" pitchFamily="34" charset="0"/>
              </a:rPr>
              <a:t> tegen</a:t>
            </a: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B407DE5-0DEA-4C39-BB3F-B5D59343BB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459" y="1196752"/>
            <a:ext cx="3360037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80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De aarde als systeem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48895"/>
            <a:ext cx="9144000" cy="5842972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800" b="1" dirty="0">
                <a:latin typeface="Calibri" panose="020F0502020204030204" pitchFamily="34" charset="0"/>
              </a:rPr>
              <a:t>Hydrosfeer en biosfeer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Veel water aan aardoppervlak.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hydrosfeer: 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97% water in oceanen (dus zout), 2% in ijskappen, 1% in rivieren, meren, grondwater, bodemwater, atmosfeer en planten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b="1" dirty="0">
                <a:latin typeface="Calibri" panose="020F0502020204030204" pitchFamily="34" charset="0"/>
              </a:rPr>
              <a:t>biosfeer: 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alle levende organismen op aarde</a:t>
            </a:r>
          </a:p>
          <a:p>
            <a:pPr marL="0" indent="0">
              <a:buFontTx/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09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De aarde als systeem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778000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Kringlopen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Kringlopen laten relaties tussen sferen zien.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bijvoorbeeld gesteentekringloop (Hoofdstuk 1) vindt niet alleen in lithosfeer plaats, want relatie tussen lithosfeer (opbouw) en atmosfeer en hydrosfeer (afbraak)</a:t>
            </a:r>
          </a:p>
        </p:txBody>
      </p:sp>
    </p:spTree>
    <p:extLst>
      <p:ext uri="{BB962C8B-B14F-4D97-AF65-F5344CB8AC3E}">
        <p14:creationId xmlns:p14="http://schemas.microsoft.com/office/powerpoint/2010/main" val="3571606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De aarde als systeem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778000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Hydrologische kringloop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Op aarde water in drie vormen: gas, vloeibaar en vast. Belang water: nodig om te leven en invloed op klimaatsysteem.</a:t>
            </a: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hydrologische kringloop bestaat uit: 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evaporatie (zee, rivieren, meren)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transpiratie (planten)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condensatie (wolken)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neerslag, infiltratie, afstroming</a:t>
            </a:r>
            <a:endParaRPr lang="nl-NL" sz="2400" u="sng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vorming landschappen: 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hydrologische kringloop speelt</a:t>
            </a:r>
          </a:p>
          <a:p>
            <a:pPr marL="0" indent="0">
              <a:buNone/>
            </a:pPr>
            <a:r>
              <a:rPr lang="nl-NL" sz="2400" dirty="0">
                <a:latin typeface="Calibri" panose="020F0502020204030204" pitchFamily="34" charset="0"/>
              </a:rPr>
              <a:t>     belangrijke rol hierbij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1310CA3-C98D-4A36-9049-7E78CBA25B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8024" y="2924944"/>
            <a:ext cx="4302914" cy="382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5707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1350</Words>
  <Application>Microsoft Office PowerPoint</Application>
  <PresentationFormat>Diavoorstelling (4:3)</PresentationFormat>
  <Paragraphs>197</Paragraphs>
  <Slides>25</Slides>
  <Notes>24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28" baseType="lpstr">
      <vt:lpstr>Arial</vt:lpstr>
      <vt:lpstr>Calibri</vt:lpstr>
      <vt:lpstr>Kantoorthema</vt:lpstr>
      <vt:lpstr>PowerPoint-presentatie</vt:lpstr>
      <vt:lpstr>2. Afbraak en vorming van landschappen</vt:lpstr>
      <vt:lpstr>2. Afbraak en vorming van landschappen</vt:lpstr>
      <vt:lpstr>§2.1 De aarde als systeem</vt:lpstr>
      <vt:lpstr>§2.1 De aarde als systeem</vt:lpstr>
      <vt:lpstr>§2.1 De aarde als systeem</vt:lpstr>
      <vt:lpstr>§2.1 De aarde als systeem</vt:lpstr>
      <vt:lpstr>§2.1 De aarde als systeem</vt:lpstr>
      <vt:lpstr>§2.1 De aarde als systeem</vt:lpstr>
      <vt:lpstr>§2.1 De aarde als systeem</vt:lpstr>
      <vt:lpstr>§2.1 De aarde als systeem</vt:lpstr>
      <vt:lpstr>§2.1 De aarde als systeem</vt:lpstr>
      <vt:lpstr>§2.2 Klimaten</vt:lpstr>
      <vt:lpstr>§2.2 Klimaten</vt:lpstr>
      <vt:lpstr>§2.2 Klimaten</vt:lpstr>
      <vt:lpstr>§2.2 Klimaten</vt:lpstr>
      <vt:lpstr>§2.2 Klimaten</vt:lpstr>
      <vt:lpstr>§2.2 Klimaten</vt:lpstr>
      <vt:lpstr>§2.2 Klimaten</vt:lpstr>
      <vt:lpstr>§2.2 Klimaten</vt:lpstr>
      <vt:lpstr>§2.2 Klimaten</vt:lpstr>
      <vt:lpstr>§2.2 Klimaten</vt:lpstr>
      <vt:lpstr>§2.2 Klimaten</vt:lpstr>
      <vt:lpstr>§2.2 Klimaten</vt:lpstr>
      <vt:lpstr>§2.2 Klimaten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2018-02-26T13:20:20Z</dcterms:created>
  <dcterms:modified xsi:type="dcterms:W3CDTF">2019-11-21T15:52:25Z</dcterms:modified>
</cp:coreProperties>
</file>