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1"/>
  </p:notesMasterIdLst>
  <p:sldIdLst>
    <p:sldId id="256" r:id="rId2"/>
    <p:sldId id="266" r:id="rId3"/>
    <p:sldId id="301" r:id="rId4"/>
    <p:sldId id="277" r:id="rId5"/>
    <p:sldId id="302" r:id="rId6"/>
    <p:sldId id="303" r:id="rId7"/>
    <p:sldId id="304" r:id="rId8"/>
    <p:sldId id="305" r:id="rId9"/>
    <p:sldId id="306" r:id="rId10"/>
    <p:sldId id="307" r:id="rId11"/>
    <p:sldId id="308" r:id="rId12"/>
    <p:sldId id="309" r:id="rId13"/>
    <p:sldId id="310" r:id="rId14"/>
    <p:sldId id="312" r:id="rId15"/>
    <p:sldId id="313"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11" r:id="rId29"/>
    <p:sldId id="326" r:id="rId30"/>
    <p:sldId id="327" r:id="rId31"/>
    <p:sldId id="328" r:id="rId32"/>
    <p:sldId id="329" r:id="rId33"/>
    <p:sldId id="330" r:id="rId34"/>
    <p:sldId id="331" r:id="rId35"/>
    <p:sldId id="332" r:id="rId36"/>
    <p:sldId id="333" r:id="rId37"/>
    <p:sldId id="334" r:id="rId38"/>
    <p:sldId id="335" r:id="rId39"/>
    <p:sldId id="336" r:id="rId40"/>
    <p:sldId id="337" r:id="rId41"/>
    <p:sldId id="338" r:id="rId42"/>
    <p:sldId id="339" r:id="rId43"/>
    <p:sldId id="340" r:id="rId44"/>
    <p:sldId id="341" r:id="rId45"/>
    <p:sldId id="342" r:id="rId46"/>
    <p:sldId id="343" r:id="rId47"/>
    <p:sldId id="344" r:id="rId48"/>
    <p:sldId id="345" r:id="rId49"/>
    <p:sldId id="346" r:id="rId50"/>
    <p:sldId id="347" r:id="rId51"/>
    <p:sldId id="348" r:id="rId52"/>
    <p:sldId id="349" r:id="rId53"/>
    <p:sldId id="350" r:id="rId54"/>
    <p:sldId id="351" r:id="rId55"/>
    <p:sldId id="352" r:id="rId56"/>
    <p:sldId id="353" r:id="rId57"/>
    <p:sldId id="354" r:id="rId58"/>
    <p:sldId id="355" r:id="rId59"/>
    <p:sldId id="356" r:id="rId60"/>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1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94" autoAdjust="0"/>
    <p:restoredTop sz="94626" autoAdjust="0"/>
  </p:normalViewPr>
  <p:slideViewPr>
    <p:cSldViewPr>
      <p:cViewPr varScale="1">
        <p:scale>
          <a:sx n="121" d="100"/>
          <a:sy n="121" d="100"/>
        </p:scale>
        <p:origin x="1480" y="16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80" d="100"/>
        <a:sy n="180" d="100"/>
      </p:scale>
      <p:origin x="0" y="-45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D00C8-0FAC-437B-9C52-F0E07C54B20D}" type="datetimeFigureOut">
              <a:rPr lang="nl-NL" smtClean="0"/>
              <a:t>28-12-2019</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BA5F-905E-4F1C-8876-4E8EA05D0A3E}" type="slidenum">
              <a:rPr lang="nl-NL" smtClean="0"/>
              <a:t>‹nr.›</a:t>
            </a:fld>
            <a:endParaRPr lang="nl-NL"/>
          </a:p>
        </p:txBody>
      </p:sp>
    </p:spTree>
    <p:extLst>
      <p:ext uri="{BB962C8B-B14F-4D97-AF65-F5344CB8AC3E}">
        <p14:creationId xmlns:p14="http://schemas.microsoft.com/office/powerpoint/2010/main" val="178191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Zandzakken en paalwoningen in Dordrecht</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a:t>
            </a:fld>
            <a:endParaRPr lang="nl-NL"/>
          </a:p>
        </p:txBody>
      </p:sp>
    </p:spTree>
    <p:extLst>
      <p:ext uri="{BB962C8B-B14F-4D97-AF65-F5344CB8AC3E}">
        <p14:creationId xmlns:p14="http://schemas.microsoft.com/office/powerpoint/2010/main" val="364530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11</a:t>
            </a:fld>
            <a:endParaRPr lang="nl-NL"/>
          </a:p>
        </p:txBody>
      </p:sp>
    </p:spTree>
    <p:extLst>
      <p:ext uri="{BB962C8B-B14F-4D97-AF65-F5344CB8AC3E}">
        <p14:creationId xmlns:p14="http://schemas.microsoft.com/office/powerpoint/2010/main" val="1574670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Maasplassen bij Roermond.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12</a:t>
            </a:fld>
            <a:endParaRPr lang="nl-NL"/>
          </a:p>
        </p:txBody>
      </p:sp>
    </p:spTree>
    <p:extLst>
      <p:ext uri="{BB962C8B-B14F-4D97-AF65-F5344CB8AC3E}">
        <p14:creationId xmlns:p14="http://schemas.microsoft.com/office/powerpoint/2010/main" val="143047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13</a:t>
            </a:fld>
            <a:endParaRPr lang="nl-NL"/>
          </a:p>
        </p:txBody>
      </p:sp>
    </p:spTree>
    <p:extLst>
      <p:ext uri="{BB962C8B-B14F-4D97-AF65-F5344CB8AC3E}">
        <p14:creationId xmlns:p14="http://schemas.microsoft.com/office/powerpoint/2010/main" val="3139826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Meanders bij Melick in de Roer, een zijrivier van de Maas.</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14</a:t>
            </a:fld>
            <a:endParaRPr lang="nl-NL"/>
          </a:p>
        </p:txBody>
      </p:sp>
    </p:spTree>
    <p:extLst>
      <p:ext uri="{BB962C8B-B14F-4D97-AF65-F5344CB8AC3E}">
        <p14:creationId xmlns:p14="http://schemas.microsoft.com/office/powerpoint/2010/main" val="411146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Dwarsprofiel van een laaglandrivier.</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15</a:t>
            </a:fld>
            <a:endParaRPr lang="nl-NL"/>
          </a:p>
        </p:txBody>
      </p:sp>
    </p:spTree>
    <p:extLst>
      <p:ext uri="{BB962C8B-B14F-4D97-AF65-F5344CB8AC3E}">
        <p14:creationId xmlns:p14="http://schemas.microsoft.com/office/powerpoint/2010/main" val="1818960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Kribben maken het zomerbed van de rivier smaller.</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16</a:t>
            </a:fld>
            <a:endParaRPr lang="nl-NL"/>
          </a:p>
        </p:txBody>
      </p:sp>
    </p:spTree>
    <p:extLst>
      <p:ext uri="{BB962C8B-B14F-4D97-AF65-F5344CB8AC3E}">
        <p14:creationId xmlns:p14="http://schemas.microsoft.com/office/powerpoint/2010/main" val="306611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Voorbeeld van een multifunctionele doorbraakvrije dijk.</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17</a:t>
            </a:fld>
            <a:endParaRPr lang="nl-NL"/>
          </a:p>
        </p:txBody>
      </p:sp>
    </p:spTree>
    <p:extLst>
      <p:ext uri="{BB962C8B-B14F-4D97-AF65-F5344CB8AC3E}">
        <p14:creationId xmlns:p14="http://schemas.microsoft.com/office/powerpoint/2010/main" val="799559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Nieuwe dijk Beneden-Merwede lekt als een mandje.</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18</a:t>
            </a:fld>
            <a:endParaRPr lang="nl-NL"/>
          </a:p>
        </p:txBody>
      </p:sp>
    </p:spTree>
    <p:extLst>
      <p:ext uri="{BB962C8B-B14F-4D97-AF65-F5344CB8AC3E}">
        <p14:creationId xmlns:p14="http://schemas.microsoft.com/office/powerpoint/2010/main" val="1992137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waterhuishouding in een stroomgebied.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19</a:t>
            </a:fld>
            <a:endParaRPr lang="nl-NL"/>
          </a:p>
        </p:txBody>
      </p:sp>
    </p:spTree>
    <p:extLst>
      <p:ext uri="{BB962C8B-B14F-4D97-AF65-F5344CB8AC3E}">
        <p14:creationId xmlns:p14="http://schemas.microsoft.com/office/powerpoint/2010/main" val="1565496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De herhalingstijd van hoge afvoeren op de Rijn.</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20</a:t>
            </a:fld>
            <a:endParaRPr lang="nl-NL"/>
          </a:p>
        </p:txBody>
      </p:sp>
    </p:spTree>
    <p:extLst>
      <p:ext uri="{BB962C8B-B14F-4D97-AF65-F5344CB8AC3E}">
        <p14:creationId xmlns:p14="http://schemas.microsoft.com/office/powerpoint/2010/main" val="3937010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Zandzakken en paalwoningen in Dordrecht</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a:t>
            </a:fld>
            <a:endParaRPr lang="nl-NL"/>
          </a:p>
        </p:txBody>
      </p:sp>
    </p:spTree>
    <p:extLst>
      <p:ext uri="{BB962C8B-B14F-4D97-AF65-F5344CB8AC3E}">
        <p14:creationId xmlns:p14="http://schemas.microsoft.com/office/powerpoint/2010/main" val="2865742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Denkend aan Holland.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21</a:t>
            </a:fld>
            <a:endParaRPr lang="nl-NL"/>
          </a:p>
        </p:txBody>
      </p:sp>
    </p:spTree>
    <p:extLst>
      <p:ext uri="{BB962C8B-B14F-4D97-AF65-F5344CB8AC3E}">
        <p14:creationId xmlns:p14="http://schemas.microsoft.com/office/powerpoint/2010/main" val="2625686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hoge Rijnafvoer in 1995.</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22</a:t>
            </a:fld>
            <a:endParaRPr lang="nl-NL"/>
          </a:p>
        </p:txBody>
      </p:sp>
    </p:spTree>
    <p:extLst>
      <p:ext uri="{BB962C8B-B14F-4D97-AF65-F5344CB8AC3E}">
        <p14:creationId xmlns:p14="http://schemas.microsoft.com/office/powerpoint/2010/main" val="813322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23</a:t>
            </a:fld>
            <a:endParaRPr lang="nl-NL"/>
          </a:p>
        </p:txBody>
      </p:sp>
    </p:spTree>
    <p:extLst>
      <p:ext uri="{BB962C8B-B14F-4D97-AF65-F5344CB8AC3E}">
        <p14:creationId xmlns:p14="http://schemas.microsoft.com/office/powerpoint/2010/main" val="832758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Dalend land en een stijgende zeespiegel.</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24</a:t>
            </a:fld>
            <a:endParaRPr lang="nl-NL"/>
          </a:p>
        </p:txBody>
      </p:sp>
    </p:spTree>
    <p:extLst>
      <p:ext uri="{BB962C8B-B14F-4D97-AF65-F5344CB8AC3E}">
        <p14:creationId xmlns:p14="http://schemas.microsoft.com/office/powerpoint/2010/main" val="194528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Vervanging van een gemaal in het veenweidegebied.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25</a:t>
            </a:fld>
            <a:endParaRPr lang="nl-NL"/>
          </a:p>
        </p:txBody>
      </p:sp>
    </p:spTree>
    <p:extLst>
      <p:ext uri="{BB962C8B-B14F-4D97-AF65-F5344CB8AC3E}">
        <p14:creationId xmlns:p14="http://schemas.microsoft.com/office/powerpoint/2010/main" val="3588165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26</a:t>
            </a:fld>
            <a:endParaRPr lang="nl-NL"/>
          </a:p>
        </p:txBody>
      </p:sp>
    </p:spTree>
    <p:extLst>
      <p:ext uri="{BB962C8B-B14F-4D97-AF65-F5344CB8AC3E}">
        <p14:creationId xmlns:p14="http://schemas.microsoft.com/office/powerpoint/2010/main" val="1880608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dirty="0">
                <a:latin typeface="Calibri" panose="020F0502020204030204" pitchFamily="34" charset="0"/>
                <a:cs typeface="Calibri" panose="020F0502020204030204" pitchFamily="34" charset="0"/>
              </a:rPr>
              <a:t>Gemiddelde maandafvoer van de Rijn bij Lobith(l), Gemiddelde maandafvoer van de Maas bij Luik (r).</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27</a:t>
            </a:fld>
            <a:endParaRPr lang="nl-NL"/>
          </a:p>
        </p:txBody>
      </p:sp>
    </p:spTree>
    <p:extLst>
      <p:ext uri="{BB962C8B-B14F-4D97-AF65-F5344CB8AC3E}">
        <p14:creationId xmlns:p14="http://schemas.microsoft.com/office/powerpoint/2010/main" val="3976191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28</a:t>
            </a:fld>
            <a:endParaRPr lang="nl-NL"/>
          </a:p>
        </p:txBody>
      </p:sp>
    </p:spTree>
    <p:extLst>
      <p:ext uri="{BB962C8B-B14F-4D97-AF65-F5344CB8AC3E}">
        <p14:creationId xmlns:p14="http://schemas.microsoft.com/office/powerpoint/2010/main" val="1138030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Laagwater bij de Waal in Nijmegen, 2011.</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29</a:t>
            </a:fld>
            <a:endParaRPr lang="nl-NL"/>
          </a:p>
        </p:txBody>
      </p:sp>
    </p:spTree>
    <p:extLst>
      <p:ext uri="{BB962C8B-B14F-4D97-AF65-F5344CB8AC3E}">
        <p14:creationId xmlns:p14="http://schemas.microsoft.com/office/powerpoint/2010/main" val="4058714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Zoute kwel in het kustgebied.</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30</a:t>
            </a:fld>
            <a:endParaRPr lang="nl-NL"/>
          </a:p>
        </p:txBody>
      </p:sp>
    </p:spTree>
    <p:extLst>
      <p:ext uri="{BB962C8B-B14F-4D97-AF65-F5344CB8AC3E}">
        <p14:creationId xmlns:p14="http://schemas.microsoft.com/office/powerpoint/2010/main" val="2744930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Denkend aan Holland.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a:t>
            </a:fld>
            <a:endParaRPr lang="nl-NL"/>
          </a:p>
        </p:txBody>
      </p:sp>
    </p:spTree>
    <p:extLst>
      <p:ext uri="{BB962C8B-B14F-4D97-AF65-F5344CB8AC3E}">
        <p14:creationId xmlns:p14="http://schemas.microsoft.com/office/powerpoint/2010/main" val="2430474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Afbeelding:</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31</a:t>
            </a:fld>
            <a:endParaRPr lang="nl-NL"/>
          </a:p>
        </p:txBody>
      </p:sp>
    </p:spTree>
    <p:extLst>
      <p:ext uri="{BB962C8B-B14F-4D97-AF65-F5344CB8AC3E}">
        <p14:creationId xmlns:p14="http://schemas.microsoft.com/office/powerpoint/2010/main" val="3683645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Waalsprong brug te ver voor Lentenaren.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32</a:t>
            </a:fld>
            <a:endParaRPr lang="nl-NL"/>
          </a:p>
        </p:txBody>
      </p:sp>
    </p:spTree>
    <p:extLst>
      <p:ext uri="{BB962C8B-B14F-4D97-AF65-F5344CB8AC3E}">
        <p14:creationId xmlns:p14="http://schemas.microsoft.com/office/powerpoint/2010/main" val="147578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33</a:t>
            </a:fld>
            <a:endParaRPr lang="nl-NL"/>
          </a:p>
        </p:txBody>
      </p:sp>
    </p:spTree>
    <p:extLst>
      <p:ext uri="{BB962C8B-B14F-4D97-AF65-F5344CB8AC3E}">
        <p14:creationId xmlns:p14="http://schemas.microsoft.com/office/powerpoint/2010/main" val="773356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Ruimte voor de rivier</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34</a:t>
            </a:fld>
            <a:endParaRPr lang="nl-NL"/>
          </a:p>
        </p:txBody>
      </p:sp>
    </p:spTree>
    <p:extLst>
      <p:ext uri="{BB962C8B-B14F-4D97-AF65-F5344CB8AC3E}">
        <p14:creationId xmlns:p14="http://schemas.microsoft.com/office/powerpoint/2010/main" val="3488017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Ruimte voor de rivier</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35</a:t>
            </a:fld>
            <a:endParaRPr lang="nl-NL"/>
          </a:p>
        </p:txBody>
      </p:sp>
    </p:spTree>
    <p:extLst>
      <p:ext uri="{BB962C8B-B14F-4D97-AF65-F5344CB8AC3E}">
        <p14:creationId xmlns:p14="http://schemas.microsoft.com/office/powerpoint/2010/main" val="4070408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Ruimte voor de rivier</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36</a:t>
            </a:fld>
            <a:endParaRPr lang="nl-NL"/>
          </a:p>
        </p:txBody>
      </p:sp>
    </p:spTree>
    <p:extLst>
      <p:ext uri="{BB962C8B-B14F-4D97-AF65-F5344CB8AC3E}">
        <p14:creationId xmlns:p14="http://schemas.microsoft.com/office/powerpoint/2010/main" val="2195760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37</a:t>
            </a:fld>
            <a:endParaRPr lang="nl-NL"/>
          </a:p>
        </p:txBody>
      </p:sp>
    </p:spTree>
    <p:extLst>
      <p:ext uri="{BB962C8B-B14F-4D97-AF65-F5344CB8AC3E}">
        <p14:creationId xmlns:p14="http://schemas.microsoft.com/office/powerpoint/2010/main" val="980920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Noodoverloopgebieden, aangewezen door commissie </a:t>
            </a:r>
            <a:r>
              <a:rPr lang="nl-NL" dirty="0" err="1"/>
              <a:t>Luteijn</a:t>
            </a:r>
            <a:r>
              <a:rPr lang="nl-NL" dirty="0"/>
              <a:t>.</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38</a:t>
            </a:fld>
            <a:endParaRPr lang="nl-NL"/>
          </a:p>
        </p:txBody>
      </p:sp>
    </p:spTree>
    <p:extLst>
      <p:ext uri="{BB962C8B-B14F-4D97-AF65-F5344CB8AC3E}">
        <p14:creationId xmlns:p14="http://schemas.microsoft.com/office/powerpoint/2010/main" val="2517598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Arnhem in 1830 en 2010.</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39</a:t>
            </a:fld>
            <a:endParaRPr lang="nl-NL"/>
          </a:p>
        </p:txBody>
      </p:sp>
    </p:spTree>
    <p:extLst>
      <p:ext uri="{BB962C8B-B14F-4D97-AF65-F5344CB8AC3E}">
        <p14:creationId xmlns:p14="http://schemas.microsoft.com/office/powerpoint/2010/main" val="871528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40</a:t>
            </a:fld>
            <a:endParaRPr lang="nl-NL"/>
          </a:p>
        </p:txBody>
      </p:sp>
    </p:spTree>
    <p:extLst>
      <p:ext uri="{BB962C8B-B14F-4D97-AF65-F5344CB8AC3E}">
        <p14:creationId xmlns:p14="http://schemas.microsoft.com/office/powerpoint/2010/main" val="2648537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a:t>
            </a:fld>
            <a:endParaRPr lang="nl-NL"/>
          </a:p>
        </p:txBody>
      </p:sp>
    </p:spTree>
    <p:extLst>
      <p:ext uri="{BB962C8B-B14F-4D97-AF65-F5344CB8AC3E}">
        <p14:creationId xmlns:p14="http://schemas.microsoft.com/office/powerpoint/2010/main" val="19471684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Hoe houd je water vast in Hoog-Nederland?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41</a:t>
            </a:fld>
            <a:endParaRPr lang="nl-NL"/>
          </a:p>
        </p:txBody>
      </p:sp>
    </p:spTree>
    <p:extLst>
      <p:ext uri="{BB962C8B-B14F-4D97-AF65-F5344CB8AC3E}">
        <p14:creationId xmlns:p14="http://schemas.microsoft.com/office/powerpoint/2010/main" val="2916579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42</a:t>
            </a:fld>
            <a:endParaRPr lang="nl-NL"/>
          </a:p>
        </p:txBody>
      </p:sp>
    </p:spTree>
    <p:extLst>
      <p:ext uri="{BB962C8B-B14F-4D97-AF65-F5344CB8AC3E}">
        <p14:creationId xmlns:p14="http://schemas.microsoft.com/office/powerpoint/2010/main" val="3275141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Vasthouden, bergen en afvoeren.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43</a:t>
            </a:fld>
            <a:endParaRPr lang="nl-NL"/>
          </a:p>
        </p:txBody>
      </p:sp>
    </p:spTree>
    <p:extLst>
      <p:ext uri="{BB962C8B-B14F-4D97-AF65-F5344CB8AC3E}">
        <p14:creationId xmlns:p14="http://schemas.microsoft.com/office/powerpoint/2010/main" val="4095885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Vasthouden, bergen en afvoeren.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44</a:t>
            </a:fld>
            <a:endParaRPr lang="nl-NL"/>
          </a:p>
        </p:txBody>
      </p:sp>
    </p:spTree>
    <p:extLst>
      <p:ext uri="{BB962C8B-B14F-4D97-AF65-F5344CB8AC3E}">
        <p14:creationId xmlns:p14="http://schemas.microsoft.com/office/powerpoint/2010/main" val="23181596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Een wadi in een woonwijk in Nijmegen (l) en De Vledder Aa kronkelt weer (r).</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45</a:t>
            </a:fld>
            <a:endParaRPr lang="nl-NL"/>
          </a:p>
        </p:txBody>
      </p:sp>
    </p:spTree>
    <p:extLst>
      <p:ext uri="{BB962C8B-B14F-4D97-AF65-F5344CB8AC3E}">
        <p14:creationId xmlns:p14="http://schemas.microsoft.com/office/powerpoint/2010/main" val="42897114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Waterplein in Rotterdam-Noord.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46</a:t>
            </a:fld>
            <a:endParaRPr lang="nl-NL"/>
          </a:p>
        </p:txBody>
      </p:sp>
    </p:spTree>
    <p:extLst>
      <p:ext uri="{BB962C8B-B14F-4D97-AF65-F5344CB8AC3E}">
        <p14:creationId xmlns:p14="http://schemas.microsoft.com/office/powerpoint/2010/main" val="40260891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47</a:t>
            </a:fld>
            <a:endParaRPr lang="nl-NL"/>
          </a:p>
        </p:txBody>
      </p:sp>
    </p:spTree>
    <p:extLst>
      <p:ext uri="{BB962C8B-B14F-4D97-AF65-F5344CB8AC3E}">
        <p14:creationId xmlns:p14="http://schemas.microsoft.com/office/powerpoint/2010/main" val="40647190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Zoetwaterverdeling over het hoofdwatersysteem in Nederland.</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48</a:t>
            </a:fld>
            <a:endParaRPr lang="nl-NL"/>
          </a:p>
        </p:txBody>
      </p:sp>
    </p:spTree>
    <p:extLst>
      <p:ext uri="{BB962C8B-B14F-4D97-AF65-F5344CB8AC3E}">
        <p14:creationId xmlns:p14="http://schemas.microsoft.com/office/powerpoint/2010/main" val="38375857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49</a:t>
            </a:fld>
            <a:endParaRPr lang="nl-NL"/>
          </a:p>
        </p:txBody>
      </p:sp>
    </p:spTree>
    <p:extLst>
      <p:ext uri="{BB962C8B-B14F-4D97-AF65-F5344CB8AC3E}">
        <p14:creationId xmlns:p14="http://schemas.microsoft.com/office/powerpoint/2010/main" val="34955037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Oorzaken van verdroging in Nederland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50</a:t>
            </a:fld>
            <a:endParaRPr lang="nl-NL"/>
          </a:p>
        </p:txBody>
      </p:sp>
    </p:spTree>
    <p:extLst>
      <p:ext uri="{BB962C8B-B14F-4D97-AF65-F5344CB8AC3E}">
        <p14:creationId xmlns:p14="http://schemas.microsoft.com/office/powerpoint/2010/main" val="638341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Gemiddelde jaarlijkse neerslag in de stroomgebieden van de Rijn en de Maas</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6</a:t>
            </a:fld>
            <a:endParaRPr lang="nl-NL"/>
          </a:p>
        </p:txBody>
      </p:sp>
    </p:spTree>
    <p:extLst>
      <p:ext uri="{BB962C8B-B14F-4D97-AF65-F5344CB8AC3E}">
        <p14:creationId xmlns:p14="http://schemas.microsoft.com/office/powerpoint/2010/main" val="14202389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51</a:t>
            </a:fld>
            <a:endParaRPr lang="nl-NL"/>
          </a:p>
        </p:txBody>
      </p:sp>
    </p:spTree>
    <p:extLst>
      <p:ext uri="{BB962C8B-B14F-4D97-AF65-F5344CB8AC3E}">
        <p14:creationId xmlns:p14="http://schemas.microsoft.com/office/powerpoint/2010/main" val="8288616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52</a:t>
            </a:fld>
            <a:endParaRPr lang="nl-NL"/>
          </a:p>
        </p:txBody>
      </p:sp>
    </p:spTree>
    <p:extLst>
      <p:ext uri="{BB962C8B-B14F-4D97-AF65-F5344CB8AC3E}">
        <p14:creationId xmlns:p14="http://schemas.microsoft.com/office/powerpoint/2010/main" val="27878480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balgstuw beschermt Noordwest-Overijssel tegen overstromingen.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53</a:t>
            </a:fld>
            <a:endParaRPr lang="nl-NL"/>
          </a:p>
        </p:txBody>
      </p:sp>
    </p:spTree>
    <p:extLst>
      <p:ext uri="{BB962C8B-B14F-4D97-AF65-F5344CB8AC3E}">
        <p14:creationId xmlns:p14="http://schemas.microsoft.com/office/powerpoint/2010/main" val="15918530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54</a:t>
            </a:fld>
            <a:endParaRPr lang="nl-NL"/>
          </a:p>
        </p:txBody>
      </p:sp>
    </p:spTree>
    <p:extLst>
      <p:ext uri="{BB962C8B-B14F-4D97-AF65-F5344CB8AC3E}">
        <p14:creationId xmlns:p14="http://schemas.microsoft.com/office/powerpoint/2010/main" val="42431280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Aanpak zoetwatervoorziening in Zuidwest-Nederland.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55</a:t>
            </a:fld>
            <a:endParaRPr lang="nl-NL"/>
          </a:p>
        </p:txBody>
      </p:sp>
    </p:spTree>
    <p:extLst>
      <p:ext uri="{BB962C8B-B14F-4D97-AF65-F5344CB8AC3E}">
        <p14:creationId xmlns:p14="http://schemas.microsoft.com/office/powerpoint/2010/main" val="12590827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56</a:t>
            </a:fld>
            <a:endParaRPr lang="nl-NL"/>
          </a:p>
        </p:txBody>
      </p:sp>
    </p:spTree>
    <p:extLst>
      <p:ext uri="{BB962C8B-B14F-4D97-AF65-F5344CB8AC3E}">
        <p14:creationId xmlns:p14="http://schemas.microsoft.com/office/powerpoint/2010/main" val="24908365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57</a:t>
            </a:fld>
            <a:endParaRPr lang="nl-NL"/>
          </a:p>
        </p:txBody>
      </p:sp>
    </p:spTree>
    <p:extLst>
      <p:ext uri="{BB962C8B-B14F-4D97-AF65-F5344CB8AC3E}">
        <p14:creationId xmlns:p14="http://schemas.microsoft.com/office/powerpoint/2010/main" val="37434707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Geïntegreerd rivierbeheer.</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58</a:t>
            </a:fld>
            <a:endParaRPr lang="nl-NL"/>
          </a:p>
        </p:txBody>
      </p:sp>
    </p:spTree>
    <p:extLst>
      <p:ext uri="{BB962C8B-B14F-4D97-AF65-F5344CB8AC3E}">
        <p14:creationId xmlns:p14="http://schemas.microsoft.com/office/powerpoint/2010/main" val="12902889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Ruimte voor de rivier in </a:t>
            </a:r>
            <a:r>
              <a:rPr lang="nl-NL" sz="1200" b="0" i="0" u="none" strike="noStrike" kern="1200" baseline="0" dirty="0" err="1">
                <a:solidFill>
                  <a:schemeClr val="tx1"/>
                </a:solidFill>
                <a:latin typeface="+mn-lt"/>
                <a:ea typeface="+mn-ea"/>
                <a:cs typeface="+mn-cs"/>
              </a:rPr>
              <a:t>Nordrhein</a:t>
            </a:r>
            <a:r>
              <a:rPr lang="nl-NL" sz="1200" b="0" i="0" u="none" strike="noStrike" kern="1200" baseline="0" dirty="0">
                <a:solidFill>
                  <a:schemeClr val="tx1"/>
                </a:solidFill>
                <a:latin typeface="+mn-lt"/>
                <a:ea typeface="+mn-ea"/>
                <a:cs typeface="+mn-cs"/>
              </a:rPr>
              <a:t>-Westfalen.</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59</a:t>
            </a:fld>
            <a:endParaRPr lang="nl-NL"/>
          </a:p>
        </p:txBody>
      </p:sp>
    </p:spTree>
    <p:extLst>
      <p:ext uri="{BB962C8B-B14F-4D97-AF65-F5344CB8AC3E}">
        <p14:creationId xmlns:p14="http://schemas.microsoft.com/office/powerpoint/2010/main" val="5470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Reliëf in de stroomgebieden van de Rijn en de Maas.</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7</a:t>
            </a:fld>
            <a:endParaRPr lang="nl-NL"/>
          </a:p>
        </p:txBody>
      </p:sp>
    </p:spTree>
    <p:extLst>
      <p:ext uri="{BB962C8B-B14F-4D97-AF65-F5344CB8AC3E}">
        <p14:creationId xmlns:p14="http://schemas.microsoft.com/office/powerpoint/2010/main" val="2011393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Lengteprofiel van de Rijn van de bron in Zwitserland tot de monding in Nederland.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8</a:t>
            </a:fld>
            <a:endParaRPr lang="nl-NL"/>
          </a:p>
        </p:txBody>
      </p:sp>
    </p:spTree>
    <p:extLst>
      <p:ext uri="{BB962C8B-B14F-4D97-AF65-F5344CB8AC3E}">
        <p14:creationId xmlns:p14="http://schemas.microsoft.com/office/powerpoint/2010/main" val="1258624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9</a:t>
            </a:fld>
            <a:endParaRPr lang="nl-NL"/>
          </a:p>
        </p:txBody>
      </p:sp>
    </p:spTree>
    <p:extLst>
      <p:ext uri="{BB962C8B-B14F-4D97-AF65-F5344CB8AC3E}">
        <p14:creationId xmlns:p14="http://schemas.microsoft.com/office/powerpoint/2010/main" val="1680829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Maximale waterdiepten bij een mogelijke doorbraak bij Angeren, Pannerdens Kanaal.</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10</a:t>
            </a:fld>
            <a:endParaRPr lang="nl-NL"/>
          </a:p>
        </p:txBody>
      </p:sp>
    </p:spTree>
    <p:extLst>
      <p:ext uri="{BB962C8B-B14F-4D97-AF65-F5344CB8AC3E}">
        <p14:creationId xmlns:p14="http://schemas.microsoft.com/office/powerpoint/2010/main" val="2717039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28-12-2019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39654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28-12-2019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45464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28-12-2019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74291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28-12-2019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86962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28-12-2019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48093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28-12-2019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19888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B1D60EE-7FC9-489C-9A72-8C3774490951}" type="datetimeFigureOut">
              <a:rPr lang="nl-NL" smtClean="0"/>
              <a:t>28-12-2019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72350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B1D60EE-7FC9-489C-9A72-8C3774490951}" type="datetimeFigureOut">
              <a:rPr lang="nl-NL" smtClean="0"/>
              <a:t>28-12-2019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65088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B1D60EE-7FC9-489C-9A72-8C3774490951}" type="datetimeFigureOut">
              <a:rPr lang="nl-NL" smtClean="0"/>
              <a:t>28-12-2019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2619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28-12-2019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39535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28-12-2019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87782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D60EE-7FC9-489C-9A72-8C3774490951}" type="datetimeFigureOut">
              <a:rPr lang="nl-NL" smtClean="0"/>
              <a:t>28-12-2019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802E1-E70E-468C-82E9-EE50A80FF561}" type="slidenum">
              <a:rPr lang="nl-NL" smtClean="0"/>
              <a:t>‹nr.›</a:t>
            </a:fld>
            <a:endParaRPr lang="nl-NL"/>
          </a:p>
        </p:txBody>
      </p:sp>
    </p:spTree>
    <p:extLst>
      <p:ext uri="{BB962C8B-B14F-4D97-AF65-F5344CB8AC3E}">
        <p14:creationId xmlns:p14="http://schemas.microsoft.com/office/powerpoint/2010/main" val="4183312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576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Brede rivieren door oneindig laagland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lengteprofiel van de Rijn</a:t>
            </a:r>
          </a:p>
          <a:p>
            <a:pPr marL="360000">
              <a:spcBef>
                <a:spcPts val="0"/>
              </a:spcBef>
              <a:spcAft>
                <a:spcPts val="100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Rijntakken zijn bedijkt, met achter de dijken laag liggende polders.</a:t>
            </a:r>
          </a:p>
          <a:p>
            <a:pPr marL="0" indent="0">
              <a:spcBef>
                <a:spcPts val="0"/>
              </a:spcBef>
              <a:spcAft>
                <a:spcPts val="100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67C32F5F-35B4-465B-8D80-2946D7588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556" y="2852936"/>
            <a:ext cx="7992888" cy="3400915"/>
          </a:xfrm>
          <a:prstGeom prst="rect">
            <a:avLst/>
          </a:prstGeom>
        </p:spPr>
      </p:pic>
    </p:spTree>
    <p:extLst>
      <p:ext uri="{BB962C8B-B14F-4D97-AF65-F5344CB8AC3E}">
        <p14:creationId xmlns:p14="http://schemas.microsoft.com/office/powerpoint/2010/main" val="2606670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Brede rivieren door oneindig laagland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Maas: een grillige rivier</a:t>
            </a:r>
          </a:p>
          <a:p>
            <a:pPr marL="360000">
              <a:spcBef>
                <a:spcPts val="0"/>
              </a:spcBef>
              <a:spcAft>
                <a:spcPts val="100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Maas is ruim 900 km lang. Bron: het Plateau van Langres, Noordoost-Frankrijk, 400 m boven zeeniveau. </a:t>
            </a:r>
          </a:p>
          <a:p>
            <a:pPr marL="360000">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a:t>
            </a: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Franse</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deel door de Ardennen, bevaarbaar vanaf Sedan. Stroomgebied heeft weinig verhang, licht golvend reliëf. Neerslagwater zakt weg in de poreuze kalkbodems en geleidelijk naar de Maas.</a:t>
            </a:r>
          </a:p>
          <a:p>
            <a:pPr marL="360000">
              <a:spcBef>
                <a:spcPts val="0"/>
              </a:spcBef>
              <a:spcAft>
                <a:spcPts val="0"/>
              </a:spcAft>
              <a:buFont typeface="Calibri" panose="020F0502020204030204" pitchFamily="34" charset="0"/>
              <a:buChar char="●"/>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Belgische</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deel door diep ingesneden, harde gesteenten: slecht doorlaatbaar.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Veel bebossing maar door dunne bodems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weinig indringing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neerslag snel naar kleine riviertjes: vertragingstijd kort. </a:t>
            </a:r>
          </a:p>
          <a:p>
            <a:pPr marL="360000" indent="0">
              <a:spcBef>
                <a:spcPts val="0"/>
              </a:spcBef>
              <a:spcAft>
                <a:spcPts val="100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stroomgebied is klein: veel kans op gelijke (natte) weersomstandigheden.</a:t>
            </a:r>
          </a:p>
          <a:p>
            <a:pPr marL="360000">
              <a:spcBef>
                <a:spcPts val="0"/>
              </a:spcBef>
              <a:spcAft>
                <a:spcPts val="100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166551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Brede rivieren door oneindig laagland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Maas: een grillige rivier</a:t>
            </a:r>
          </a:p>
          <a:p>
            <a:pPr marL="360000">
              <a:spcBef>
                <a:spcPts val="0"/>
              </a:spcBef>
              <a:spcAft>
                <a:spcPts val="1000"/>
              </a:spcAft>
              <a:buFont typeface="Calibri" panose="020F0502020204030204" pitchFamily="34" charset="0"/>
              <a:buChar char="●"/>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Nederland: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Grensmaas is bochtig en in de zomer onbevaarbaar. Scheepvaart door het Julianakanaal. Bodems bestaan uit rivierkleiafzettingen op doorlatende grindlagen.</a:t>
            </a:r>
          </a:p>
        </p:txBody>
      </p:sp>
      <p:sp>
        <p:nvSpPr>
          <p:cNvPr id="6" name="Tijdelijke aanduiding voor inhoud 1">
            <a:extLst>
              <a:ext uri="{FF2B5EF4-FFF2-40B4-BE49-F238E27FC236}">
                <a16:creationId xmlns:a16="http://schemas.microsoft.com/office/drawing/2014/main" id="{AA50D1CC-FDA9-4DE5-9332-0CE0FB3EE7F0}"/>
              </a:ext>
            </a:extLst>
          </p:cNvPr>
          <p:cNvSpPr txBox="1">
            <a:spLocks/>
          </p:cNvSpPr>
          <p:nvPr/>
        </p:nvSpPr>
        <p:spPr bwMode="auto">
          <a:xfrm>
            <a:off x="-10996" y="2924945"/>
            <a:ext cx="8903476"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60000">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Midden-Limburg: rivierafzettingen van dikke lagen grind en goed doorlaatbaar grof zand. </a:t>
            </a:r>
          </a:p>
          <a:p>
            <a:pPr marL="360000" indent="0">
              <a:spcAft>
                <a:spcPts val="0"/>
              </a:spcAft>
              <a:buFontTx/>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312232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Brede rivieren door oneindig laagland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Maas: een grillige rivier</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Geen dijken stroomopwaarts van Mook. Uiterwaarden in het winterbed voor akkerbouw, campings en woningbouw</a:t>
            </a:r>
            <a:r>
              <a:rPr lang="nl-NL" sz="2400" dirty="0"/>
              <a:t>.</a:t>
            </a:r>
          </a:p>
          <a:p>
            <a:pPr>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Maas is bevaarbaar gemaakt door stuwen en sluizen.</a:t>
            </a:r>
          </a:p>
          <a:p>
            <a:pPr>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a:extLst>
              <a:ext uri="{FF2B5EF4-FFF2-40B4-BE49-F238E27FC236}">
                <a16:creationId xmlns:a16="http://schemas.microsoft.com/office/drawing/2014/main" id="{46945458-4D1F-4915-8BA7-EC9C351480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905" y="3039445"/>
            <a:ext cx="4968551" cy="3312367"/>
          </a:xfrm>
          <a:prstGeom prst="rect">
            <a:avLst/>
          </a:prstGeom>
        </p:spPr>
      </p:pic>
      <p:sp>
        <p:nvSpPr>
          <p:cNvPr id="6" name="Tijdelijke aanduiding voor inhoud 1">
            <a:extLst>
              <a:ext uri="{FF2B5EF4-FFF2-40B4-BE49-F238E27FC236}">
                <a16:creationId xmlns:a16="http://schemas.microsoft.com/office/drawing/2014/main" id="{C21DC865-4568-4F15-944F-5491D2B37468}"/>
              </a:ext>
            </a:extLst>
          </p:cNvPr>
          <p:cNvSpPr txBox="1">
            <a:spLocks/>
          </p:cNvSpPr>
          <p:nvPr/>
        </p:nvSpPr>
        <p:spPr bwMode="auto">
          <a:xfrm>
            <a:off x="0" y="3068960"/>
            <a:ext cx="3491880" cy="340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60000" indent="0">
              <a:spcBef>
                <a:spcPts val="0"/>
              </a:spcBef>
              <a:buFontTx/>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Maasplassen zijn geschikt voor:</a:t>
            </a:r>
          </a:p>
          <a:p>
            <a:pPr marL="817200" indent="-457200">
              <a:spcBef>
                <a:spcPts val="0"/>
              </a:spcBef>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delfstofwinning</a:t>
            </a:r>
          </a:p>
          <a:p>
            <a:pPr marL="817200" indent="-457200">
              <a:spcBef>
                <a:spcPts val="0"/>
              </a:spcBef>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recreatie</a:t>
            </a:r>
          </a:p>
          <a:p>
            <a:pPr marL="817200" indent="-457200">
              <a:spcBef>
                <a:spcPts val="0"/>
              </a:spcBef>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waterberging</a:t>
            </a:r>
          </a:p>
          <a:p>
            <a:pPr>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indent="0">
              <a:spcAft>
                <a:spcPts val="0"/>
              </a:spcAft>
              <a:buFontTx/>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946851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Brede rivieren door oneindig laagland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Levende rivieren</a:t>
            </a:r>
          </a:p>
          <a:p>
            <a:pPr marL="360000">
              <a:spcBef>
                <a:spcPts val="0"/>
              </a:spcBef>
              <a:spcAft>
                <a:spcPts val="100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Een meander is een natuurlijke bocht in een rivier. </a:t>
            </a:r>
          </a:p>
          <a:p>
            <a:pPr marL="360000">
              <a:spcBef>
                <a:spcPts val="0"/>
              </a:spcBef>
              <a:spcAft>
                <a:spcPts val="100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verschil in stroomsnelheid verklaart het meanderen: erosie in buitenbocht (diep), sedimentatie in binnenbocht (ondiep).</a:t>
            </a:r>
          </a:p>
          <a:p>
            <a:pPr marL="360000">
              <a:spcBef>
                <a:spcPts val="0"/>
              </a:spcBef>
              <a:spcAft>
                <a:spcPts val="100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7" name="Afbeelding 6">
            <a:extLst>
              <a:ext uri="{FF2B5EF4-FFF2-40B4-BE49-F238E27FC236}">
                <a16:creationId xmlns:a16="http://schemas.microsoft.com/office/drawing/2014/main" id="{9866480D-A27C-4232-BC68-3137F86EB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3212976"/>
            <a:ext cx="4442600" cy="2843228"/>
          </a:xfrm>
          <a:prstGeom prst="rect">
            <a:avLst/>
          </a:prstGeom>
        </p:spPr>
      </p:pic>
      <p:sp>
        <p:nvSpPr>
          <p:cNvPr id="8" name="Rechthoek 7">
            <a:extLst>
              <a:ext uri="{FF2B5EF4-FFF2-40B4-BE49-F238E27FC236}">
                <a16:creationId xmlns:a16="http://schemas.microsoft.com/office/drawing/2014/main" id="{00BC418E-DCD3-4CAD-9147-0A81AEE69E7B}"/>
              </a:ext>
            </a:extLst>
          </p:cNvPr>
          <p:cNvSpPr/>
          <p:nvPr/>
        </p:nvSpPr>
        <p:spPr>
          <a:xfrm>
            <a:off x="5233672" y="3212976"/>
            <a:ext cx="3442784" cy="3175228"/>
          </a:xfrm>
          <a:prstGeom prst="rect">
            <a:avLst/>
          </a:prstGeom>
        </p:spPr>
        <p:txBody>
          <a:bodyPr wrap="square">
            <a:spAutoFit/>
          </a:bodyPr>
          <a:lstStyle/>
          <a:p>
            <a:pPr marL="17100" indent="0">
              <a:spcBef>
                <a:spcPts val="0"/>
              </a:spcBef>
              <a:spcAft>
                <a:spcPts val="100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Door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meandering</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lussen die zichzelf afsnijden</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 H</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oefijzervormig dood stuk. </a:t>
            </a:r>
          </a:p>
          <a:p>
            <a:pPr marL="17100" indent="0">
              <a:spcBef>
                <a:spcPts val="0"/>
              </a:spcBef>
              <a:spcAft>
                <a:spcPts val="100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Hoefijzermeertjes vaak waardevolle natuurgebieden.</a:t>
            </a:r>
          </a:p>
        </p:txBody>
      </p:sp>
    </p:spTree>
    <p:extLst>
      <p:ext uri="{BB962C8B-B14F-4D97-AF65-F5344CB8AC3E}">
        <p14:creationId xmlns:p14="http://schemas.microsoft.com/office/powerpoint/2010/main" val="1622108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Brede rivieren door oneindig laagland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Levende rivieren</a:t>
            </a:r>
          </a:p>
          <a:p>
            <a:pPr marL="360000">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Het kenmerkende dwarsprofiel van een laaglandrivier .</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A1F0DC34-F4F6-42FF-9A23-9953488F0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668" y="2194844"/>
            <a:ext cx="5976664" cy="4392073"/>
          </a:xfrm>
          <a:prstGeom prst="rect">
            <a:avLst/>
          </a:prstGeom>
        </p:spPr>
      </p:pic>
    </p:spTree>
    <p:extLst>
      <p:ext uri="{BB962C8B-B14F-4D97-AF65-F5344CB8AC3E}">
        <p14:creationId xmlns:p14="http://schemas.microsoft.com/office/powerpoint/2010/main" val="425491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Brede rivieren door oneindig laagland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Waterafvoer en bevaarbaarheid</a:t>
            </a:r>
          </a:p>
          <a:p>
            <a:pPr marL="360000">
              <a:spcBef>
                <a:spcPts val="0"/>
              </a:spcBef>
              <a:spcAft>
                <a:spcPts val="100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De waterafvoer van een rivier is te versnellen door kanalisatie: bochtafsnijding, de aanleg van kribben of het aanbrengen van steenbestorting.</a:t>
            </a:r>
          </a:p>
          <a:p>
            <a:pPr marL="360000">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Kribben versmallen het zomerbed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toename stroomsnelheid </a:t>
            </a:r>
            <a:r>
              <a:rPr lang="nl-NL" sz="20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sym typeface="Wingdings" panose="05000000000000000000" pitchFamily="2" charset="2"/>
              </a:rPr>
              <a:t>diepere </a:t>
            </a:r>
            <a:r>
              <a:rPr lang="nl-NL" sz="2400" dirty="0">
                <a:latin typeface="Calibri" panose="020F0502020204030204" pitchFamily="34" charset="0"/>
                <a:cs typeface="Calibri" panose="020F0502020204030204" pitchFamily="34" charset="0"/>
              </a:rPr>
              <a:t>vaargeul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rivierbodem daalt. Ook bochtafsnijdingen verhogen de stroomsnelheid.</a:t>
            </a:r>
          </a:p>
        </p:txBody>
      </p:sp>
      <p:pic>
        <p:nvPicPr>
          <p:cNvPr id="5" name="Afbeelding 4">
            <a:extLst>
              <a:ext uri="{FF2B5EF4-FFF2-40B4-BE49-F238E27FC236}">
                <a16:creationId xmlns:a16="http://schemas.microsoft.com/office/drawing/2014/main" id="{06E8D853-79DF-4143-95E8-92137477F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9184" y="4278568"/>
            <a:ext cx="3078088" cy="2308349"/>
          </a:xfrm>
          <a:prstGeom prst="rect">
            <a:avLst/>
          </a:prstGeom>
        </p:spPr>
      </p:pic>
    </p:spTree>
    <p:extLst>
      <p:ext uri="{BB962C8B-B14F-4D97-AF65-F5344CB8AC3E}">
        <p14:creationId xmlns:p14="http://schemas.microsoft.com/office/powerpoint/2010/main" val="3243044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Brede rivieren door oneindig laagland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Waterafvoer en bevaarbaarheid</a:t>
            </a:r>
          </a:p>
          <a:p>
            <a:pPr marL="360000">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Met stuwen wordt de waterstand gereguleerd. Door de bouw van schutsluizen blijft scheepvaart mogelijk.</a:t>
            </a:r>
          </a:p>
          <a:p>
            <a:pPr marL="360000">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Hoogwater in 1995 leidde </a:t>
            </a:r>
            <a:r>
              <a:rPr lang="nl-NL" sz="2400" i="1" dirty="0">
                <a:latin typeface="Calibri" panose="020F0502020204030204" pitchFamily="34" charset="0"/>
                <a:cs typeface="Calibri" panose="020F0502020204030204" pitchFamily="34" charset="0"/>
              </a:rPr>
              <a:t>Wet op de waterkering</a:t>
            </a:r>
            <a:r>
              <a:rPr lang="nl-NL" sz="2400" dirty="0">
                <a:latin typeface="Calibri" panose="020F0502020204030204" pitchFamily="34" charset="0"/>
                <a:cs typeface="Calibri" panose="020F0502020204030204" pitchFamily="34" charset="0"/>
              </a:rPr>
              <a:t>.</a:t>
            </a:r>
          </a:p>
          <a:p>
            <a:pPr marL="360000">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Dijkverzwaring tast landschap en leefomgeving aan. Alternatief: doorbraakvrije dijk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000" dirty="0">
                <a:latin typeface="Calibri" panose="020F0502020204030204" pitchFamily="34" charset="0"/>
                <a:cs typeface="Calibri" panose="020F0502020204030204" pitchFamily="34" charset="0"/>
              </a:rPr>
              <a:t> </a:t>
            </a:r>
            <a:r>
              <a:rPr lang="nl-NL" sz="2400" dirty="0">
                <a:latin typeface="Calibri" panose="020F0502020204030204" pitchFamily="34" charset="0"/>
                <a:cs typeface="Calibri" panose="020F0502020204030204" pitchFamily="34" charset="0"/>
              </a:rPr>
              <a:t>overstromingsramp wordt wateroverlast.</a:t>
            </a:r>
          </a:p>
        </p:txBody>
      </p:sp>
      <p:pic>
        <p:nvPicPr>
          <p:cNvPr id="3" name="Afbeelding 2">
            <a:extLst>
              <a:ext uri="{FF2B5EF4-FFF2-40B4-BE49-F238E27FC236}">
                <a16:creationId xmlns:a16="http://schemas.microsoft.com/office/drawing/2014/main" id="{22D2D21D-4EEA-4A01-89CC-C4FC37FC1C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908" y="4509120"/>
            <a:ext cx="6644640" cy="1941576"/>
          </a:xfrm>
          <a:prstGeom prst="rect">
            <a:avLst/>
          </a:prstGeom>
        </p:spPr>
      </p:pic>
    </p:spTree>
    <p:extLst>
      <p:ext uri="{BB962C8B-B14F-4D97-AF65-F5344CB8AC3E}">
        <p14:creationId xmlns:p14="http://schemas.microsoft.com/office/powerpoint/2010/main" val="1232314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Op klompen in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Welke omstandigheden bepalen de waterafvoer van een rivier?</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Waardoor zal de waterafvoer van onze rivieren gaan veranderen?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 zijn de gevolgen van grotere extremen in de waterafvoer?</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B3C985A8-46D1-4591-B8D6-F232D5E5E7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29" y="3833458"/>
            <a:ext cx="6723197" cy="3951931"/>
          </a:xfrm>
          <a:prstGeom prst="rect">
            <a:avLst/>
          </a:prstGeom>
        </p:spPr>
      </p:pic>
    </p:spTree>
    <p:extLst>
      <p:ext uri="{BB962C8B-B14F-4D97-AF65-F5344CB8AC3E}">
        <p14:creationId xmlns:p14="http://schemas.microsoft.com/office/powerpoint/2010/main" val="2366759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Op klompen in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Debiet en regiem</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stroomgebied van de Rijn is zesmaal zo groot als dat van de Maas, de waterafvoer twaalf keer zo groot.</a:t>
            </a:r>
          </a:p>
          <a:p>
            <a:pPr lvl="0">
              <a:spcAft>
                <a:spcPts val="0"/>
              </a:spcAft>
              <a:buFont typeface="Arial" panose="020B0604020202020204" pitchFamily="34" charset="0"/>
              <a:buChar char="●"/>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Debiet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het aantal kubieke meters water dat per seconde een bepaald punt in de rivier passeert.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Regiem</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 schommeling in waterafvoer in de loop van een jaar.</a:t>
            </a:r>
          </a:p>
        </p:txBody>
      </p:sp>
      <p:pic>
        <p:nvPicPr>
          <p:cNvPr id="3" name="Afbeelding 2">
            <a:extLst>
              <a:ext uri="{FF2B5EF4-FFF2-40B4-BE49-F238E27FC236}">
                <a16:creationId xmlns:a16="http://schemas.microsoft.com/office/drawing/2014/main" id="{34E52DE2-04F2-42B7-BADC-8C42188AE8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5996" y="3811197"/>
            <a:ext cx="3112008" cy="2791968"/>
          </a:xfrm>
          <a:prstGeom prst="rect">
            <a:avLst/>
          </a:prstGeom>
        </p:spPr>
      </p:pic>
    </p:spTree>
    <p:extLst>
      <p:ext uri="{BB962C8B-B14F-4D97-AF65-F5344CB8AC3E}">
        <p14:creationId xmlns:p14="http://schemas.microsoft.com/office/powerpoint/2010/main" val="1894514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 Grote rivieren in de lage landen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798EC98F-326B-4D66-ABA1-10C77B15DF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28" y="980728"/>
            <a:ext cx="9702065" cy="598050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Op klompen in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Debiet en regiem</a:t>
            </a:r>
          </a:p>
          <a:p>
            <a:pPr>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Gemengde rivieren zoals de Rijn voeren het water gelijkmatiger af dan regenrivieren zoals de Maas.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Bijna driekwart van het Rijnwater in de zomer komt uit de Alpen.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Door verdamping komt niet alle regenwater in de rivier terecht.</a:t>
            </a:r>
          </a:p>
        </p:txBody>
      </p:sp>
      <p:pic>
        <p:nvPicPr>
          <p:cNvPr id="3" name="Afbeelding 2">
            <a:extLst>
              <a:ext uri="{FF2B5EF4-FFF2-40B4-BE49-F238E27FC236}">
                <a16:creationId xmlns:a16="http://schemas.microsoft.com/office/drawing/2014/main" id="{C66DA186-D032-457F-8349-3A8C48F77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8028" y="3633056"/>
            <a:ext cx="3600400" cy="2837754"/>
          </a:xfrm>
          <a:prstGeom prst="rect">
            <a:avLst/>
          </a:prstGeom>
        </p:spPr>
      </p:pic>
    </p:spTree>
    <p:extLst>
      <p:ext uri="{BB962C8B-B14F-4D97-AF65-F5344CB8AC3E}">
        <p14:creationId xmlns:p14="http://schemas.microsoft.com/office/powerpoint/2010/main" val="3367005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Op klompen in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lvl="0" indent="0">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Hoogwater in de Rijn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Rijn vertakt zich na Lobith in Waal en Neder-Rijn.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maximum afvoer in extreme situaties is de maatgevende afvoer.</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Afvoergegevens zeggen weinig over de overstromingsveiligheid. Daarvoor wordt gelet op piekafvoer: tijdsduur, waterhoogte en frequentie.</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extremer de waterafvoer, hoe minder vaak dit voorkomt. Klimatologen verwachten toename frequentie van extreem hoge waterstanden.</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204304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Op klompen in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lv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Hoogwater in de Rijn</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de winters van 1994 en 1995 waren er hoge piekafvoeren. Dat leidde tot de evacuatie van mensen en vee uit het rivierengebied.</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Hoogwater ontstaat door een lange periode met veel neerslag in het stroomgebied.</a:t>
            </a:r>
          </a:p>
        </p:txBody>
      </p:sp>
      <p:pic>
        <p:nvPicPr>
          <p:cNvPr id="3" name="Afbeelding 2">
            <a:extLst>
              <a:ext uri="{FF2B5EF4-FFF2-40B4-BE49-F238E27FC236}">
                <a16:creationId xmlns:a16="http://schemas.microsoft.com/office/drawing/2014/main" id="{972D2FFA-77DD-4088-8027-9C8C7C90D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3177693"/>
            <a:ext cx="3073521" cy="3403880"/>
          </a:xfrm>
          <a:prstGeom prst="rect">
            <a:avLst/>
          </a:prstGeom>
        </p:spPr>
      </p:pic>
    </p:spTree>
    <p:extLst>
      <p:ext uri="{BB962C8B-B14F-4D97-AF65-F5344CB8AC3E}">
        <p14:creationId xmlns:p14="http://schemas.microsoft.com/office/powerpoint/2010/main" val="285954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Op klompen in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lv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Nog meer water</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Volgens de Deltawet grote rivieren: overstromingskans van eens per 1.250 jaar.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Bijstellen van de maatgevende afvoer nodig, want:</a:t>
            </a:r>
          </a:p>
          <a:p>
            <a:pPr lvl="0">
              <a:spcBef>
                <a:spcPts val="0"/>
              </a:spcBef>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door intensivering van het grondgebruik is er een snellere afstroming.</a:t>
            </a:r>
          </a:p>
          <a:p>
            <a:pPr lvl="0">
              <a:spcBef>
                <a:spcPts val="0"/>
              </a:spcBef>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klimaatverandering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toename in de neerslag.</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stroomgebied van de Rijn is sterk verstedelijkt en versteend.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infiltratie van neerslag in de bodem neemt af, afvoer overtollige water neemt in kortere tijd toe.</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Een intensieve landbouw vraagt om een laag grondwaterpeil. De neerslag moet dan sneller worden afgevoerd.</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99758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Op klompen in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lv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Zeespiegelstijging</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zeespiegel blijft stijgen. Gaat de daling van het land ook door?</a:t>
            </a:r>
          </a:p>
          <a:p>
            <a:pPr lvl="0">
              <a:spcAft>
                <a:spcPts val="0"/>
              </a:spcAft>
              <a:buFont typeface="Calibri" panose="020F0502020204030204" pitchFamily="34" charset="0"/>
              <a:buChar char="●"/>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Absolute zeespiegelstijging</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het gemiddelde peil van eb en vloed ten opzichte van een vast punt gaat omhoog in de loop van de tijd.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Relatieve zeespiegelstijging</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absolute zeespiegelstijging gecombineerd met daling van het land.</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20B903B3-D1F1-4D49-B31E-4A959C19E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4581128"/>
            <a:ext cx="6096000" cy="1828800"/>
          </a:xfrm>
          <a:prstGeom prst="rect">
            <a:avLst/>
          </a:prstGeom>
        </p:spPr>
      </p:pic>
    </p:spTree>
    <p:extLst>
      <p:ext uri="{BB962C8B-B14F-4D97-AF65-F5344CB8AC3E}">
        <p14:creationId xmlns:p14="http://schemas.microsoft.com/office/powerpoint/2010/main" val="3481787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Op klompen in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5220072" cy="5506917"/>
          </a:xfrm>
        </p:spPr>
        <p:txBody>
          <a:bodyPr lIns="360000" tIns="46800" bIns="46800"/>
          <a:lstStyle/>
          <a:p>
            <a:pPr marL="0" lv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Zeespiegelstijging</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Inklinking door betere ontwatering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b</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odemdaling. </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Lage gebieden zijn gevoelig voor overstromingen en hebben meeste last van bodemdaling. Met name de veenweidegebieden.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Krachtige gemalen nodig om tegen wateroverlast te beschermen.</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Vanaf 1450: bemaling betekent zakking en de vicieuze cirkel werd versterkt door steeds krachtigere gemalen.</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BA6E3A8C-7678-4E66-B71F-351C49E54E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1434882"/>
            <a:ext cx="3198101" cy="4797152"/>
          </a:xfrm>
          <a:prstGeom prst="rect">
            <a:avLst/>
          </a:prstGeom>
        </p:spPr>
      </p:pic>
    </p:spTree>
    <p:extLst>
      <p:ext uri="{BB962C8B-B14F-4D97-AF65-F5344CB8AC3E}">
        <p14:creationId xmlns:p14="http://schemas.microsoft.com/office/powerpoint/2010/main" val="260116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Op klompen in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lv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Amersfoort aan Zee</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Verwachtingen voor het toekomstige zeeniveau worden berekend aan de hand van klimaatmodellen.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IPCC voorspelt een zeespiegelstijging. Deze is het gevolg van: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uitzetting van het zeewater.</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smelten van gletsjers en landijs.</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331773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Op klompen in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lv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Ernstige gevolgen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Klimaatverandering, bodemdaling en zeespiegelstijging beïnvloeden de waterhuishouding en het waterbeheer.</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Gevolg voor Nederland is een onregelmatiger neerslagregiem met meer extremen in de waterafvoer: vaker piekafvoeren, vaker en langer laag water.</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FDC98D60-E105-466F-8AF5-53BB2E20B7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1" y="3933056"/>
            <a:ext cx="3723037" cy="2483266"/>
          </a:xfrm>
          <a:prstGeom prst="rect">
            <a:avLst/>
          </a:prstGeom>
        </p:spPr>
      </p:pic>
      <p:pic>
        <p:nvPicPr>
          <p:cNvPr id="6" name="Afbeelding 5">
            <a:extLst>
              <a:ext uri="{FF2B5EF4-FFF2-40B4-BE49-F238E27FC236}">
                <a16:creationId xmlns:a16="http://schemas.microsoft.com/office/drawing/2014/main" id="{8E39D382-0189-4AD1-BB9F-1EB5586883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2139" y="3902899"/>
            <a:ext cx="3672408" cy="2508255"/>
          </a:xfrm>
          <a:prstGeom prst="rect">
            <a:avLst/>
          </a:prstGeom>
        </p:spPr>
      </p:pic>
      <p:sp>
        <p:nvSpPr>
          <p:cNvPr id="7" name="Rechthoek 6">
            <a:extLst>
              <a:ext uri="{FF2B5EF4-FFF2-40B4-BE49-F238E27FC236}">
                <a16:creationId xmlns:a16="http://schemas.microsoft.com/office/drawing/2014/main" id="{CCE6DCAB-C66C-416B-B313-70488D889CD8}"/>
              </a:ext>
            </a:extLst>
          </p:cNvPr>
          <p:cNvSpPr/>
          <p:nvPr/>
        </p:nvSpPr>
        <p:spPr>
          <a:xfrm>
            <a:off x="899592" y="6395215"/>
            <a:ext cx="3186706"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Gemiddelde maandafvoer van de Rijn bij Lobith.</a:t>
            </a:r>
          </a:p>
        </p:txBody>
      </p:sp>
      <p:sp>
        <p:nvSpPr>
          <p:cNvPr id="8" name="Rechthoek 7">
            <a:extLst>
              <a:ext uri="{FF2B5EF4-FFF2-40B4-BE49-F238E27FC236}">
                <a16:creationId xmlns:a16="http://schemas.microsoft.com/office/drawing/2014/main" id="{49152F8B-97C5-4DD1-91DA-60760EE0C297}"/>
              </a:ext>
            </a:extLst>
          </p:cNvPr>
          <p:cNvSpPr/>
          <p:nvPr/>
        </p:nvSpPr>
        <p:spPr>
          <a:xfrm>
            <a:off x="5162180" y="6406890"/>
            <a:ext cx="3148234"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Gemiddelde maandafvoer van de Maas bij Luik.</a:t>
            </a:r>
          </a:p>
        </p:txBody>
      </p:sp>
    </p:spTree>
    <p:extLst>
      <p:ext uri="{BB962C8B-B14F-4D97-AF65-F5344CB8AC3E}">
        <p14:creationId xmlns:p14="http://schemas.microsoft.com/office/powerpoint/2010/main" val="1515992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Op klompen in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lv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Hogere rivierstanden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Zeer hoge waterstanden hebben grote gevolgen: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Veiligheid van het binnendijkse land komt in gevaar. Toenemende kans op dijkdoorbraken door </a:t>
            </a:r>
            <a:r>
              <a:rPr lang="nl-NL" sz="2400" i="1"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piping</a:t>
            </a: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(water dat via een zandlaag onder de dijk doorstroomt).</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Hogere zeespiegel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piekafvoer ondervindt meer tegendruk vanuit zee. Huidige waterpeil van het IJsselmeer handhaven lukt niet meer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8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zwaardere pompen om toestroom van water sneller weg te werken en/of dijken moeten worden opgehoogd.</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Uiterwaarden overstromen vaker. Bedreiging voor horeca en de recreatiesector.</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067404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Op klompen in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normAutofit lnSpcReduction="10000"/>
          </a:bodyPr>
          <a:lstStyle/>
          <a:p>
            <a:pPr marL="0" lv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Lagere rivierstanden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Nadelen extreem lage waterstand:</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Veendijken kunnen doorbreken.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Meer hinder voor de scheepvaart: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minder belading en smallere vaargeul. </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Elektriciteitscentrales mogen in de zomer minder koelwater gebruiken want door sterke opwarming daalt zuurstofgehalte rivierwater en stijgt vervuiling en vissterfte.</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Minder water beschikbaar voor de landbouw.</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Doorspoelen van verzilte en vervuilde binnenwateren wordt moeilijker.</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Daling van het grondwaterpeil en verdroging van kwetsbare natuurgebieden.</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29CF6F8D-A504-4579-A050-66936D9F57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1700808"/>
            <a:ext cx="2299475" cy="1530102"/>
          </a:xfrm>
          <a:prstGeom prst="rect">
            <a:avLst/>
          </a:prstGeom>
        </p:spPr>
      </p:pic>
    </p:spTree>
    <p:extLst>
      <p:ext uri="{BB962C8B-B14F-4D97-AF65-F5344CB8AC3E}">
        <p14:creationId xmlns:p14="http://schemas.microsoft.com/office/powerpoint/2010/main" val="2060499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 De lage landen bij de zee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Hoofdvraag</a:t>
            </a:r>
            <a:endParaRPr lang="nl-NL" sz="2400" b="1" dirty="0">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r>
              <a:rPr lang="nl-NL" sz="2400" dirty="0">
                <a:latin typeface="Calibri" panose="020F0502020204030204" pitchFamily="34" charset="0"/>
                <a:cs typeface="Calibri" panose="020F0502020204030204" pitchFamily="34" charset="0"/>
              </a:rPr>
              <a:t>Wat zijn de oorzaken en de gevolgen van overstromingsrisico’s van de grote rivieren, van wateroverlast en watertekorten en met welke maatregelen kunnen deze problemen worden aangepakt?</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7" name="Afbeelding 6">
            <a:extLst>
              <a:ext uri="{FF2B5EF4-FFF2-40B4-BE49-F238E27FC236}">
                <a16:creationId xmlns:a16="http://schemas.microsoft.com/office/drawing/2014/main" id="{D3526D85-94B2-412D-AC52-B114BC874C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4544" y="3068960"/>
            <a:ext cx="9702065" cy="5116410"/>
          </a:xfrm>
          <a:prstGeom prst="rect">
            <a:avLst/>
          </a:prstGeom>
        </p:spPr>
      </p:pic>
    </p:spTree>
    <p:extLst>
      <p:ext uri="{BB962C8B-B14F-4D97-AF65-F5344CB8AC3E}">
        <p14:creationId xmlns:p14="http://schemas.microsoft.com/office/powerpoint/2010/main" val="1772808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Op klompen in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cs typeface="Calibri" panose="020F0502020204030204" pitchFamily="34" charset="0"/>
              </a:rPr>
              <a:t>Verzilting en kwel</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Zeespiegel stijgt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via grondwater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toename v</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erzilting in laaggelegen kustgebied. </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Bij lagere waterstanden in de rivieren kan zout water vanuit zee verder landinwaarts stromen.</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820852EB-45B3-4FCA-B25A-4601C4776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3573016"/>
            <a:ext cx="4189556" cy="2304256"/>
          </a:xfrm>
          <a:prstGeom prst="rect">
            <a:avLst/>
          </a:prstGeom>
        </p:spPr>
      </p:pic>
      <p:sp>
        <p:nvSpPr>
          <p:cNvPr id="6" name="Tijdelijke aanduiding voor inhoud 1">
            <a:extLst>
              <a:ext uri="{FF2B5EF4-FFF2-40B4-BE49-F238E27FC236}">
                <a16:creationId xmlns:a16="http://schemas.microsoft.com/office/drawing/2014/main" id="{98881226-47EA-41D9-B945-31598C42763B}"/>
              </a:ext>
            </a:extLst>
          </p:cNvPr>
          <p:cNvSpPr txBox="1">
            <a:spLocks/>
          </p:cNvSpPr>
          <p:nvPr/>
        </p:nvSpPr>
        <p:spPr bwMode="auto">
          <a:xfrm>
            <a:off x="0" y="3284985"/>
            <a:ext cx="4067944"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grondwaterspiegel in kustgebied stijgt bij hogere zeespiegel.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Zout water uit de ondergrond veroorzaakt zoute kwel in diepe polders.</a:t>
            </a:r>
          </a:p>
          <a:p>
            <a:pPr>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993625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Op klompen in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lv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Dijkverzwaring niet de oplossing</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Menselijk ingrijpen in rivierenland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onregelmatiger regiem en een verkorting van de vertragingstijd.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Voorbeelden van ingrijpen: ontbossing, kanalisatie, bebouwing, verharding en bedijking.</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Omdat dijkverzwaring niet oneindig kan doorgaan, was een andere aanpak nodig: ruimte voor de rivier.</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418237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Welke omslag was er na 1995 in het Nederlandse waterbeleid?</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worden zowel de ruimtelijke kwaliteit als de veiligheid in het rivierengebied verbeterd?</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Waarvoor dienen noodoverloopgebieden en waarom zijn deze toch uit de plannen geschrapt?</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7" name="Afbeelding 6">
            <a:extLst>
              <a:ext uri="{FF2B5EF4-FFF2-40B4-BE49-F238E27FC236}">
                <a16:creationId xmlns:a16="http://schemas.microsoft.com/office/drawing/2014/main" id="{7A4E613F-9005-4C4D-99FE-E9D70C3298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4077072"/>
            <a:ext cx="4499992" cy="3003624"/>
          </a:xfrm>
          <a:prstGeom prst="rect">
            <a:avLst/>
          </a:prstGeom>
        </p:spPr>
      </p:pic>
    </p:spTree>
    <p:extLst>
      <p:ext uri="{BB962C8B-B14F-4D97-AF65-F5344CB8AC3E}">
        <p14:creationId xmlns:p14="http://schemas.microsoft.com/office/powerpoint/2010/main" val="171380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Een nieuw waterbeleid</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Regering vraagt de Deltacommissie 2008 om advies: hoe kunnen we Nederland klimaatbestendig inrichten?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Dijkverzwaring, pompen en snel lozen zijn geen structurele oplossingen van het waterprobleem.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Waterbeleid 21ste eeuw zoekt naar oorzaakgerichte oplossingen: meebewegen met de natuur, geef water de ruimte. </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Uitgangspunten van het nieuwe waterbeleid:</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slim combineren van techniek en ruimte.</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werken volgens een drietrapsstrategie van vasthouden, bergen en afvoeren.</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4971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Een slimme combinatie van techniek en ruimte</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Hogere dijken en zwaardere pompen zijn uiteindelijk geen goede oplossing.  </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Bij hogere dijken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zijn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gevolgen van overstromingen groter.</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Hogere dijken zijn zwaarder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verzakkingsgevaar neemt toe.</a:t>
            </a:r>
          </a:p>
          <a:p>
            <a:pPr marL="360000" lvl="0">
              <a:spcAft>
                <a:spcPts val="0"/>
              </a:spcAft>
              <a:buFont typeface="Calibri" panose="020F0502020204030204" pitchFamily="34" charset="0"/>
              <a:buChar char="●"/>
            </a:pPr>
            <a:r>
              <a:rPr lang="nl-NL" sz="2400" b="1"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Ruimte voor de rivier, </a:t>
            </a:r>
            <a:r>
              <a:rPr lang="nl-NL" sz="24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ingrepen voor rivierbedverruiming:</a:t>
            </a: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1.  Versmallen van het zomerbed en daardoor meer diepte-erosie.</a:t>
            </a: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1711790D-5DE7-42CF-AD64-DA5AC9B4C3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4506894"/>
            <a:ext cx="7272808" cy="2080023"/>
          </a:xfrm>
          <a:prstGeom prst="rect">
            <a:avLst/>
          </a:prstGeom>
        </p:spPr>
      </p:pic>
    </p:spTree>
    <p:extLst>
      <p:ext uri="{BB962C8B-B14F-4D97-AF65-F5344CB8AC3E}">
        <p14:creationId xmlns:p14="http://schemas.microsoft.com/office/powerpoint/2010/main" val="3569499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Een slimme combinatie van techniek en ruimte</a:t>
            </a:r>
          </a:p>
          <a:p>
            <a:pPr marL="0" indent="0">
              <a:spcAft>
                <a:spcPts val="0"/>
              </a:spcAft>
              <a:buNone/>
            </a:pPr>
            <a:r>
              <a:rPr lang="nl-NL" sz="2400" b="1"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Ruimte voor de rivier, </a:t>
            </a:r>
            <a:r>
              <a:rPr lang="nl-NL" sz="24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ingrepen voor rivierbedverruiming:</a:t>
            </a: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2.    Kribverlaging.</a:t>
            </a: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3.    Verdieping door baggeren (minder aantrekkelijk).</a:t>
            </a: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8.    Graven van nevengeulen.</a:t>
            </a: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9.    Verlagen van uiterwaarden.</a:t>
            </a: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11.  Verwijderen van obstakels.</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39535C93-D2B3-45A1-84FB-14A255087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4506894"/>
            <a:ext cx="7272808" cy="2080023"/>
          </a:xfrm>
          <a:prstGeom prst="rect">
            <a:avLst/>
          </a:prstGeom>
        </p:spPr>
      </p:pic>
    </p:spTree>
    <p:extLst>
      <p:ext uri="{BB962C8B-B14F-4D97-AF65-F5344CB8AC3E}">
        <p14:creationId xmlns:p14="http://schemas.microsoft.com/office/powerpoint/2010/main" val="4278655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Een slimme combinatie van techniek en ruimte</a:t>
            </a:r>
          </a:p>
          <a:p>
            <a:pPr marL="0" indent="0">
              <a:spcAft>
                <a:spcPts val="0"/>
              </a:spcAft>
              <a:buNone/>
            </a:pPr>
            <a:r>
              <a:rPr lang="nl-NL" sz="2400" b="1"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Ruimte voor de rivier, </a:t>
            </a:r>
            <a:r>
              <a:rPr lang="nl-NL" sz="24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ingrepen voor rivierbedverruiming:</a:t>
            </a: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12, 16. Dijkverzwaring.</a:t>
            </a: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13.   Verbreding van het winterbed.</a:t>
            </a: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14.   De aanleg van retentiebekkens. Een retentiebekken is vooral bedoeld voor het aftoppen van de hoogwatergolf / piekafvoer.</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39535C93-D2B3-45A1-84FB-14A255087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4506894"/>
            <a:ext cx="7272808" cy="2080023"/>
          </a:xfrm>
          <a:prstGeom prst="rect">
            <a:avLst/>
          </a:prstGeom>
        </p:spPr>
      </p:pic>
    </p:spTree>
    <p:extLst>
      <p:ext uri="{BB962C8B-B14F-4D97-AF65-F5344CB8AC3E}">
        <p14:creationId xmlns:p14="http://schemas.microsoft.com/office/powerpoint/2010/main" val="3095996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Noodoverloopgebieden geschrapt</a:t>
            </a:r>
          </a:p>
          <a:p>
            <a:pPr>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Noodoverloopgebied: een polder die gecontroleerd onder water kan worden gezet om een extreem hoge waterstand in een rivier te verlagen.</a:t>
            </a:r>
          </a:p>
          <a:p>
            <a:pPr>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Een noodoverloopgebied is een noodoplossing om de verhoogde piekafvoer (= meer water dan de maatgevende afvoer) weg te werken.</a:t>
            </a:r>
          </a:p>
          <a:p>
            <a:pPr>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Minder aanleg noodoverloopgebieden vanwege:</a:t>
            </a:r>
          </a:p>
          <a:p>
            <a:pPr>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hoge kosten</a:t>
            </a:r>
          </a:p>
          <a:p>
            <a:pPr>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twijfels effectiviteit</a:t>
            </a:r>
          </a:p>
          <a:p>
            <a:pPr>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maatschappelijke weerstand.</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9996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Noodoverloopgebieden geschrapt</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E1B29F39-0A1B-4106-8BAE-8B64A95A4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1988840"/>
            <a:ext cx="6096000" cy="4447032"/>
          </a:xfrm>
          <a:prstGeom prst="rect">
            <a:avLst/>
          </a:prstGeom>
        </p:spPr>
      </p:pic>
    </p:spTree>
    <p:extLst>
      <p:ext uri="{BB962C8B-B14F-4D97-AF65-F5344CB8AC3E}">
        <p14:creationId xmlns:p14="http://schemas.microsoft.com/office/powerpoint/2010/main" val="3944346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Flessenhalzen</a:t>
            </a:r>
            <a:endParaRPr lang="nl-NL" dirty="0"/>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De uitbreiding van steden langs het water beperkt de ruimte voor de rivier.</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Bij een flessenhals wordt het water opgestuwd. Voorbeelden: Kampen-IJsselmuiden, Arnhem, Lent-Nijmegen. Bescherming door groene rivier of </a:t>
            </a:r>
            <a:r>
              <a:rPr lang="nl-NL" sz="2400" i="1" dirty="0">
                <a:latin typeface="Calibri" panose="020F0502020204030204" pitchFamily="34" charset="0"/>
                <a:cs typeface="Calibri" panose="020F0502020204030204" pitchFamily="34" charset="0"/>
              </a:rPr>
              <a:t>bypass</a:t>
            </a:r>
            <a:r>
              <a:rPr lang="nl-NL" sz="2400" dirty="0">
                <a:latin typeface="Calibri" panose="020F0502020204030204" pitchFamily="34" charset="0"/>
                <a:cs typeface="Calibri" panose="020F0502020204030204" pitchFamily="34" charset="0"/>
              </a:rPr>
              <a:t>.</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a:extLst>
              <a:ext uri="{FF2B5EF4-FFF2-40B4-BE49-F238E27FC236}">
                <a16:creationId xmlns:a16="http://schemas.microsoft.com/office/drawing/2014/main" id="{DC43CB54-5DED-441F-B2E1-DC5D14BE8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779" y="3833458"/>
            <a:ext cx="7288441" cy="2758675"/>
          </a:xfrm>
          <a:prstGeom prst="rect">
            <a:avLst/>
          </a:prstGeom>
        </p:spPr>
      </p:pic>
    </p:spTree>
    <p:extLst>
      <p:ext uri="{BB962C8B-B14F-4D97-AF65-F5344CB8AC3E}">
        <p14:creationId xmlns:p14="http://schemas.microsoft.com/office/powerpoint/2010/main" val="2080500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Brede rivieren door oneindig laagland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 zijn de kenmerkende eigenschappen van de Rijn en de Maas en hun stroomgebied?</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beïnvloeden de eigenschappen van het stroomgebied de waterafvoer?</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Welke gevolgen hadden de ruimtelijke aanpassingen in de rivieren voor de waterafvoer en de bevaarbaarheid?</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6B184290-7A6A-42F4-9546-D44F912EE0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80528" y="4325583"/>
            <a:ext cx="9701509" cy="2919841"/>
          </a:xfrm>
          <a:prstGeom prst="rect">
            <a:avLst/>
          </a:prstGeom>
        </p:spPr>
      </p:pic>
    </p:spTree>
    <p:extLst>
      <p:ext uri="{BB962C8B-B14F-4D97-AF65-F5344CB8AC3E}">
        <p14:creationId xmlns:p14="http://schemas.microsoft.com/office/powerpoint/2010/main" val="409084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Een levende rivier</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Na de hoogwaters in 1993/1994  en 1995 volgde het </a:t>
            </a:r>
            <a:r>
              <a:rPr lang="nl-NL" sz="2400" i="1" dirty="0">
                <a:latin typeface="Calibri" panose="020F0502020204030204" pitchFamily="34" charset="0"/>
                <a:cs typeface="Calibri" panose="020F0502020204030204" pitchFamily="34" charset="0"/>
              </a:rPr>
              <a:t>Deltaplan Grote Rivieren</a:t>
            </a:r>
            <a:r>
              <a:rPr lang="nl-NL" sz="2400" dirty="0">
                <a:latin typeface="Calibri" panose="020F0502020204030204" pitchFamily="34" charset="0"/>
                <a:cs typeface="Calibri" panose="020F0502020204030204" pitchFamily="34" charset="0"/>
              </a:rPr>
              <a:t>. Langs de onbedijkte Maas werden kaden aangelegd. Op andere plaatsen krijgt de Maas meer ruimte.</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Project Grensmaas.</a:t>
            </a:r>
          </a:p>
          <a:p>
            <a:pPr marL="360000" indent="0">
              <a:buNone/>
            </a:pPr>
            <a:r>
              <a:rPr lang="nl-NL" sz="2400" dirty="0">
                <a:latin typeface="Calibri" panose="020F0502020204030204" pitchFamily="34" charset="0"/>
                <a:cs typeface="Calibri" panose="020F0502020204030204" pitchFamily="34" charset="0"/>
              </a:rPr>
              <a:t>Doel: verbreding van de stroomgeul en een verlaging van de uiterwaarden. Daarmee worden vier doelstellingen gehaald:</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bestrijden van de wateroverlast</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verbeteren van de scheepvaartroute</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natuurontwikkeling in het Maasdal</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grindwinning.</a:t>
            </a:r>
          </a:p>
          <a:p>
            <a:pPr>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770182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Welke middelen gebruikt de overheid om het teveel of tekort aan zoet water in de hand te houden?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passen het IJsselmeer en de Zuidwestelijke Delta in de waterhuishouding van Nederland?</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werkt het internationale rivierbeleid?</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9" name="Afbeelding 8">
            <a:extLst>
              <a:ext uri="{FF2B5EF4-FFF2-40B4-BE49-F238E27FC236}">
                <a16:creationId xmlns:a16="http://schemas.microsoft.com/office/drawing/2014/main" id="{1D91FA10-2D0F-48C1-A8DA-9E1A01CFF45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4544" y="3861048"/>
            <a:ext cx="9747606" cy="6164535"/>
          </a:xfrm>
          <a:prstGeom prst="rect">
            <a:avLst/>
          </a:prstGeom>
        </p:spPr>
      </p:pic>
    </p:spTree>
    <p:extLst>
      <p:ext uri="{BB962C8B-B14F-4D97-AF65-F5344CB8AC3E}">
        <p14:creationId xmlns:p14="http://schemas.microsoft.com/office/powerpoint/2010/main" val="1438402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watertoets</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Klimaatverandering vraagt aanpassingen in het waterbeheer en vereist reserveruimte. Deze ruimtelijke veiligheidsbuffer wordt bedreigd door bebouwing.</a:t>
            </a:r>
          </a:p>
          <a:p>
            <a:pPr marL="36000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Met de watertoets worden de gevolgen van bijv. de aanleg van een industrieterrein of een nieuwbouwwijk voorwaterveiligheid, wateroverlast, waterkwaliteit en watertekorten beoordeeld: </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een bouwactiviteit mag de drietrapsstrategie niet in de weg staan.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waterproblemen mogen niet worden afgewenteld op de buren.</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1676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Drietrapsstrategie</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Nationaal Waterplan verplicht de drietrapsstrategie van vasthouden, bergen en afvoeren.</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2052F70B-F28B-4198-AB7F-26ED637FCB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3362753"/>
            <a:ext cx="8208912" cy="2298495"/>
          </a:xfrm>
          <a:prstGeom prst="rect">
            <a:avLst/>
          </a:prstGeom>
        </p:spPr>
      </p:pic>
    </p:spTree>
    <p:extLst>
      <p:ext uri="{BB962C8B-B14F-4D97-AF65-F5344CB8AC3E}">
        <p14:creationId xmlns:p14="http://schemas.microsoft.com/office/powerpoint/2010/main" val="381127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Stap 1: Vasthouden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Opvangen van water bij de bron voorkomt afwenteling.</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Water vasthouden waar de neerslag valt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water infiltreert in bodem</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minder kans op verdroging</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scheiding van rioolafvoer en regenwater mogelijk.</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Vergroening van bestrating en de aanleg van groene daken voorkomt snelle afstroming en bevordert de infiltratie van de neerslag.</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2052F70B-F28B-4198-AB7F-26ED637FCB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16" y="4729111"/>
            <a:ext cx="6635023" cy="1857806"/>
          </a:xfrm>
          <a:prstGeom prst="rect">
            <a:avLst/>
          </a:prstGeom>
        </p:spPr>
      </p:pic>
    </p:spTree>
    <p:extLst>
      <p:ext uri="{BB962C8B-B14F-4D97-AF65-F5344CB8AC3E}">
        <p14:creationId xmlns:p14="http://schemas.microsoft.com/office/powerpoint/2010/main" val="1365795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Vasthouden</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Voorbeelden: wadi’s in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Vinexwijk</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Leidsche Rijn en het herstel van oude meanders in de Vledder Aa.</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A739025A-49EE-43C3-AD5E-6473A5FCCA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173" y="3537854"/>
            <a:ext cx="3347864" cy="2227714"/>
          </a:xfrm>
          <a:prstGeom prst="rect">
            <a:avLst/>
          </a:prstGeom>
        </p:spPr>
      </p:pic>
      <p:pic>
        <p:nvPicPr>
          <p:cNvPr id="7" name="Afbeelding 6">
            <a:extLst>
              <a:ext uri="{FF2B5EF4-FFF2-40B4-BE49-F238E27FC236}">
                <a16:creationId xmlns:a16="http://schemas.microsoft.com/office/drawing/2014/main" id="{EDA30606-CB9F-41AC-B38A-12B9D6BDA5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3532124"/>
            <a:ext cx="2791805" cy="2233444"/>
          </a:xfrm>
          <a:prstGeom prst="rect">
            <a:avLst/>
          </a:prstGeom>
        </p:spPr>
      </p:pic>
      <p:sp>
        <p:nvSpPr>
          <p:cNvPr id="8" name="Rechthoek 7">
            <a:extLst>
              <a:ext uri="{FF2B5EF4-FFF2-40B4-BE49-F238E27FC236}">
                <a16:creationId xmlns:a16="http://schemas.microsoft.com/office/drawing/2014/main" id="{2345572C-0B81-4779-B918-F7DDA90B6C3C}"/>
              </a:ext>
            </a:extLst>
          </p:cNvPr>
          <p:cNvSpPr/>
          <p:nvPr/>
        </p:nvSpPr>
        <p:spPr>
          <a:xfrm>
            <a:off x="2021757" y="5791680"/>
            <a:ext cx="482696"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wadi</a:t>
            </a:r>
          </a:p>
        </p:txBody>
      </p:sp>
      <p:sp>
        <p:nvSpPr>
          <p:cNvPr id="9" name="Rechthoek 8">
            <a:extLst>
              <a:ext uri="{FF2B5EF4-FFF2-40B4-BE49-F238E27FC236}">
                <a16:creationId xmlns:a16="http://schemas.microsoft.com/office/drawing/2014/main" id="{0529CEB5-63FD-4D1C-80CB-6CA3138B8FED}"/>
              </a:ext>
            </a:extLst>
          </p:cNvPr>
          <p:cNvSpPr/>
          <p:nvPr/>
        </p:nvSpPr>
        <p:spPr>
          <a:xfrm>
            <a:off x="6048604" y="5821580"/>
            <a:ext cx="1045799" cy="276999"/>
          </a:xfrm>
          <a:prstGeom prst="rect">
            <a:avLst/>
          </a:prstGeom>
        </p:spPr>
        <p:txBody>
          <a:bodyPr wrap="none">
            <a:spAutoFit/>
          </a:bodyPr>
          <a:lstStyle/>
          <a:p>
            <a:r>
              <a:rPr lang="nl-NL" sz="12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Vledder Aa</a:t>
            </a:r>
            <a:endParaRPr lang="nl-NL" sz="1200" dirty="0"/>
          </a:p>
        </p:txBody>
      </p:sp>
    </p:spTree>
    <p:extLst>
      <p:ext uri="{BB962C8B-B14F-4D97-AF65-F5344CB8AC3E}">
        <p14:creationId xmlns:p14="http://schemas.microsoft.com/office/powerpoint/2010/main" val="1387355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Stap 2: Bergen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Tijdelijk opslaan in  open water of retentiebekkens.</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Veel ruimte nodig voor waterbergplaatsen.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Meervoudig ruimtegebruik: combinatie van veiligheid, wonen en recreatie.</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Rotterdam heeft bijvoorbeeld een waterkelder met parkeergarage en een waterplein.</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B582C161-5456-46D3-80C3-DEB016AF95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2" y="4365104"/>
            <a:ext cx="3250369" cy="2198169"/>
          </a:xfrm>
          <a:prstGeom prst="rect">
            <a:avLst/>
          </a:prstGeom>
        </p:spPr>
      </p:pic>
    </p:spTree>
    <p:extLst>
      <p:ext uri="{BB962C8B-B14F-4D97-AF65-F5344CB8AC3E}">
        <p14:creationId xmlns:p14="http://schemas.microsoft.com/office/powerpoint/2010/main" val="3104818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Stap 2: Afvoeren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Afvoeren is pas toegestaan als laatste mogelijkheid. Afvoeren is afwentelen van het waterprobleem op een ander gebied.</a:t>
            </a:r>
          </a:p>
          <a:p>
            <a:pPr marL="36000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Natuurwaarden kunnen dan worden bedreigd door afwijkende samenstelling van het afgevoerde water.</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3663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471601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zoetwatervoorziening</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Er is voldoende zoet water beschikbaar in Nederland. </a:t>
            </a:r>
          </a:p>
          <a:p>
            <a:pPr marL="36000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Veel water komt uit Rijn en Maas. De verdeling van het Rijnwater is: 2/3 Waal – 1/3 Pannerdens Kanaal.</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EC7BA6C6-0DA2-4254-BF70-FA59B89785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1278801"/>
            <a:ext cx="2852928" cy="5276088"/>
          </a:xfrm>
          <a:prstGeom prst="rect">
            <a:avLst/>
          </a:prstGeom>
        </p:spPr>
      </p:pic>
    </p:spTree>
    <p:extLst>
      <p:ext uri="{BB962C8B-B14F-4D97-AF65-F5344CB8AC3E}">
        <p14:creationId xmlns:p14="http://schemas.microsoft.com/office/powerpoint/2010/main" val="29748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zoetwatervoorziening</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West- en Noord-Nederland worden vanuit het IJsselmeer, de Zuidwestelijke Delta en de Nieuwe Waterweg van zoet water voorzien. Limburg en Noord-Brabant krijgen water vanuit de Maas.</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waterverdeling wordt door Rijkswaterstaat geregeld. De Waal krijgt prioriteit in verband met de scheepvaart en het terugdringen van zout water uit zee.</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Sommige gebieden in Hoog-Nederland zijn aangewezen op de eigen grondwatervoorraad.</a:t>
            </a: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07693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Brede rivieren door oneindig laagland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Laaglandrivieren</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360000"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Rijn, Maas, Overijsselse Vecht en Eems stromen vanuit buurlanden binnen. De Gelderse IJssel is een zijtak van de Rijn.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Eems en Westerschelde vormen beiden een estuarium.</a:t>
            </a:r>
          </a:p>
          <a:p>
            <a:pPr marL="360000" lvl="0" indent="0">
              <a:spcBef>
                <a:spcPts val="0"/>
              </a:spcBef>
              <a:spcAft>
                <a:spcPts val="0"/>
              </a:spcAft>
              <a:buNone/>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Eems</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trechtermonding van de Duitse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Ems</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Klein deel van Noordoost-Nederland maakt deel uit van het stroomgebied van de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Ems</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360000" lvl="0" indent="0">
              <a:spcBef>
                <a:spcPts val="0"/>
              </a:spcBef>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Westerschelde: trechtermonding van Schelde. Scheldedelta</a:t>
            </a:r>
          </a:p>
          <a:p>
            <a:pPr marL="360000" lvl="0" indent="0">
              <a:spcBef>
                <a:spcPts val="0"/>
              </a:spcBef>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Zeeuwse eilanden) is stroomgebied van de Schelde.</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Een </a:t>
            </a: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stroomgebied</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gebied dat afwatert op een bepaalde rivier. </a:t>
            </a:r>
          </a:p>
          <a:p>
            <a:pPr marL="36000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Een </a:t>
            </a: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stroomstelsel</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 hoofdstroom met zijrivieren en zijtakken.</a:t>
            </a:r>
          </a:p>
        </p:txBody>
      </p:sp>
    </p:spTree>
    <p:extLst>
      <p:ext uri="{BB962C8B-B14F-4D97-AF65-F5344CB8AC3E}">
        <p14:creationId xmlns:p14="http://schemas.microsoft.com/office/powerpoint/2010/main" val="102310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Verdroging en verzilting aangepakt</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Verdroging: als er te weinig grondwater is om natuurwaarden te garanderen. </a:t>
            </a:r>
          </a:p>
          <a:p>
            <a:pPr marL="36000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vasthouden van neerslag helpt verdroging te beperken. Soms is wateraanvoer van ander gebied nodig. Andere kwaliteit water kan de biodiversiteit aantasten.</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
        <p:nvSpPr>
          <p:cNvPr id="5" name="Tijdelijke aanduiding voor inhoud 1">
            <a:extLst>
              <a:ext uri="{FF2B5EF4-FFF2-40B4-BE49-F238E27FC236}">
                <a16:creationId xmlns:a16="http://schemas.microsoft.com/office/drawing/2014/main" id="{5993E53E-400D-4930-9CB4-7DA8148E394A}"/>
              </a:ext>
            </a:extLst>
          </p:cNvPr>
          <p:cNvSpPr txBox="1">
            <a:spLocks/>
          </p:cNvSpPr>
          <p:nvPr/>
        </p:nvSpPr>
        <p:spPr bwMode="auto">
          <a:xfrm>
            <a:off x="0" y="3645024"/>
            <a:ext cx="5076056" cy="297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Oorzaken van verdroging zijn:</a:t>
            </a:r>
          </a:p>
          <a:p>
            <a:pPr>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afwatering voor de landbouw</a:t>
            </a:r>
          </a:p>
          <a:p>
            <a:pPr>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winnen van grond- en oppervlaktewater</a:t>
            </a:r>
          </a:p>
          <a:p>
            <a:pPr>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toename van verhard oppervlak, bebossing, zandwinning e.d.</a:t>
            </a:r>
          </a:p>
          <a:p>
            <a:pPr marL="360000" indent="0">
              <a:spcAft>
                <a:spcPts val="0"/>
              </a:spcAft>
              <a:buFontTx/>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FontTx/>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FEF108F0-5E6F-45E8-945A-1471F88513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6232" y="3833458"/>
            <a:ext cx="3480048" cy="2267251"/>
          </a:xfrm>
          <a:prstGeom prst="rect">
            <a:avLst/>
          </a:prstGeom>
        </p:spPr>
      </p:pic>
    </p:spTree>
    <p:extLst>
      <p:ext uri="{BB962C8B-B14F-4D97-AF65-F5344CB8AC3E}">
        <p14:creationId xmlns:p14="http://schemas.microsoft.com/office/powerpoint/2010/main" val="1776031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Verdroging en verzilting aangepakt</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Bij een lage grondwaterstand neemt de kweldruk af: water sijpelt van plek met hogere waterstand, door de bodem, naar plek met laag waterpeil.</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zoutschade als gevolg van de droogteschade wordt beperkt door het doorspoelen van het waterstelsel.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Een nadeel: in droge tijden geeft dit watertekorten voor beregening elders.</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97071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Het IJsselmeer als zoetwaterbuffer</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IJsselmeergebied voorziet noordelijk Nederland van zoet water. Het verhogen van het waterpeil in het Markermeer en de Randmeren helpt de waterbuffer te vergroten. Daarvoor is dijkverhoging nodig.</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rivierafvoer van de IJssel wordt in natte perioden tegengehouden door een hoger IJsselmeerpeil. Opstuwing in het Ketelmeer verergert dit probleem.</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spuien op de Waddenzee wordt moeilijker, vooral bij noordwestenwind. Voorlopig plaatst men pompen op de Afsluitdijk.</a:t>
            </a:r>
          </a:p>
          <a:p>
            <a:pPr lvl="0">
              <a:spcAft>
                <a:spcPts val="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69686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Het IJsselmeer als zoetwaterbuffer</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dijken rond het Ketelmeer zijn verhoogd. Bij Ramspol is een opblaasbare dam aangelegd om Noordwest-Overijssel te beschermen.</a:t>
            </a:r>
          </a:p>
          <a:p>
            <a:pPr lvl="0">
              <a:spcAft>
                <a:spcPts val="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66CE98A3-C33E-4478-8AD3-9641289F4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3068960"/>
            <a:ext cx="4944516" cy="3296344"/>
          </a:xfrm>
          <a:prstGeom prst="rect">
            <a:avLst/>
          </a:prstGeom>
        </p:spPr>
      </p:pic>
    </p:spTree>
    <p:extLst>
      <p:ext uri="{BB962C8B-B14F-4D97-AF65-F5344CB8AC3E}">
        <p14:creationId xmlns:p14="http://schemas.microsoft.com/office/powerpoint/2010/main" val="20769951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Zoet water in een zoute delta</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Klimaatverandering heeft ook gevolgen voor de Zuidwestelijke delta. Het gebied moet overtollig rivierwater tijdelijk kunnen opvangen.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Lagere rivierafvoeren in droge perioden hebben vooral in Zuidwest-Nederland gevolgen voor de zoetwatervoorziening. De regio wordt omgeven door zout water en ontvangt geen zoet water uit het hoofdwatersysteem.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Een goede wateropslag en doelmatig en zuinig gebruik van water zijn dus een eerste vereiste.</a:t>
            </a:r>
          </a:p>
          <a:p>
            <a:pPr lvl="0">
              <a:spcAft>
                <a:spcPts val="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80694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493204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Zoet water in een zoute delta</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Deltaprogramma noemt een aantal maatregelen: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Brielse</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Meer wordt ingericht om de Rijnmond-Drechtsteden en de Zuidwestelijke Delta van zoet water te voorzien.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Grevelingen krijgt getijdenwerking voor een deel weer terug voor herstel van het brak water ecosysteem.</a:t>
            </a:r>
          </a:p>
          <a:p>
            <a:pPr lvl="0">
              <a:spcAft>
                <a:spcPts val="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6" name="Afbeelding 5">
            <a:extLst>
              <a:ext uri="{FF2B5EF4-FFF2-40B4-BE49-F238E27FC236}">
                <a16:creationId xmlns:a16="http://schemas.microsoft.com/office/drawing/2014/main" id="{787C92B5-AEB0-4795-9A61-8881880E4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886893"/>
            <a:ext cx="3616656" cy="4700024"/>
          </a:xfrm>
          <a:prstGeom prst="rect">
            <a:avLst/>
          </a:prstGeom>
        </p:spPr>
      </p:pic>
    </p:spTree>
    <p:extLst>
      <p:ext uri="{BB962C8B-B14F-4D97-AF65-F5344CB8AC3E}">
        <p14:creationId xmlns:p14="http://schemas.microsoft.com/office/powerpoint/2010/main" val="558043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Internationale afspraken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Grensoverschrijding van waterlopen geeft het belang aan van internationale samenwerking.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toestroom van water uit de buurlanden neemt toe.</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fluviale</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schaalniveau is belangrijk bij de waterproblematiek.</a:t>
            </a:r>
          </a:p>
          <a:p>
            <a:pPr marL="360000" lvl="0" indent="0">
              <a:spcBef>
                <a:spcPts val="0"/>
              </a:spcBef>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regeringen van de landen in de stroomgebieden van Rijn, Maas, Schelde en Eems werken hierbij samen.</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46791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Schoon en veilig</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1950 werd de Rijnconferentie opgericht.</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Naar aanleiding van een giframp bij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Basel</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werd het </a:t>
            </a:r>
            <a:r>
              <a:rPr lang="en-US"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International Committee for Protection of the Rhine, ICPR </a:t>
            </a:r>
            <a:r>
              <a:rPr lang="en-US"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opgericht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Na waterkwaliteit nu ook aandacht voor de waterkwantiteit (blijkt uit het (internationale) Actieplan Hoogwater).</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Om schaderisico te verkleinen, moeten de piekafvoeren worden teruggebracht. Daarnaast wil men de bevolking meer bewust maken van overstromingsrisico. Ook krijgt het voorspellen van een hoogwatergolf veel aandacht.</a:t>
            </a:r>
          </a:p>
          <a:p>
            <a:pPr marL="360000" lvl="0" indent="0">
              <a:spcBef>
                <a:spcPts val="0"/>
              </a:spcBef>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11654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449999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Schoon en veilig</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Bij het beheer van Rijn en Maas zijn veel instanties betrokken. </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D3D22089-1430-495D-8A8C-6C670AEE4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1700807"/>
            <a:ext cx="3488868" cy="4886109"/>
          </a:xfrm>
          <a:prstGeom prst="rect">
            <a:avLst/>
          </a:prstGeom>
        </p:spPr>
      </p:pic>
    </p:spTree>
    <p:extLst>
      <p:ext uri="{BB962C8B-B14F-4D97-AF65-F5344CB8AC3E}">
        <p14:creationId xmlns:p14="http://schemas.microsoft.com/office/powerpoint/2010/main" val="209704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§2.4 Omgangsregeling met het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52920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Schoon en veilig</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Ingrepen in de natuurlijke loop van de rivieren in Duitsland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verkleining van de vertragingstijd</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de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hoogwatergolf sneller in Nederland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b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opstuwing tussen het Ruhrgebied en de Nederlandse grens.</a:t>
            </a:r>
          </a:p>
          <a:p>
            <a:pPr>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Ook langs de Duitse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Niederrhein</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zoekt men naar bergingsruimte, bijvoorbeeld retentiebekkens zoals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Bislicher</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Insel</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in samenwerking met Nederland.</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EDA0DE4E-1AF9-4FC9-AA88-B139B5FA6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1556792"/>
            <a:ext cx="2808312" cy="4915256"/>
          </a:xfrm>
          <a:prstGeom prst="rect">
            <a:avLst/>
          </a:prstGeom>
        </p:spPr>
      </p:pic>
    </p:spTree>
    <p:extLst>
      <p:ext uri="{BB962C8B-B14F-4D97-AF65-F5344CB8AC3E}">
        <p14:creationId xmlns:p14="http://schemas.microsoft.com/office/powerpoint/2010/main" val="2314803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Brede rivieren door oneindig laagland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Rijn: de slagader van West-Europa</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360000"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Twee zijrivieren van de Rijn ontspringen in de Zwitserse Alpen. De Rijn is bij de oorsprong een gletsjerrivier, maar wordt al snel een gemengde rivier. Twee derde van rivier en stroomgebied ligt in Duitsland.</a:t>
            </a: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a:extLst>
              <a:ext uri="{FF2B5EF4-FFF2-40B4-BE49-F238E27FC236}">
                <a16:creationId xmlns:a16="http://schemas.microsoft.com/office/drawing/2014/main" id="{1CCB1962-9AF5-4237-8F7E-BB65932DFC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4068" y="3236579"/>
            <a:ext cx="2952328" cy="3246727"/>
          </a:xfrm>
          <a:prstGeom prst="rect">
            <a:avLst/>
          </a:prstGeom>
        </p:spPr>
      </p:pic>
      <p:sp>
        <p:nvSpPr>
          <p:cNvPr id="6" name="Tijdelijke aanduiding voor inhoud 1">
            <a:extLst>
              <a:ext uri="{FF2B5EF4-FFF2-40B4-BE49-F238E27FC236}">
                <a16:creationId xmlns:a16="http://schemas.microsoft.com/office/drawing/2014/main" id="{41516EE7-118B-47E8-AB43-ADD3B66C7F9C}"/>
              </a:ext>
            </a:extLst>
          </p:cNvPr>
          <p:cNvSpPr txBox="1">
            <a:spLocks/>
          </p:cNvSpPr>
          <p:nvPr/>
        </p:nvSpPr>
        <p:spPr bwMode="auto">
          <a:xfrm>
            <a:off x="0" y="2708921"/>
            <a:ext cx="4644008"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Bef>
                <a:spcPts val="0"/>
              </a:spcBef>
              <a:spcAft>
                <a:spcPts val="1000"/>
              </a:spcAft>
              <a:buFontTx/>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Een waterscheiding is de grens tussen twee stroomgebieden. </a:t>
            </a:r>
          </a:p>
          <a:p>
            <a:pPr marL="360000" indent="0">
              <a:spcAft>
                <a:spcPts val="0"/>
              </a:spcAft>
              <a:buFontTx/>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indent="0">
              <a:spcAft>
                <a:spcPts val="0"/>
              </a:spcAft>
              <a:buFontTx/>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662022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Brede rivieren door oneindig laagland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Rijn: de slagader van West-Europa</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2" name="Rechthoek 1">
            <a:extLst>
              <a:ext uri="{FF2B5EF4-FFF2-40B4-BE49-F238E27FC236}">
                <a16:creationId xmlns:a16="http://schemas.microsoft.com/office/drawing/2014/main" id="{D17D3513-154F-4403-8298-3CDF4E29F7D7}"/>
              </a:ext>
            </a:extLst>
          </p:cNvPr>
          <p:cNvSpPr/>
          <p:nvPr/>
        </p:nvSpPr>
        <p:spPr>
          <a:xfrm>
            <a:off x="0" y="1658514"/>
            <a:ext cx="4283968" cy="1569660"/>
          </a:xfrm>
          <a:prstGeom prst="rect">
            <a:avLst/>
          </a:prstGeom>
        </p:spPr>
        <p:txBody>
          <a:bodyPr wrap="square">
            <a:spAutoFit/>
          </a:bodyPr>
          <a:lstStyle/>
          <a:p>
            <a:pPr marL="360000"/>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Rijn is een van de langste rivieren van Europa, 1.320 km, en een belangrijke waterweg voor scheepvaartverkeer.</a:t>
            </a:r>
            <a:endParaRPr lang="nl-NL" sz="2400" dirty="0"/>
          </a:p>
        </p:txBody>
      </p:sp>
      <p:pic>
        <p:nvPicPr>
          <p:cNvPr id="7" name="Afbeelding 6" descr="Afbeelding met tekst, kaart&#10;&#10;Beschrijving is gegenereerd met zeer hoge betrouwbaarheid">
            <a:extLst>
              <a:ext uri="{FF2B5EF4-FFF2-40B4-BE49-F238E27FC236}">
                <a16:creationId xmlns:a16="http://schemas.microsoft.com/office/drawing/2014/main" id="{EDBC1BF4-2F01-4286-99C7-1F15EBC7E1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6567" y="1816403"/>
            <a:ext cx="4244404" cy="4667647"/>
          </a:xfrm>
          <a:prstGeom prst="rect">
            <a:avLst/>
          </a:prstGeom>
        </p:spPr>
      </p:pic>
      <p:sp>
        <p:nvSpPr>
          <p:cNvPr id="8" name="Rechthoek 7">
            <a:extLst>
              <a:ext uri="{FF2B5EF4-FFF2-40B4-BE49-F238E27FC236}">
                <a16:creationId xmlns:a16="http://schemas.microsoft.com/office/drawing/2014/main" id="{EFEF09C8-0E07-4CCE-9B39-C6C636C34C79}"/>
              </a:ext>
            </a:extLst>
          </p:cNvPr>
          <p:cNvSpPr/>
          <p:nvPr/>
        </p:nvSpPr>
        <p:spPr>
          <a:xfrm>
            <a:off x="4793274" y="6483306"/>
            <a:ext cx="3960440" cy="276999"/>
          </a:xfrm>
          <a:prstGeom prst="rect">
            <a:avLst/>
          </a:prstGeom>
        </p:spPr>
        <p:txBody>
          <a:bodyPr wrap="square">
            <a:spAutoFit/>
          </a:bodyPr>
          <a:lstStyle/>
          <a:p>
            <a:r>
              <a:rPr lang="nl-NL" sz="1200" dirty="0"/>
              <a:t>Reliëf in de stroomgebieden van de Rijn en de Maas.</a:t>
            </a:r>
          </a:p>
        </p:txBody>
      </p:sp>
    </p:spTree>
    <p:extLst>
      <p:ext uri="{BB962C8B-B14F-4D97-AF65-F5344CB8AC3E}">
        <p14:creationId xmlns:p14="http://schemas.microsoft.com/office/powerpoint/2010/main" val="2920448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Brede rivieren door oneindig laagland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lengteprofiel van de Rijn</a:t>
            </a:r>
          </a:p>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nl-NL" sz="28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L</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engteprofiel bestaat uit bovenloop, middenloop, benedenloop.</a:t>
            </a:r>
          </a:p>
        </p:txBody>
      </p:sp>
      <p:pic>
        <p:nvPicPr>
          <p:cNvPr id="6" name="Afbeelding 5">
            <a:extLst>
              <a:ext uri="{FF2B5EF4-FFF2-40B4-BE49-F238E27FC236}">
                <a16:creationId xmlns:a16="http://schemas.microsoft.com/office/drawing/2014/main" id="{BA92742B-1D17-4BE2-9DF4-0EB1744AD7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2305924"/>
            <a:ext cx="6480720" cy="4312099"/>
          </a:xfrm>
          <a:prstGeom prst="rect">
            <a:avLst/>
          </a:prstGeom>
        </p:spPr>
      </p:pic>
    </p:spTree>
    <p:extLst>
      <p:ext uri="{BB962C8B-B14F-4D97-AF65-F5344CB8AC3E}">
        <p14:creationId xmlns:p14="http://schemas.microsoft.com/office/powerpoint/2010/main" val="3002521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Brede rivieren door oneindig laagland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lengteprofiel van de Rijn</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a:t>
            </a: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bovenloop</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bevat doorlatende kalk- en zandsteenlagen. Het verval in de bovenloop is groot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stroomsnelheid is hoog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erosie is groter dan meer stroomafwaarts.</a:t>
            </a:r>
          </a:p>
          <a:p>
            <a:pPr>
              <a:spcBef>
                <a:spcPts val="0"/>
              </a:spcBef>
              <a:spcAft>
                <a:spcPts val="100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Bovenrijn</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stroomt tussen Zwarte Woud en Vogezen door een slenk met aan weerskanten harde, granietachtige gesteenten.</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a:t>
            </a: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middenloop</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ligt tussen Bingen en Keulen met ondoorlatende leisteenafzettingen en basaltrotsen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Lorelei</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p>
          <a:p>
            <a:pPr marL="360000" indent="0">
              <a:spcBef>
                <a:spcPts val="0"/>
              </a:spcBef>
              <a:spcAft>
                <a:spcPts val="100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versmallingen vormen een obstakel voor de waterafvoer en de scheepvaart.</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de </a:t>
            </a: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benedenloop</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Niederrhein</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is het verhang gering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stroomsnelheid steeds lager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sedimentatie neemt toe.</a:t>
            </a:r>
          </a:p>
          <a:p>
            <a:pPr marL="0" indent="0">
              <a:spcBef>
                <a:spcPts val="0"/>
              </a:spcBef>
              <a:spcAft>
                <a:spcPts val="100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36000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276432521"/>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3716</Words>
  <Application>Microsoft Macintosh PowerPoint</Application>
  <PresentationFormat>Diavoorstelling (4:3)</PresentationFormat>
  <Paragraphs>619</Paragraphs>
  <Slides>59</Slides>
  <Notes>58</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59</vt:i4>
      </vt:variant>
    </vt:vector>
  </HeadingPairs>
  <TitlesOfParts>
    <vt:vector size="64" baseType="lpstr">
      <vt:lpstr>Arial</vt:lpstr>
      <vt:lpstr>Calibri</vt:lpstr>
      <vt:lpstr>Times New Roman</vt:lpstr>
      <vt:lpstr>Wingdings</vt:lpstr>
      <vt:lpstr>Kantoorthema</vt:lpstr>
      <vt:lpstr>PowerPoint-presentatie</vt:lpstr>
      <vt:lpstr>2. Grote rivieren in de lage landen</vt:lpstr>
      <vt:lpstr>2. De lage landen bij de zee</vt:lpstr>
      <vt:lpstr>§2.1 Brede rivieren door oneindig laagland</vt:lpstr>
      <vt:lpstr>§2.1 Brede rivieren door oneindig laagland</vt:lpstr>
      <vt:lpstr>§2.1 Brede rivieren door oneindig laagland</vt:lpstr>
      <vt:lpstr>§2.1 Brede rivieren door oneindig laagland</vt:lpstr>
      <vt:lpstr>§2.1 Brede rivieren door oneindig laagland</vt:lpstr>
      <vt:lpstr>§2.1 Brede rivieren door oneindig laagland</vt:lpstr>
      <vt:lpstr>§2.1 Brede rivieren door oneindig laagland</vt:lpstr>
      <vt:lpstr>§2.1 Brede rivieren door oneindig laagland</vt:lpstr>
      <vt:lpstr>§2.1 Brede rivieren door oneindig laagland</vt:lpstr>
      <vt:lpstr>§2.1 Brede rivieren door oneindig laagland</vt:lpstr>
      <vt:lpstr>§2.1 Brede rivieren door oneindig laagland</vt:lpstr>
      <vt:lpstr>§2.1 Brede rivieren door oneindig laagland</vt:lpstr>
      <vt:lpstr>§2.1 Brede rivieren door oneindig laagland</vt:lpstr>
      <vt:lpstr>§2.1 Brede rivieren door oneindig laagland</vt:lpstr>
      <vt:lpstr>§2.2 Op klompen in het water</vt:lpstr>
      <vt:lpstr>§2.2 Op klompen in het water</vt:lpstr>
      <vt:lpstr>§2.2 Op klompen in het water</vt:lpstr>
      <vt:lpstr>§2.2 Op klompen in het water</vt:lpstr>
      <vt:lpstr>§2.2 Op klompen in het water</vt:lpstr>
      <vt:lpstr>§2.2 Op klompen in het water</vt:lpstr>
      <vt:lpstr>§2.2 Op klompen in het water</vt:lpstr>
      <vt:lpstr>§2.2 Op klompen in het water</vt:lpstr>
      <vt:lpstr>§2.2 Op klompen in het water</vt:lpstr>
      <vt:lpstr>§2.2 Op klompen in het water</vt:lpstr>
      <vt:lpstr>§2.2 Op klompen in het water</vt:lpstr>
      <vt:lpstr>§2.2 Op klompen in het water</vt:lpstr>
      <vt:lpstr>§2.2 Op klompen in het water</vt:lpstr>
      <vt:lpstr>§2.2 Op klompen in het water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§2.4 Omgangsregeling met het water</vt:lpstr>
      <vt:lpstr>§2.4 Omgangsregeling met het water</vt:lpstr>
      <vt:lpstr>§2.4 Omgangsregeling met het water</vt:lpstr>
      <vt:lpstr>§2.4 Omgangsregeling met het water</vt:lpstr>
      <vt:lpstr>§2.4 Omgangsregeling met het water</vt:lpstr>
      <vt:lpstr>§2.4 Omgangsregeling met het water</vt:lpstr>
      <vt:lpstr>§2.4 Omgangsregeling met het water</vt:lpstr>
      <vt:lpstr>§2.4 Omgangsregeling met het water</vt:lpstr>
      <vt:lpstr>§2.4 Omgangsregeling met het water</vt:lpstr>
      <vt:lpstr>§2.4 Omgangsregeling met het water</vt:lpstr>
      <vt:lpstr>§2.4 Omgangsregeling met het water</vt:lpstr>
      <vt:lpstr>§2.4 Omgangsregeling met het water</vt:lpstr>
      <vt:lpstr>§2.4 Omgangsregeling met het water</vt:lpstr>
      <vt:lpstr>§2.4 Omgangsregeling met het water</vt:lpstr>
      <vt:lpstr>§2.4 Omgangsregeling met het water</vt:lpstr>
      <vt:lpstr>§2.4 Omgangsregeling met het water</vt:lpstr>
      <vt:lpstr>§2.4 Omgangsregeling met het water</vt:lpstr>
      <vt:lpstr>§2.4 Omgangsregeling met het water</vt:lpstr>
      <vt:lpstr>§2.4 Omgangsregeling met het water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2018-02-27T08:39:20Z</dcterms:created>
  <dcterms:modified xsi:type="dcterms:W3CDTF">2019-12-28T11:58:17Z</dcterms:modified>
</cp:coreProperties>
</file>