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6"/>
  </p:notesMasterIdLst>
  <p:sldIdLst>
    <p:sldId id="256" r:id="rId2"/>
    <p:sldId id="267" r:id="rId3"/>
    <p:sldId id="297" r:id="rId4"/>
    <p:sldId id="268" r:id="rId5"/>
    <p:sldId id="271" r:id="rId6"/>
    <p:sldId id="284" r:id="rId7"/>
    <p:sldId id="288" r:id="rId8"/>
    <p:sldId id="294" r:id="rId9"/>
    <p:sldId id="298" r:id="rId10"/>
    <p:sldId id="272" r:id="rId11"/>
    <p:sldId id="295" r:id="rId12"/>
    <p:sldId id="289" r:id="rId13"/>
    <p:sldId id="296" r:id="rId14"/>
    <p:sldId id="291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3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156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Anatolische breukzone met aardbevingen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025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Waterkringloop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874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Aardbevingsbestendig bouwen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079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Luchtdruk en winden in juli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664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Luchtdruk en winden in januari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563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Omslag van het zomer- naar het winterseizoen in het Middellandse Zeegebied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835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305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276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Maquis op Corsica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2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187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Olijfboomgaard in Italië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841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Moderne irrigatie met sproeiers op Mallorca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294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78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Costa </a:t>
            </a:r>
            <a:r>
              <a:rPr lang="nl-NL" dirty="0" err="1"/>
              <a:t>plástica</a:t>
            </a:r>
            <a:r>
              <a:rPr lang="nl-NL" dirty="0"/>
              <a:t> in Almería, Spanje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0481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Totale vraag naar water in het Middellandse Zeegebied, onderverdeeld naar regio’s, 1950 - 2025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2767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Waterbalans in een gebied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063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druk op de vraag naar water in het Middellandse Zeegebied in % van het gemiddelde jaarlijkse volume van hernieuwbare natuurlijke hulpbronnen, 2000 en 2025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7734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Vraag naar water (2000) en potentiële besparingen in 2025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2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Watererosie in een </a:t>
            </a:r>
            <a:r>
              <a:rPr lang="nl-NL" dirty="0" err="1"/>
              <a:t>citrusboomgaard</a:t>
            </a:r>
            <a:r>
              <a:rPr lang="nl-NL" dirty="0"/>
              <a:t> op een helling in Spanje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021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5725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Water pompen uit een </a:t>
            </a:r>
            <a:r>
              <a:rPr lang="nl-NL" dirty="0" err="1"/>
              <a:t>aquifer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0065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18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vier sferen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Tussen 1974 (A) en 2016 (B) heeft de grootschalige glastuinbouw in de Zuid-Spaanse provincie Almería zo veel water verbruikt, dat er verzilting en verwoestijning optreedt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460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Lavendel in de Atlas in Marokko dient om de bodem weer vruchtbaarder te maken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4098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9611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805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Breuken, platen en vulkanen in het </a:t>
            </a:r>
            <a:r>
              <a:rPr lang="nl-NL"/>
              <a:t>Middellandse Zeegebied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Ontstaan van de </a:t>
            </a:r>
            <a:r>
              <a:rPr lang="nl-NL" dirty="0" err="1"/>
              <a:t>Tethyszee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27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Beweging van Afrika ten opzichte van Europa en Azië: van 120 miljoen jaar geleden tot nu, in stappen van 20 miljoen jaar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845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Vorming van de Alpen door de botsing van twee continenten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878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Breuken, platen en vulkanen in het Middellandse Zeegebied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pPr/>
              <a:t>29-11-2019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Tektoniek in de Egeïsche zee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Afrikaanse plaat beweegt naar noorden en duikt onder de Egeïsche plaat die naar zuiden beweegt → eilandenboog: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subductiezone</a:t>
            </a:r>
            <a:r>
              <a:rPr lang="nl-NL" sz="2400" dirty="0">
                <a:latin typeface="Calibri" panose="020F0502020204030204" pitchFamily="34" charset="0"/>
              </a:rPr>
              <a:t> schuift steeds meer naar zuiden → Egeïsche plaat rekt uit, wordt dunner en zee dieper → ontstaan </a:t>
            </a:r>
            <a:r>
              <a:rPr lang="nl-NL" sz="2400" b="1" dirty="0">
                <a:latin typeface="Calibri" panose="020F0502020204030204" pitchFamily="34" charset="0"/>
              </a:rPr>
              <a:t>diepzeebekken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zo is ook </a:t>
            </a:r>
            <a:r>
              <a:rPr lang="nl-NL" sz="2400" dirty="0" err="1">
                <a:latin typeface="Calibri" panose="020F0502020204030204" pitchFamily="34" charset="0"/>
              </a:rPr>
              <a:t>Thyrrheense</a:t>
            </a:r>
            <a:r>
              <a:rPr lang="nl-NL" sz="2400" dirty="0">
                <a:latin typeface="Calibri" panose="020F0502020204030204" pitchFamily="34" charset="0"/>
              </a:rPr>
              <a:t> zee ontstaan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A75CBF9-44EB-4DA8-9931-BD7557D61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68" y="3784533"/>
            <a:ext cx="4941264" cy="307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0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Vulkanen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Explosieve stratovulkanen Middellandse Zeegebied bij </a:t>
            </a:r>
            <a:r>
              <a:rPr lang="nl-NL" sz="2400" dirty="0" err="1">
                <a:latin typeface="Calibri" panose="020F0502020204030204" pitchFamily="34" charset="0"/>
              </a:rPr>
              <a:t>subductiezones</a:t>
            </a:r>
            <a:r>
              <a:rPr lang="nl-NL" sz="2400" dirty="0">
                <a:latin typeface="Calibri" panose="020F0502020204030204" pitchFamily="34" charset="0"/>
              </a:rPr>
              <a:t>, bijvoorbeeld: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Santorini</a:t>
            </a:r>
            <a:r>
              <a:rPr lang="nl-NL" sz="2400" b="1" dirty="0">
                <a:latin typeface="Calibri" panose="020F0502020204030204" pitchFamily="34" charset="0"/>
              </a:rPr>
              <a:t> + eilanden</a:t>
            </a:r>
            <a:r>
              <a:rPr lang="nl-NL" sz="2400" dirty="0">
                <a:latin typeface="Calibri" panose="020F0502020204030204" pitchFamily="34" charset="0"/>
              </a:rPr>
              <a:t> in de buurt: ontstaan bij convergente breuklijn tussen twee oceanische platen → eilandenboog met vulkanen en </a:t>
            </a:r>
            <a:r>
              <a:rPr lang="nl-NL" sz="2400" dirty="0" err="1">
                <a:latin typeface="Calibri" panose="020F0502020204030204" pitchFamily="34" charset="0"/>
              </a:rPr>
              <a:t>caldeira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Etna</a:t>
            </a:r>
            <a:r>
              <a:rPr lang="nl-NL" sz="2400" dirty="0">
                <a:latin typeface="Calibri" panose="020F0502020204030204" pitchFamily="34" charset="0"/>
              </a:rPr>
              <a:t>: ontstaan bij </a:t>
            </a:r>
            <a:r>
              <a:rPr lang="nl-NL" sz="2400" dirty="0" err="1">
                <a:latin typeface="Calibri" panose="020F0502020204030204" pitchFamily="34" charset="0"/>
              </a:rPr>
              <a:t>subductie</a:t>
            </a:r>
            <a:r>
              <a:rPr lang="nl-NL" sz="2400" dirty="0">
                <a:latin typeface="Calibri" panose="020F0502020204030204" pitchFamily="34" charset="0"/>
              </a:rPr>
              <a:t> van de Afrikaanse plaat. Karakter vulkaan verandert: wordt minder explosief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Vesuvius</a:t>
            </a:r>
            <a:r>
              <a:rPr lang="nl-NL" sz="2400" dirty="0">
                <a:latin typeface="Calibri" panose="020F0502020204030204" pitchFamily="34" charset="0"/>
              </a:rPr>
              <a:t>: altijd zeer heftige uitbarstingen bijv. 79 na Chr. uitbarsting met meer dan 10.000 doden, laatste uitbarsting 1944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gevaar is nabijheid grote stad Napels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7920"/>
            <a:ext cx="5220072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Aardbevingen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Veel zware aardbevingen bij actieve plaatgrenzen in Italië, Griekenland en Turkije.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Arabische plaat noordwaarts → Anatolische plaat westwaarts → Turkije beweegt daardoor 5 à 6 cm per jaar naar westen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twee breuklijnen: noordelijke breuklijn langs kust Zwarte Zee (Anatolische breuklijn) en zuidelijke breuklijn verdwijnt bij Sicilië in zee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door beweging </a:t>
            </a:r>
            <a:r>
              <a:rPr lang="nl-NL" sz="2400" dirty="0" err="1">
                <a:latin typeface="Calibri" panose="020F0502020204030204" pitchFamily="34" charset="0"/>
              </a:rPr>
              <a:t>Apulische</a:t>
            </a:r>
            <a:r>
              <a:rPr lang="nl-NL" sz="2400" dirty="0">
                <a:latin typeface="Calibri" panose="020F0502020204030204" pitchFamily="34" charset="0"/>
              </a:rPr>
              <a:t> plaat: veel aardbevingen in Italië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6AA87B-9467-457B-B898-F17EA91C9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74421"/>
            <a:ext cx="3789737" cy="34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Problemen bij natuurrampen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Voorkomen van natuurrampen niet altijd mogelijk: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vulkaanuitbarstingen</a:t>
            </a:r>
            <a:r>
              <a:rPr lang="nl-NL" sz="2400" dirty="0">
                <a:latin typeface="Calibri" panose="020F0502020204030204" pitchFamily="34" charset="0"/>
              </a:rPr>
              <a:t> zijn moeilijk te voorspellen. Er kunnen tekenen zijn, maar onzekerheid is groot.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 uitbarsting Vesuvius in korte tijd 600.000 mensen evacueren → bijna onmogelijke opgave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aardbevingen</a:t>
            </a:r>
            <a:r>
              <a:rPr lang="nl-NL" sz="2400" dirty="0">
                <a:latin typeface="Calibri" panose="020F0502020204030204" pitchFamily="34" charset="0"/>
              </a:rPr>
              <a:t> zijn ook moeilijk te voorspellen. Het is zeker dat zich in sommige gebieden binnen afzienbare tijd nieuwe aardbevingen zullen voordoen: maar wanneer precies?</a:t>
            </a:r>
          </a:p>
        </p:txBody>
      </p:sp>
    </p:spTree>
    <p:extLst>
      <p:ext uri="{BB962C8B-B14F-4D97-AF65-F5344CB8AC3E}">
        <p14:creationId xmlns:p14="http://schemas.microsoft.com/office/powerpoint/2010/main" val="1958779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00593"/>
            <a:ext cx="6012160" cy="4476840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onderzoekstechnieken en modellen:</a:t>
            </a:r>
            <a:r>
              <a:rPr lang="nl-NL" sz="2400" dirty="0">
                <a:latin typeface="Calibri" panose="020F0502020204030204" pitchFamily="34" charset="0"/>
              </a:rPr>
              <a:t> met meer inzicht in platentektoniek kan men risicokaarten en evacuatieplannen maken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waarschuwingssystemen: </a:t>
            </a:r>
            <a:r>
              <a:rPr lang="nl-NL" sz="2400" dirty="0">
                <a:latin typeface="Calibri" panose="020F0502020204030204" pitchFamily="34" charset="0"/>
              </a:rPr>
              <a:t>tijdige waarschuwing van bevolking voor aardbevingen en vulkaanuitbarstingen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rampenplannen: </a:t>
            </a:r>
            <a:r>
              <a:rPr lang="nl-NL" sz="2400" dirty="0">
                <a:latin typeface="Calibri" panose="020F0502020204030204" pitchFamily="34" charset="0"/>
              </a:rPr>
              <a:t>draaiboeken voor hulpverlening en evacuatie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bouwtechnische maatregelen: </a:t>
            </a:r>
            <a:r>
              <a:rPr lang="nl-NL" sz="2400" dirty="0">
                <a:latin typeface="Calibri" panose="020F0502020204030204" pitchFamily="34" charset="0"/>
              </a:rPr>
              <a:t>zoals rubberfunderingen om trillingen op te vangen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93E6B8-BC55-4FC2-ABBD-617F771F0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44" y="2708920"/>
            <a:ext cx="3016708" cy="351106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B2B2091-7691-4E48-B2D0-94EA848B5911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Maatregelen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Hazard management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= maatregelen om risico’s van natuurrampen te beheersen en voorspellen, door: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11FD0EC-0933-4422-9F8F-8B896B6CA1D2}"/>
              </a:ext>
            </a:extLst>
          </p:cNvPr>
          <p:cNvSpPr txBox="1"/>
          <p:nvPr/>
        </p:nvSpPr>
        <p:spPr>
          <a:xfrm>
            <a:off x="6084168" y="6237312"/>
            <a:ext cx="3059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Aardbevingsbestendig bouwen</a:t>
            </a:r>
          </a:p>
        </p:txBody>
      </p:sp>
    </p:spTree>
    <p:extLst>
      <p:ext uri="{BB962C8B-B14F-4D97-AF65-F5344CB8AC3E}">
        <p14:creationId xmlns:p14="http://schemas.microsoft.com/office/powerpoint/2010/main" val="4010028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het voorkomen van de verschillende klimaten in het Middellandse Zeegebied verklaren?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het voorkomen van verschillende vormen van natuurlijke plantengroei in het Middellandse Zeegebied verklaren?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kenmerken van de mediterrane landbouw en hoe kun je ze relateren aan het klimaat?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78051E-0844-4368-9580-F1D9A8BA8D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2344" y="4221088"/>
            <a:ext cx="9548688" cy="38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Klimaat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grote gebieden heerst Cs-klimaat (Middellandse Zeeklimaat met warme, droge zomers en neerslagrijke winters). Maar ook: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BS-klimaat in Zuidoost-Spanje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BW-klimaat in landen ten zuiden van de Middellandse Zee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EH-klimaat in hoge bergen</a:t>
            </a:r>
          </a:p>
        </p:txBody>
      </p:sp>
    </p:spTree>
    <p:extLst>
      <p:ext uri="{BB962C8B-B14F-4D97-AF65-F5344CB8AC3E}">
        <p14:creationId xmlns:p14="http://schemas.microsoft.com/office/powerpoint/2010/main" val="745207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1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Afwisseling van zomer en winter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Verklaring klimaten kan met de grote druk- en windsystemen. In </a:t>
            </a:r>
            <a:r>
              <a:rPr lang="nl-NL" sz="2400" b="1" dirty="0">
                <a:latin typeface="Calibri" panose="020F0502020204030204" pitchFamily="34" charset="0"/>
              </a:rPr>
              <a:t>zomer</a:t>
            </a:r>
            <a:r>
              <a:rPr lang="nl-NL" sz="2400" dirty="0">
                <a:latin typeface="Calibri" panose="020F0502020204030204" pitchFamily="34" charset="0"/>
              </a:rPr>
              <a:t> bevinden hogedrukgebieden zich noordelijker dan in </a:t>
            </a:r>
            <a:r>
              <a:rPr lang="nl-NL" sz="2400" b="1" dirty="0">
                <a:latin typeface="Calibri" panose="020F0502020204030204" pitchFamily="34" charset="0"/>
              </a:rPr>
              <a:t>winter</a:t>
            </a:r>
            <a:r>
              <a:rPr lang="nl-NL" sz="2400" dirty="0">
                <a:latin typeface="Calibri" panose="020F0502020204030204" pitchFamily="34" charset="0"/>
              </a:rPr>
              <a:t>. Dat komt door opschuiving ITCZ naar noorden. 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Van belang zijn: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Azoren-Hoog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mediterrane fronten</a:t>
            </a:r>
          </a:p>
        </p:txBody>
      </p:sp>
    </p:spTree>
    <p:extLst>
      <p:ext uri="{BB962C8B-B14F-4D97-AF65-F5344CB8AC3E}">
        <p14:creationId xmlns:p14="http://schemas.microsoft.com/office/powerpoint/2010/main" val="44836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1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Zomer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juli ligt er door opwarming een lagedrukgebied boven de Sahara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omdat zee langzamer opwarmt, ligt op breedte Middellandse Zeegebied met uitlopers over Marokko, Spanje en Italië hogedrukgebied = Azoren-Hoog → weinig neerslag 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aanlandige wind bij Noord-Afrika is toch vrij droog door warm landoppervlak → wolken lossen op 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33815F-96F7-4D96-BAFC-C247799A5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50" y="4060422"/>
            <a:ext cx="4874446" cy="268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74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1" cy="2884161"/>
          </a:xfrm>
        </p:spPr>
        <p:txBody>
          <a:bodyPr lIns="360000" tIns="46800" bIns="4680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Winter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januari ligt Azoren-Hoog zuidelijker: lucht daalt daar en waait vanuit zuidwesten naar Middellandse zee (droog in Afrika)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boven Siberië ligt hoge drukgebied met koude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vanuit noorden waait die koude lucht naar het zuiden en botst met warme lucht in Middellandse Zeegebied → </a:t>
            </a:r>
            <a:r>
              <a:rPr lang="nl-NL" sz="2400" b="1" dirty="0">
                <a:latin typeface="Calibri" panose="020F0502020204030204" pitchFamily="34" charset="0"/>
              </a:rPr>
              <a:t>mediterrane fronten </a:t>
            </a:r>
            <a:r>
              <a:rPr lang="nl-NL" sz="2400" dirty="0">
                <a:latin typeface="Calibri" panose="020F0502020204030204" pitchFamily="34" charset="0"/>
              </a:rPr>
              <a:t>(veel neerslag)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B077DE-4D82-4E58-9D19-D1EF552E3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54" y="4077072"/>
            <a:ext cx="4874446" cy="268094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BB20115-D937-4E03-BF5A-6EDD677E12E0}"/>
              </a:ext>
            </a:extLst>
          </p:cNvPr>
          <p:cNvSpPr txBox="1"/>
          <p:nvPr/>
        </p:nvSpPr>
        <p:spPr>
          <a:xfrm>
            <a:off x="251520" y="4077072"/>
            <a:ext cx="3809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andere depressies worden vanuit Atlantische Oceaan met westenwinden gebied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binnengevoerd</a:t>
            </a:r>
            <a:endParaRPr lang="nl-NL" sz="24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Verder kijken dan de </a:t>
            </a:r>
            <a:r>
              <a:rPr lang="nl-NL" altLang="nl-NL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costa’s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9B229D-FB05-4A27-866F-AA5FE7C19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76" y="1039388"/>
            <a:ext cx="9540552" cy="63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25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1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Overgang zomer - winter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overgang van zomer- naar winterseizoen verloopt heel snel (4 à 6 weken)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19B7B1-77C9-42CE-80E3-2AFB46DD8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20888"/>
            <a:ext cx="6325682" cy="41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22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Neerslagkenmerken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De Intensiteit van de neerslag kan zeer groot zijn en komt steeds vaker voor. Daarnaast is het ene jaar vaak veel droger of natter dan het andere jaar.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neerslagintensiteit</a:t>
            </a:r>
            <a:r>
              <a:rPr lang="nl-NL" sz="2400" dirty="0">
                <a:latin typeface="Calibri" panose="020F0502020204030204" pitchFamily="34" charset="0"/>
              </a:rPr>
              <a:t> = hoeveelheid neerslag per uur of per dag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hoge intensiteit leidt tot rivieroverstromingen en bodemerosie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wisselvalligheid van neerslag</a:t>
            </a:r>
            <a:r>
              <a:rPr lang="nl-NL" sz="2400" dirty="0">
                <a:latin typeface="Calibri" panose="020F0502020204030204" pitchFamily="34" charset="0"/>
              </a:rPr>
              <a:t> = verschillen in hoeveelheid neerslag tussen de jaren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tekort in winter leidt tot problemen in volgende zomer door verdamping → weinig vocht in bodem leidt tot snelle opwarming → droogte bodem → stijging temperatuur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17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Natuurlijke plantengroei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Vegetatie heeft zich aangepast aan Cs-klimaat: planten groeien en bloeien vooral in vochtige voorjaar. Drie typen vegetatie: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loofbossen</a:t>
            </a:r>
            <a:r>
              <a:rPr lang="nl-NL" sz="2400" dirty="0">
                <a:latin typeface="Calibri" panose="020F0502020204030204" pitchFamily="34" charset="0"/>
              </a:rPr>
              <a:t> met leerachtige bladeren die blad niet verliezen, zoals kurkeik en steeneik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bladverliezende struiken </a:t>
            </a:r>
            <a:r>
              <a:rPr lang="nl-NL" sz="2400" dirty="0">
                <a:latin typeface="Calibri" panose="020F0502020204030204" pitchFamily="34" charset="0"/>
              </a:rPr>
              <a:t>met bloei in voorjaar, zoals jeneverbes en brem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maquis</a:t>
            </a:r>
            <a:r>
              <a:rPr lang="nl-NL" sz="2400" dirty="0">
                <a:latin typeface="Calibri" panose="020F0502020204030204" pitchFamily="34" charset="0"/>
              </a:rPr>
              <a:t> = manshoog doornachtig struikgewas waar vroeger bossen waren 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02FA8D-22D6-48DB-A690-5CA3680426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941" y="5010945"/>
            <a:ext cx="964302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21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Mediterrane akkerbouw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Traditioneel veel akkerbouw met graan, olijfbomen en wijngaarden. Onderscheid in drie vormen die deels zijn aangepast aan klimaat: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dry </a:t>
            </a:r>
            <a:r>
              <a:rPr lang="nl-NL" sz="2400" dirty="0" err="1">
                <a:latin typeface="Calibri" panose="020F0502020204030204" pitchFamily="34" charset="0"/>
              </a:rPr>
              <a:t>farming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boom- en struikcultuur, waaronder olijfbomen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geïrrigeerde akkerbouw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90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Dry </a:t>
            </a:r>
            <a:r>
              <a:rPr lang="nl-NL" sz="2400" b="1" dirty="0" err="1">
                <a:latin typeface="Calibri" panose="020F0502020204030204" pitchFamily="34" charset="0"/>
              </a:rPr>
              <a:t>farming</a:t>
            </a: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droge akkerbouw van eenjarige gewassen die gedurende het hele jaar plaatsvindt, vooral in de binnenlanden: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tweejarige cyclus</a:t>
            </a:r>
            <a:r>
              <a:rPr lang="nl-NL" sz="2400" dirty="0">
                <a:latin typeface="Calibri" panose="020F0502020204030204" pitchFamily="34" charset="0"/>
              </a:rPr>
              <a:t>: een jaar bebouwen, een jaar braak laten liggen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driejarige cyclus</a:t>
            </a:r>
            <a:r>
              <a:rPr lang="nl-NL" sz="2400" dirty="0">
                <a:latin typeface="Calibri" panose="020F0502020204030204" pitchFamily="34" charset="0"/>
              </a:rPr>
              <a:t>: een jaar bebouwen, een jaar beweiden, een jaar braak laten liggen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beide cycli wordt de grond zodanig geploegd dat regenwater gemakkelijk kan binnendringen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71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Boom- en struikculturen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voordelen van boom- en struikculturen ten opzichte van dry </a:t>
            </a:r>
            <a:r>
              <a:rPr lang="nl-NL" sz="2400" dirty="0" err="1">
                <a:latin typeface="Calibri" panose="020F0502020204030204" pitchFamily="34" charset="0"/>
              </a:rPr>
              <a:t>farming</a:t>
            </a:r>
            <a:r>
              <a:rPr lang="nl-NL" sz="2400" dirty="0">
                <a:latin typeface="Calibri" panose="020F0502020204030204" pitchFamily="34" charset="0"/>
              </a:rPr>
              <a:t>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mogelijk in drogere gebieden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neemt minder ruimte in beslag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levert grotere winsten op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voorbeelden van gewassen: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olijven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amandelen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hazelnoten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pistachenoten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dadels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fruit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8DDFCD-7264-4393-8A06-1F8D89927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27089"/>
            <a:ext cx="4572000" cy="30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9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Geïrrigeerde akkerbouw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geïrrigeerde akkerbouw is intensief, drie tot vijf oogsten per jaar mogelijk, vooral: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de dalen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 de kusten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voorbeelden van gewassen: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perziken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abrikozen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citrusfruit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katoen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paprika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aubergine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DAC22B-24B1-4921-8975-5C581D964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20338"/>
            <a:ext cx="4572000" cy="30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Veeteelt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Veeteelt is extensief vanwege droogte in zomer, soms in berggebieden en neerslagarme gebieden: </a:t>
            </a:r>
            <a:r>
              <a:rPr lang="nl-NL" sz="2400" dirty="0" err="1">
                <a:latin typeface="Calibri" panose="020F0502020204030204" pitchFamily="34" charset="0"/>
              </a:rPr>
              <a:t>transhumance</a:t>
            </a:r>
            <a:r>
              <a:rPr lang="nl-NL" sz="2400" dirty="0">
                <a:latin typeface="Calibri" panose="020F0502020204030204" pitchFamily="34" charset="0"/>
              </a:rPr>
              <a:t> of nomadische veeteelt.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transhumance</a:t>
            </a:r>
            <a:r>
              <a:rPr lang="nl-NL" sz="2400" dirty="0">
                <a:latin typeface="Calibri" panose="020F0502020204030204" pitchFamily="34" charset="0"/>
              </a:rPr>
              <a:t>: kuddes grazen in zomer op hoge, koele bergweiden en in winter in laaggelegen weiden. Eigenaar kudde heeft vaste woonplaats en betaalt herders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nomadische veeteelt</a:t>
            </a:r>
            <a:r>
              <a:rPr lang="nl-NL" sz="2400" dirty="0">
                <a:latin typeface="Calibri" panose="020F0502020204030204" pitchFamily="34" charset="0"/>
              </a:rPr>
              <a:t>: verplaatsen van kuddes en tenten (voor bewoning) afhankelijk van weidegedrag. Komt niet meer veel voor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Let op: </a:t>
            </a:r>
            <a:r>
              <a:rPr lang="nl-NL" sz="2400" dirty="0">
                <a:latin typeface="Calibri" panose="020F0502020204030204" pitchFamily="34" charset="0"/>
              </a:rPr>
              <a:t>moderne intensieve veeteelt komt nauwelijks voor, waardoor import van melk- en vleesproducten nodig is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3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Klimaat, plantengroei en landbouw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Tuinbouw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Tuinbouw is belangrijke werkgever en levert belangrijke bijdrage aan bnp Spanje. Tuinbouw in: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volle grond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tunnelkassen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glazen kassen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8AEB20-8ED1-44EF-AEAD-C11F20F663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3704" y="4005064"/>
            <a:ext cx="95405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69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oorzaken en de gevolgen van watertekorten en landdegradatie?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probeert men met duurzame ontwikkeling landdegradatie te voorkomen?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ABD976-53B8-4160-863A-81D209C21D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272" y="3429000"/>
            <a:ext cx="946854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3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Verder kijken dan de </a:t>
            </a:r>
            <a:r>
              <a:rPr lang="nl-NL" altLang="nl-NL" sz="3200" dirty="0" err="1">
                <a:solidFill>
                  <a:schemeClr val="bg1"/>
                </a:solidFill>
                <a:latin typeface="Calibri" panose="020F0502020204030204" pitchFamily="34" charset="0"/>
              </a:rPr>
              <a:t>costa’s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Hoe zijn de natuur- en cultuurlandschappen in het Middellandse Zeegebied ontstaan en hoe gaan mensen hiermee om?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9B229D-FB05-4A27-866F-AA5FE7C194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2564904"/>
            <a:ext cx="9540552" cy="55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37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Oorzaken waterproblemen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Waterproblematiek</a:t>
            </a:r>
            <a:r>
              <a:rPr lang="nl-NL" sz="2400" dirty="0">
                <a:latin typeface="Calibri" panose="020F0502020204030204" pitchFamily="34" charset="0"/>
              </a:rPr>
              <a:t> in Middellandse Zeegebied was er al altijd.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groei bevolking: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tussen 1950 en 2000 van 185 miljoen naar 395 miljoen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2025 waarschijnlijk 493 miljoen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het gebrek aan water en ruimte voor al deze mensen leidt tot </a:t>
            </a:r>
            <a:r>
              <a:rPr lang="nl-NL" sz="2400" b="1" dirty="0">
                <a:latin typeface="Calibri" panose="020F0502020204030204" pitchFamily="34" charset="0"/>
              </a:rPr>
              <a:t>concurrentiestrijd</a:t>
            </a:r>
            <a:r>
              <a:rPr lang="nl-NL" sz="2400" dirty="0">
                <a:latin typeface="Calibri" panose="020F0502020204030204" pitchFamily="34" charset="0"/>
              </a:rPr>
              <a:t> op gebied van: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wonen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consumptie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landbouw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energie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toeristensector</a:t>
            </a:r>
          </a:p>
        </p:txBody>
      </p:sp>
    </p:spTree>
    <p:extLst>
      <p:ext uri="{BB962C8B-B14F-4D97-AF65-F5344CB8AC3E}">
        <p14:creationId xmlns:p14="http://schemas.microsoft.com/office/powerpoint/2010/main" val="2152991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1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Degradatie en duurzaamheid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Toenemende bevolking, overmatig watergebruik en verkeerde landbouwmethoden leiden tot </a:t>
            </a:r>
            <a:r>
              <a:rPr lang="nl-NL" sz="2400" b="1" dirty="0">
                <a:latin typeface="Calibri" panose="020F0502020204030204" pitchFamily="34" charset="0"/>
              </a:rPr>
              <a:t>milieurampen</a:t>
            </a:r>
            <a:r>
              <a:rPr lang="nl-NL" sz="2400" dirty="0">
                <a:latin typeface="Calibri" panose="020F0502020204030204" pitchFamily="34" charset="0"/>
              </a:rPr>
              <a:t>, zoals: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ontbossing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bodemerosie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bodemuitputting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verwoestijning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verzilting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poging om proces van degradatie stop te zetten kan door </a:t>
            </a:r>
            <a:r>
              <a:rPr lang="nl-NL" sz="2400" b="1" dirty="0">
                <a:latin typeface="Calibri" panose="020F0502020204030204" pitchFamily="34" charset="0"/>
              </a:rPr>
              <a:t>duurzaam water- en landgebruik</a:t>
            </a:r>
          </a:p>
        </p:txBody>
      </p:sp>
    </p:spTree>
    <p:extLst>
      <p:ext uri="{BB962C8B-B14F-4D97-AF65-F5344CB8AC3E}">
        <p14:creationId xmlns:p14="http://schemas.microsoft.com/office/powerpoint/2010/main" val="173783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3995937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Kwetsbare waterbalans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Vraag naar water is sinds 1950 sterk toegenomen. Daarom zijn duurzame investeringen nodig.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Factoren van invloed op </a:t>
            </a:r>
            <a:r>
              <a:rPr lang="nl-NL" sz="2400" b="1" dirty="0">
                <a:latin typeface="Calibri" panose="020F0502020204030204" pitchFamily="34" charset="0"/>
              </a:rPr>
              <a:t>waterbalans </a:t>
            </a:r>
            <a:r>
              <a:rPr lang="nl-NL" sz="2400" dirty="0">
                <a:latin typeface="Calibri" panose="020F0502020204030204" pitchFamily="34" charset="0"/>
              </a:rPr>
              <a:t>zijn: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waterverbruik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hogere temperaturen en variabele neerslag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54CE6B-3899-407B-A1D4-273C7C662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56792"/>
            <a:ext cx="4911080" cy="353401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837AC82-7518-4F0B-B6EA-A50FC5E95FB0}"/>
              </a:ext>
            </a:extLst>
          </p:cNvPr>
          <p:cNvSpPr txBox="1"/>
          <p:nvPr/>
        </p:nvSpPr>
        <p:spPr>
          <a:xfrm>
            <a:off x="4067944" y="5085184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Totale vraag naar water in het Middellandse Zeegebied, onderverdeeld naar regio’s, 1950 - 2025</a:t>
            </a:r>
          </a:p>
        </p:txBody>
      </p:sp>
    </p:spTree>
    <p:extLst>
      <p:ext uri="{BB962C8B-B14F-4D97-AF65-F5344CB8AC3E}">
        <p14:creationId xmlns:p14="http://schemas.microsoft.com/office/powerpoint/2010/main" val="2974830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Waterverbruik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tekorten door overmatig gebruik water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FA50667-9E53-4C0E-8628-EB393BB73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0" y="2191621"/>
            <a:ext cx="7265917" cy="364458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676B2E-DD52-4C4F-981A-83D8C07D3F5F}"/>
              </a:ext>
            </a:extLst>
          </p:cNvPr>
          <p:cNvSpPr txBox="1"/>
          <p:nvPr/>
        </p:nvSpPr>
        <p:spPr>
          <a:xfrm>
            <a:off x="899592" y="608400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Waterbalans in een gebied</a:t>
            </a:r>
          </a:p>
        </p:txBody>
      </p:sp>
    </p:spTree>
    <p:extLst>
      <p:ext uri="{BB962C8B-B14F-4D97-AF65-F5344CB8AC3E}">
        <p14:creationId xmlns:p14="http://schemas.microsoft.com/office/powerpoint/2010/main" val="2325188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Hogere temperaturen en variabele neerslag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beschikbaarheid water steeds kleiner, waardoor landdegradatie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 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9FF0F9D-5D14-408B-B67D-B4D5FFBDB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1" y="2636912"/>
            <a:ext cx="8553558" cy="291163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371E128-A980-43B6-9D5A-08B8C46168D6}"/>
              </a:ext>
            </a:extLst>
          </p:cNvPr>
          <p:cNvSpPr txBox="1"/>
          <p:nvPr/>
        </p:nvSpPr>
        <p:spPr>
          <a:xfrm>
            <a:off x="251520" y="5746030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druk op de vraag naar water in het Middellandse Zeegebied in % van het gemiddelde jaarlijkse volume van hernieuwbare natuurlijke hulpbronnen, 2000 en 2025</a:t>
            </a:r>
          </a:p>
        </p:txBody>
      </p:sp>
    </p:spTree>
    <p:extLst>
      <p:ext uri="{BB962C8B-B14F-4D97-AF65-F5344CB8AC3E}">
        <p14:creationId xmlns:p14="http://schemas.microsoft.com/office/powerpoint/2010/main" val="78954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2015312"/>
            <a:ext cx="4341404" cy="4842687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Vier maatregelen mogelijk: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technische verbeteringen </a:t>
            </a:r>
            <a:r>
              <a:rPr lang="nl-NL" sz="2400" dirty="0">
                <a:latin typeface="Calibri" panose="020F0502020204030204" pitchFamily="34" charset="0"/>
              </a:rPr>
              <a:t>irrigatiesystemen (minder lekkages)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druppelirrigatie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tariefaanpassing</a:t>
            </a:r>
            <a:r>
              <a:rPr lang="nl-NL" sz="2400" dirty="0">
                <a:latin typeface="Calibri" panose="020F0502020204030204" pitchFamily="34" charset="0"/>
              </a:rPr>
              <a:t> (voor landbouwsectoren met hoge opbrengsten)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milieubelasting</a:t>
            </a:r>
            <a:r>
              <a:rPr lang="nl-NL" sz="2400" dirty="0">
                <a:latin typeface="Calibri" panose="020F0502020204030204" pitchFamily="34" charset="0"/>
              </a:rPr>
              <a:t> (op producten die veel water vragen)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2AAEEBB-56E6-441C-BB43-CE1B78576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4904"/>
            <a:ext cx="4536620" cy="359663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E05866F-5F46-4E5C-B6A4-A94CCE006D62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Duurzaam watergebruik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Grootste besparing te behalen in de landbouw: zuiniger irrigeren.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AC07A02-78D1-44B9-847B-F2C874DCE5A1}"/>
              </a:ext>
            </a:extLst>
          </p:cNvPr>
          <p:cNvSpPr txBox="1"/>
          <p:nvPr/>
        </p:nvSpPr>
        <p:spPr>
          <a:xfrm>
            <a:off x="4759520" y="6321778"/>
            <a:ext cx="4204968" cy="275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Vraag naar water (2000) en potentiële besparingen in 2025</a:t>
            </a:r>
          </a:p>
        </p:txBody>
      </p:sp>
    </p:spTree>
    <p:extLst>
      <p:ext uri="{BB962C8B-B14F-4D97-AF65-F5344CB8AC3E}">
        <p14:creationId xmlns:p14="http://schemas.microsoft.com/office/powerpoint/2010/main" val="1930240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Oorzaken ontbossing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Oorspronkelijke begroeiing Middellandse Zeegebied was zomergroen loofwoud en steppevegetatie. Door kappen van het bos werd het evenwicht verstoord.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Ontbossing vanwege: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gebruik hout als brandhout en bouwmateriaal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ruimte voor landbouwgrond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ruimte voor uitbreiding steden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bosbranden</a:t>
            </a:r>
          </a:p>
        </p:txBody>
      </p:sp>
    </p:spTree>
    <p:extLst>
      <p:ext uri="{BB962C8B-B14F-4D97-AF65-F5344CB8AC3E}">
        <p14:creationId xmlns:p14="http://schemas.microsoft.com/office/powerpoint/2010/main" val="4199056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4053372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Bodemerosie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Water stroomt bovengronds weg bij combinatie van heftige regenbuien, bodemtype, steile hellingen en gebrek aan bodembedekking.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Als water bovengronds wegstroomt, neemt risico op bodemerosie toe, omdat water niet in bodem kan wegzakken → bodem spoelt weg en er ontstaan geulen.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C1326F1-5B68-4DB5-B7D7-B769D8292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1047920"/>
            <a:ext cx="4917468" cy="61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4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Bodemuitputting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Bodemuitputting: door </a:t>
            </a:r>
            <a:r>
              <a:rPr lang="nl-NL" sz="2400" b="1" dirty="0">
                <a:latin typeface="Calibri" panose="020F0502020204030204" pitchFamily="34" charset="0"/>
              </a:rPr>
              <a:t>uitspoeling</a:t>
            </a:r>
            <a:r>
              <a:rPr lang="nl-NL" sz="2400" dirty="0">
                <a:latin typeface="Calibri" panose="020F0502020204030204" pitchFamily="34" charset="0"/>
              </a:rPr>
              <a:t> in de bodem. Voedingsstoffen verdwijnen met het regenwater dieper in de bodem en zijn niet meer bereikbaar voor planten→ bodem wordt minder vruchtbaar → kleinere oogsten.</a:t>
            </a:r>
          </a:p>
        </p:txBody>
      </p:sp>
    </p:spTree>
    <p:extLst>
      <p:ext uri="{BB962C8B-B14F-4D97-AF65-F5344CB8AC3E}">
        <p14:creationId xmlns:p14="http://schemas.microsoft.com/office/powerpoint/2010/main" val="1745476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Verwoestijning en verzilting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Om watertekorten aan te vullen heeft Spanje </a:t>
            </a:r>
            <a:r>
              <a:rPr lang="nl-NL" sz="2400" b="1" dirty="0" err="1">
                <a:latin typeface="Calibri" panose="020F0502020204030204" pitchFamily="34" charset="0"/>
              </a:rPr>
              <a:t>aquifers</a:t>
            </a:r>
            <a:r>
              <a:rPr lang="nl-NL" sz="2400" dirty="0">
                <a:latin typeface="Calibri" panose="020F0502020204030204" pitchFamily="34" charset="0"/>
              </a:rPr>
              <a:t> (= ondergrondse watervoorraden in vorm van fossiel water) aangeboord. Nadeel: </a:t>
            </a:r>
            <a:r>
              <a:rPr lang="nl-NL" sz="2400" dirty="0" err="1">
                <a:latin typeface="Calibri" panose="020F0502020204030204" pitchFamily="34" charset="0"/>
              </a:rPr>
              <a:t>aquifers</a:t>
            </a:r>
            <a:r>
              <a:rPr lang="nl-NL" sz="2400" dirty="0">
                <a:latin typeface="Calibri" panose="020F0502020204030204" pitchFamily="34" charset="0"/>
              </a:rPr>
              <a:t> worden niet snel genoeg aangevuld en raken uitgeput → kans op landdegradatie neemt toe.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42CDDF0-B555-47ED-9A64-D87B39597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319" y="3253957"/>
            <a:ext cx="6414506" cy="36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79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de ligging van de gebergten en de vulkanen en het voorkomen van aardbevingen in het Middellandse Zeegebied verklaren met de theorie van de platentektoniek?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maatregelen kunnen worden genomen om de schade en het aantal slachtoffers van natuurrampen te beperken?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463CCB-909B-4503-97F7-8ADB98992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506" y="3800443"/>
            <a:ext cx="9427012" cy="512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37% van grondgebied Spanje loopt risico op </a:t>
            </a:r>
            <a:r>
              <a:rPr lang="nl-NL" sz="2400" b="1" dirty="0">
                <a:latin typeface="Calibri" panose="020F0502020204030204" pitchFamily="34" charset="0"/>
              </a:rPr>
              <a:t>verwoestijning</a:t>
            </a:r>
            <a:r>
              <a:rPr lang="nl-NL" sz="2400" dirty="0">
                <a:latin typeface="Calibri" panose="020F0502020204030204" pitchFamily="34" charset="0"/>
              </a:rPr>
              <a:t>. Door bosbranden, overbeweiding en tekort aan water droogt grond uit → erosie door wind en water → ontstaan </a:t>
            </a:r>
            <a:r>
              <a:rPr lang="nl-NL" sz="2400" b="1" dirty="0" err="1">
                <a:latin typeface="Calibri" panose="020F0502020204030204" pitchFamily="34" charset="0"/>
              </a:rPr>
              <a:t>badlands</a:t>
            </a:r>
            <a:r>
              <a:rPr lang="nl-NL" sz="2400" dirty="0">
                <a:latin typeface="Calibri" panose="020F0502020204030204" pitchFamily="34" charset="0"/>
              </a:rPr>
              <a:t> (erosiegeulen en weinig begroeiing)</a:t>
            </a:r>
          </a:p>
        </p:txBody>
      </p:sp>
    </p:spTree>
    <p:extLst>
      <p:ext uri="{BB962C8B-B14F-4D97-AF65-F5344CB8AC3E}">
        <p14:creationId xmlns:p14="http://schemas.microsoft.com/office/powerpoint/2010/main" val="3609216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 deze gebieden ook vaak </a:t>
            </a:r>
            <a:r>
              <a:rPr lang="nl-NL" sz="2400" b="1" dirty="0">
                <a:latin typeface="Calibri" panose="020F0502020204030204" pitchFamily="34" charset="0"/>
              </a:rPr>
              <a:t>verzilting</a:t>
            </a:r>
            <a:r>
              <a:rPr lang="nl-NL" sz="2400" dirty="0">
                <a:latin typeface="Calibri" panose="020F0502020204030204" pitchFamily="34" charset="0"/>
              </a:rPr>
              <a:t> door te veel irrigatie waardoor stijging grondwaterspiegel en vervolgens sterke verdamping waarbij meegevoerde opgeloste zouten neerslaan (bijvoorbeeld Almería, Zuid-Spanje: witte zoutneerslag is op rechter foto goed te zien)</a:t>
            </a:r>
          </a:p>
          <a:p>
            <a:pPr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CDABB07-B38B-4E9A-93BB-2B21C52BA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650" y="3573016"/>
            <a:ext cx="3981782" cy="28083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A318C4A-51BA-44E4-8D26-57E6BD3EF3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811" y="3573016"/>
            <a:ext cx="2867077" cy="280831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736EF75-1EC1-401F-AD63-778C5FEFEF4E}"/>
              </a:ext>
            </a:extLst>
          </p:cNvPr>
          <p:cNvSpPr txBox="1"/>
          <p:nvPr/>
        </p:nvSpPr>
        <p:spPr>
          <a:xfrm>
            <a:off x="611560" y="638132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1974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11A1935-3780-40C9-B1BA-E4E34BF2F8CE}"/>
              </a:ext>
            </a:extLst>
          </p:cNvPr>
          <p:cNvSpPr txBox="1"/>
          <p:nvPr/>
        </p:nvSpPr>
        <p:spPr>
          <a:xfrm>
            <a:off x="4427984" y="638132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559801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Duurzaamheid tegen ontbossing, bodemerosie en verwoestijning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Verschillende programma’s om degradatie tegen te gaan.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Spanje: </a:t>
            </a:r>
            <a:r>
              <a:rPr lang="nl-NL" sz="2400" dirty="0">
                <a:latin typeface="Calibri" panose="020F0502020204030204" pitchFamily="34" charset="0"/>
              </a:rPr>
              <a:t>sinds 2000 Nationaal Actieplan tegen verwoestijning = herbebossing, preventie branden, dry </a:t>
            </a:r>
            <a:r>
              <a:rPr lang="nl-NL" sz="2400" dirty="0" err="1">
                <a:latin typeface="Calibri" panose="020F0502020204030204" pitchFamily="34" charset="0"/>
              </a:rPr>
              <a:t>farming</a:t>
            </a:r>
            <a:r>
              <a:rPr lang="nl-NL" sz="2400" dirty="0">
                <a:latin typeface="Calibri" panose="020F0502020204030204" pitchFamily="34" charset="0"/>
              </a:rPr>
              <a:t>, verbod op akkerbouw steile hellingen en ontziltingsinstallaties zeewater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Marokko: </a:t>
            </a:r>
            <a:r>
              <a:rPr lang="nl-NL" sz="2400" dirty="0">
                <a:latin typeface="Calibri" panose="020F0502020204030204" pitchFamily="34" charset="0"/>
              </a:rPr>
              <a:t>aanplant lavendel en tijm op ontboste gebieden waardoor bodem vruchtbaarder wordt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CFF339-D1CC-432B-A4A6-3F43DCBBA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416" y="4549939"/>
            <a:ext cx="9404832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83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Duurzaamheid tegen watererosie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Preventiemaatregelen tegen watererosie: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niet bouwen bij geulen of aan voet van steile hellingen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beplanten hellingen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stripcropping</a:t>
            </a:r>
            <a:r>
              <a:rPr lang="nl-NL" sz="2400" dirty="0">
                <a:latin typeface="Calibri" panose="020F0502020204030204" pitchFamily="34" charset="0"/>
              </a:rPr>
              <a:t> en ploegen volgens hoogtelijnen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draineren zodat water niet bovengronds afstroomt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sensoren plaatsen die beweging van grond registreren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27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Landdegradatie en duurzaamheid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4572" y="1047920"/>
            <a:ext cx="9144000" cy="5810079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Actieprogramma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Sinds 1976 is er een gezamenlijk actieprogramma van landen rond de Middellandse Zee: </a:t>
            </a:r>
            <a:r>
              <a:rPr lang="nl-NL" sz="2400" dirty="0" err="1">
                <a:latin typeface="Calibri" panose="020F0502020204030204" pitchFamily="34" charset="0"/>
              </a:rPr>
              <a:t>Mediterranean</a:t>
            </a:r>
            <a:r>
              <a:rPr lang="nl-NL" sz="2400" dirty="0">
                <a:latin typeface="Calibri" panose="020F0502020204030204" pitchFamily="34" charset="0"/>
              </a:rPr>
              <a:t> Action Plan (MAP). Doel is: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vervuiling tegengaan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duurzame keuzes maken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Er is nu ook wetgeving voor MAP en vernieuwde en uitgebreide plannen: Plan Bleu gaat specifiek over duurzame ontwikkeling van de watervoorraden.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EU ondersteunt MAP.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85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Ligging en topografie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Middellandse Zeegebied in veel opzichten uniek.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grootste binnenmeer op aarde: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twee toegangen (Straat van Gibraltar en Suezkanaal)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verschillende bekkens (zoals Adriatische Zee en Egeïsche zee)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gevarieerd landschap: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veel reliëf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veel boomgaarden op hellingen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steile kusten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weinig uitgestrekte stranden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veel eilanden en baaien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aardbevingen en vulkanisme</a:t>
            </a:r>
          </a:p>
        </p:txBody>
      </p:sp>
    </p:spTree>
    <p:extLst>
      <p:ext uri="{BB962C8B-B14F-4D97-AF65-F5344CB8AC3E}">
        <p14:creationId xmlns:p14="http://schemas.microsoft.com/office/powerpoint/2010/main" val="267872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1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Op de grenzen van platen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Grens van twee continentale platen: Afrikaanse en Euraziatische plaat. Door beweging van deze platen zijn in grensgebied veel kleine platen met eigen bewegingsrichting ontstaan → complexe geologie.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Door botsing → gebergten, door </a:t>
            </a:r>
            <a:r>
              <a:rPr lang="nl-NL" sz="2400" dirty="0" err="1">
                <a:latin typeface="Calibri" panose="020F0502020204030204" pitchFamily="34" charset="0"/>
              </a:rPr>
              <a:t>subductie</a:t>
            </a:r>
            <a:r>
              <a:rPr lang="nl-NL" sz="2400" dirty="0">
                <a:latin typeface="Calibri" panose="020F0502020204030204" pitchFamily="34" charset="0"/>
              </a:rPr>
              <a:t> → vulkanen.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C01BDA-C7B6-44C7-8706-6BC57AF41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04" y="3789040"/>
            <a:ext cx="4934021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09105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Ontstaan van de alpiene bergen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180 miljoen jaar geleden: bij uiteenvallen Pangea ontstond </a:t>
            </a:r>
            <a:r>
              <a:rPr lang="nl-NL" sz="2400" dirty="0" err="1">
                <a:latin typeface="Calibri" panose="020F0502020204030204" pitchFamily="34" charset="0"/>
              </a:rPr>
              <a:t>Tethyszee</a:t>
            </a:r>
            <a:r>
              <a:rPr lang="nl-NL" sz="2400" dirty="0">
                <a:latin typeface="Calibri" panose="020F0502020204030204" pitchFamily="34" charset="0"/>
              </a:rPr>
              <a:t> tussen Afrika en Europa: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 </a:t>
            </a:r>
            <a:r>
              <a:rPr lang="nl-NL" sz="2400" dirty="0" err="1">
                <a:latin typeface="Calibri" panose="020F0502020204030204" pitchFamily="34" charset="0"/>
              </a:rPr>
              <a:t>mid</a:t>
            </a:r>
            <a:r>
              <a:rPr lang="nl-NL" sz="2400" dirty="0">
                <a:latin typeface="Calibri" panose="020F0502020204030204" pitchFamily="34" charset="0"/>
              </a:rPr>
              <a:t>-oceanische rug in de </a:t>
            </a:r>
            <a:r>
              <a:rPr lang="nl-NL" sz="2400" dirty="0" err="1">
                <a:latin typeface="Calibri" panose="020F0502020204030204" pitchFamily="34" charset="0"/>
              </a:rPr>
              <a:t>Tethyszee</a:t>
            </a:r>
            <a:r>
              <a:rPr lang="nl-NL" sz="2400" dirty="0">
                <a:latin typeface="Calibri" panose="020F0502020204030204" pitchFamily="34" charset="0"/>
              </a:rPr>
              <a:t> vormde lava nieuwe oceaanbodem (basalt) → zee steeds breder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 zeebodem: sedimentatie klei en kalk en langs randen zand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druk op sedimenten → verhard tot gesteenten  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B59DA6-9C0C-4D75-8A0B-0CE53753D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15" y="4247432"/>
            <a:ext cx="5217367" cy="26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Tethyszee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verdwijnt weer</a:t>
            </a:r>
          </a:p>
          <a:p>
            <a:pPr lvl="0"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120 miljoen jaar geleden, vanaf Krijt, beweegt Afrika weer naar noorden → </a:t>
            </a:r>
            <a:r>
              <a:rPr lang="nl-NL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Tethyszee</a:t>
            </a:r>
            <a:r>
              <a:rPr lang="nl-NL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kleiner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 + door druk ontstaan kleine platen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0735FF-485E-417B-ACCB-2AA5279AC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56" y="2633207"/>
            <a:ext cx="42210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8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Aardbevingen en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buNone/>
            </a:pPr>
            <a:r>
              <a:rPr lang="nl-NL" sz="2400" b="1" dirty="0" err="1">
                <a:latin typeface="Calibri" panose="020F0502020204030204" pitchFamily="34" charset="0"/>
              </a:rPr>
              <a:t>Tethyszee</a:t>
            </a:r>
            <a:r>
              <a:rPr lang="nl-NL" sz="2400" b="1" dirty="0">
                <a:latin typeface="Calibri" panose="020F0502020204030204" pitchFamily="34" charset="0"/>
              </a:rPr>
              <a:t> verdwijnt weer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subductiezones</a:t>
            </a:r>
            <a:r>
              <a:rPr lang="nl-NL" sz="2400" dirty="0">
                <a:latin typeface="Calibri" panose="020F0502020204030204" pitchFamily="34" charset="0"/>
              </a:rPr>
              <a:t> bij Alpen en zuiden Middellandse Zee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ontstaan Alpen in Tertiair: botsing kleine </a:t>
            </a:r>
            <a:r>
              <a:rPr lang="nl-NL" sz="2400" dirty="0" err="1">
                <a:latin typeface="Calibri" panose="020F0502020204030204" pitchFamily="34" charset="0"/>
              </a:rPr>
              <a:t>Apulische</a:t>
            </a:r>
            <a:r>
              <a:rPr lang="nl-NL" sz="2400" dirty="0">
                <a:latin typeface="Calibri" panose="020F0502020204030204" pitchFamily="34" charset="0"/>
              </a:rPr>
              <a:t> plaat tegen landmassa bij Duitsland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ontstaan Pyreneeën en Karpaten in dezelfde tijd (botsing Iberische plaat tegen Euraziatische plaat)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Alpen, Pyreneeën en Karpaten vormen alpiene </a:t>
            </a:r>
            <a:r>
              <a:rPr lang="nl-NL" sz="2400" b="1" dirty="0">
                <a:latin typeface="Calibri" panose="020F0502020204030204" pitchFamily="34" charset="0"/>
              </a:rPr>
              <a:t>plooiingsgebied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7642D38-254A-4EAD-8290-2CC49A21C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924682"/>
            <a:ext cx="5760640" cy="29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654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2475</Words>
  <Application>Microsoft Office PowerPoint</Application>
  <PresentationFormat>Diavoorstelling (4:3)</PresentationFormat>
  <Paragraphs>332</Paragraphs>
  <Slides>44</Slides>
  <Notes>43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7" baseType="lpstr">
      <vt:lpstr>Arial</vt:lpstr>
      <vt:lpstr>Calibri</vt:lpstr>
      <vt:lpstr>Kantoorthema</vt:lpstr>
      <vt:lpstr>PowerPoint-presentatie</vt:lpstr>
      <vt:lpstr>4. Verder kijken dan de costa’s</vt:lpstr>
      <vt:lpstr>4. Verder kijken dan de costa’s</vt:lpstr>
      <vt:lpstr>§4.1 Aardbevingen en vulkanen</vt:lpstr>
      <vt:lpstr>§4.1 Aardbevingen en vulkanen</vt:lpstr>
      <vt:lpstr>§4.1 Aardbevingen en vulkanen</vt:lpstr>
      <vt:lpstr>§4.1 Aardbevingen en vulkanen</vt:lpstr>
      <vt:lpstr>§4.1 Aardbevingen en vulkanen</vt:lpstr>
      <vt:lpstr>§4.1 Aardbevingen en vulkanen</vt:lpstr>
      <vt:lpstr>§4.1 Aardbevingen en vulkanen</vt:lpstr>
      <vt:lpstr>§4.1 Aardbevingen en vulkanen</vt:lpstr>
      <vt:lpstr>§4.1 Aardbevingen en vulkanen</vt:lpstr>
      <vt:lpstr>§4.1 Aardbevingen en vulkanen</vt:lpstr>
      <vt:lpstr>§4.1 Aardbevingen en vulkanen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§4.2 Klimaat, plantengroei en landbouw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  <vt:lpstr>§4.3 Landdegradatie en duurzaamheid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2018-02-26T14:07:02Z</dcterms:created>
  <dcterms:modified xsi:type="dcterms:W3CDTF">2019-11-29T10:01:37Z</dcterms:modified>
</cp:coreProperties>
</file>