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7"/>
  </p:notesMasterIdLst>
  <p:sldIdLst>
    <p:sldId id="256" r:id="rId2"/>
    <p:sldId id="266" r:id="rId3"/>
    <p:sldId id="301" r:id="rId4"/>
    <p:sldId id="302" r:id="rId5"/>
    <p:sldId id="303" r:id="rId6"/>
    <p:sldId id="304" r:id="rId7"/>
    <p:sldId id="305" r:id="rId8"/>
    <p:sldId id="306" r:id="rId9"/>
    <p:sldId id="307" r:id="rId10"/>
    <p:sldId id="309" r:id="rId11"/>
    <p:sldId id="311" r:id="rId12"/>
    <p:sldId id="310" r:id="rId13"/>
    <p:sldId id="313" r:id="rId14"/>
    <p:sldId id="314" r:id="rId15"/>
    <p:sldId id="315" r:id="rId16"/>
    <p:sldId id="316" r:id="rId17"/>
    <p:sldId id="317" r:id="rId18"/>
    <p:sldId id="318" r:id="rId19"/>
    <p:sldId id="320" r:id="rId20"/>
    <p:sldId id="319" r:id="rId21"/>
    <p:sldId id="321" r:id="rId22"/>
    <p:sldId id="277" r:id="rId23"/>
    <p:sldId id="322" r:id="rId24"/>
    <p:sldId id="323" r:id="rId25"/>
    <p:sldId id="324" r:id="rId26"/>
    <p:sldId id="308" r:id="rId27"/>
    <p:sldId id="325" r:id="rId28"/>
    <p:sldId id="326" r:id="rId29"/>
    <p:sldId id="327" r:id="rId30"/>
    <p:sldId id="328" r:id="rId31"/>
    <p:sldId id="329" r:id="rId32"/>
    <p:sldId id="330" r:id="rId33"/>
    <p:sldId id="312" r:id="rId34"/>
    <p:sldId id="331" r:id="rId35"/>
    <p:sldId id="332" r:id="rId36"/>
    <p:sldId id="333" r:id="rId37"/>
    <p:sldId id="334" r:id="rId38"/>
    <p:sldId id="335" r:id="rId39"/>
    <p:sldId id="336" r:id="rId40"/>
    <p:sldId id="337" r:id="rId41"/>
    <p:sldId id="338" r:id="rId42"/>
    <p:sldId id="339" r:id="rId43"/>
    <p:sldId id="340" r:id="rId44"/>
    <p:sldId id="341" r:id="rId45"/>
    <p:sldId id="342" r:id="rId46"/>
    <p:sldId id="343" r:id="rId47"/>
    <p:sldId id="344" r:id="rId48"/>
    <p:sldId id="345" r:id="rId49"/>
    <p:sldId id="346" r:id="rId50"/>
    <p:sldId id="347" r:id="rId51"/>
    <p:sldId id="348" r:id="rId52"/>
    <p:sldId id="349" r:id="rId53"/>
    <p:sldId id="350" r:id="rId54"/>
    <p:sldId id="351" r:id="rId55"/>
    <p:sldId id="352" r:id="rId56"/>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33"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194" autoAdjust="0"/>
    <p:restoredTop sz="94626" autoAdjust="0"/>
  </p:normalViewPr>
  <p:slideViewPr>
    <p:cSldViewPr>
      <p:cViewPr varScale="1">
        <p:scale>
          <a:sx n="121" d="100"/>
          <a:sy n="121" d="100"/>
        </p:scale>
        <p:origin x="1480" y="16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80" d="100"/>
        <a:sy n="1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D00C8-0FAC-437B-9C52-F0E07C54B20D}" type="datetimeFigureOut">
              <a:rPr lang="nl-NL" smtClean="0"/>
              <a:t>28-12-2019</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DBA5F-905E-4F1C-8876-4E8EA05D0A3E}" type="slidenum">
              <a:rPr lang="nl-NL" smtClean="0"/>
              <a:t>‹nr.›</a:t>
            </a:fld>
            <a:endParaRPr lang="nl-NL"/>
          </a:p>
        </p:txBody>
      </p:sp>
    </p:spTree>
    <p:extLst>
      <p:ext uri="{BB962C8B-B14F-4D97-AF65-F5344CB8AC3E}">
        <p14:creationId xmlns:p14="http://schemas.microsoft.com/office/powerpoint/2010/main" val="178191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Noordwesterstorm, zomer 2015, code rood</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a:t>
            </a:fld>
            <a:endParaRPr lang="nl-NL"/>
          </a:p>
        </p:txBody>
      </p:sp>
    </p:spTree>
    <p:extLst>
      <p:ext uri="{BB962C8B-B14F-4D97-AF65-F5344CB8AC3E}">
        <p14:creationId xmlns:p14="http://schemas.microsoft.com/office/powerpoint/2010/main" val="3645303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De verwachte zeespiegelstijging voor de Nederlandse kust volgens het KNMI, 1900 - 2100.</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11</a:t>
            </a:fld>
            <a:endParaRPr lang="nl-NL"/>
          </a:p>
        </p:txBody>
      </p:sp>
    </p:spTree>
    <p:extLst>
      <p:ext uri="{BB962C8B-B14F-4D97-AF65-F5344CB8AC3E}">
        <p14:creationId xmlns:p14="http://schemas.microsoft.com/office/powerpoint/2010/main" val="3807542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a:solidFill>
                  <a:schemeClr val="tx1"/>
                </a:solidFill>
                <a:latin typeface="+mn-lt"/>
                <a:ea typeface="+mn-ea"/>
                <a:cs typeface="+mn-cs"/>
              </a:rPr>
              <a:t>Duinafslag bij storm en hoogwater</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12</a:t>
            </a:fld>
            <a:endParaRPr lang="nl-NL"/>
          </a:p>
        </p:txBody>
      </p:sp>
    </p:spTree>
    <p:extLst>
      <p:ext uri="{BB962C8B-B14F-4D97-AF65-F5344CB8AC3E}">
        <p14:creationId xmlns:p14="http://schemas.microsoft.com/office/powerpoint/2010/main" val="3865176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a:solidFill>
                  <a:schemeClr val="tx1"/>
                </a:solidFill>
                <a:latin typeface="+mn-lt"/>
                <a:ea typeface="+mn-ea"/>
                <a:cs typeface="+mn-cs"/>
              </a:rPr>
              <a:t>Duinafslag bij storm en hoogwater</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13</a:t>
            </a:fld>
            <a:endParaRPr lang="nl-NL"/>
          </a:p>
        </p:txBody>
      </p:sp>
    </p:spTree>
    <p:extLst>
      <p:ext uri="{BB962C8B-B14F-4D97-AF65-F5344CB8AC3E}">
        <p14:creationId xmlns:p14="http://schemas.microsoft.com/office/powerpoint/2010/main" val="2895305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a:solidFill>
                  <a:schemeClr val="tx1"/>
                </a:solidFill>
                <a:latin typeface="+mn-lt"/>
                <a:ea typeface="+mn-ea"/>
                <a:cs typeface="+mn-cs"/>
              </a:rPr>
              <a:t>Verwachte gevolgen van de klimaatverandering</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14</a:t>
            </a:fld>
            <a:endParaRPr lang="nl-NL"/>
          </a:p>
        </p:txBody>
      </p:sp>
    </p:spTree>
    <p:extLst>
      <p:ext uri="{BB962C8B-B14F-4D97-AF65-F5344CB8AC3E}">
        <p14:creationId xmlns:p14="http://schemas.microsoft.com/office/powerpoint/2010/main" val="2346353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a:solidFill>
                  <a:schemeClr val="tx1"/>
                </a:solidFill>
                <a:latin typeface="+mn-lt"/>
                <a:ea typeface="+mn-ea"/>
                <a:cs typeface="+mn-cs"/>
              </a:rPr>
              <a:t>Duinafslag bij hogere zeespiegel</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15</a:t>
            </a:fld>
            <a:endParaRPr lang="nl-NL"/>
          </a:p>
        </p:txBody>
      </p:sp>
    </p:spTree>
    <p:extLst>
      <p:ext uri="{BB962C8B-B14F-4D97-AF65-F5344CB8AC3E}">
        <p14:creationId xmlns:p14="http://schemas.microsoft.com/office/powerpoint/2010/main" val="483947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a:solidFill>
                  <a:schemeClr val="tx1"/>
                </a:solidFill>
                <a:latin typeface="+mn-lt"/>
                <a:ea typeface="+mn-ea"/>
                <a:cs typeface="+mn-cs"/>
              </a:rPr>
              <a:t>Afslag bij Egmond aan Zee sinds 1679.</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16</a:t>
            </a:fld>
            <a:endParaRPr lang="nl-NL"/>
          </a:p>
        </p:txBody>
      </p:sp>
    </p:spTree>
    <p:extLst>
      <p:ext uri="{BB962C8B-B14F-4D97-AF65-F5344CB8AC3E}">
        <p14:creationId xmlns:p14="http://schemas.microsoft.com/office/powerpoint/2010/main" val="3702496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Kwelder en zeedijk in het waddenlandschap.</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17</a:t>
            </a:fld>
            <a:endParaRPr lang="nl-NL"/>
          </a:p>
        </p:txBody>
      </p:sp>
    </p:spTree>
    <p:extLst>
      <p:ext uri="{BB962C8B-B14F-4D97-AF65-F5344CB8AC3E}">
        <p14:creationId xmlns:p14="http://schemas.microsoft.com/office/powerpoint/2010/main" val="1050033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a:solidFill>
                  <a:schemeClr val="tx1"/>
                </a:solidFill>
                <a:latin typeface="+mn-lt"/>
                <a:ea typeface="+mn-ea"/>
                <a:cs typeface="+mn-cs"/>
              </a:rPr>
              <a:t>De zandbalans per </a:t>
            </a:r>
            <a:r>
              <a:rPr lang="nl-NL" sz="1200" b="0" i="0" u="none" strike="noStrike" kern="1200" baseline="0" dirty="0" err="1">
                <a:solidFill>
                  <a:schemeClr val="tx1"/>
                </a:solidFill>
                <a:latin typeface="+mn-lt"/>
                <a:ea typeface="+mn-ea"/>
                <a:cs typeface="+mn-cs"/>
              </a:rPr>
              <a:t>kustvak</a:t>
            </a:r>
            <a:r>
              <a:rPr lang="nl-NL" sz="1200" b="0" i="0" u="none" strike="noStrike" kern="1200" baseline="0" dirty="0">
                <a:solidFill>
                  <a:schemeClr val="tx1"/>
                </a:solidFill>
                <a:latin typeface="+mn-lt"/>
                <a:ea typeface="+mn-ea"/>
                <a:cs typeface="+mn-cs"/>
              </a:rPr>
              <a:t>.</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18</a:t>
            </a:fld>
            <a:endParaRPr lang="nl-NL"/>
          </a:p>
        </p:txBody>
      </p:sp>
    </p:spTree>
    <p:extLst>
      <p:ext uri="{BB962C8B-B14F-4D97-AF65-F5344CB8AC3E}">
        <p14:creationId xmlns:p14="http://schemas.microsoft.com/office/powerpoint/2010/main" val="299859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De watersnoodramp van 1953 was de directe aanleiding voor de Deltawerken.</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19</a:t>
            </a:fld>
            <a:endParaRPr lang="nl-NL"/>
          </a:p>
        </p:txBody>
      </p:sp>
    </p:spTree>
    <p:extLst>
      <p:ext uri="{BB962C8B-B14F-4D97-AF65-F5344CB8AC3E}">
        <p14:creationId xmlns:p14="http://schemas.microsoft.com/office/powerpoint/2010/main" val="4218446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a:solidFill>
                  <a:schemeClr val="tx1"/>
                </a:solidFill>
                <a:latin typeface="+mn-lt"/>
                <a:ea typeface="+mn-ea"/>
                <a:cs typeface="+mn-cs"/>
              </a:rPr>
              <a:t>De stormvloedkering in de Hollandse IJssel bij Capelle aan den IJssel.</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20</a:t>
            </a:fld>
            <a:endParaRPr lang="nl-NL"/>
          </a:p>
        </p:txBody>
      </p:sp>
    </p:spTree>
    <p:extLst>
      <p:ext uri="{BB962C8B-B14F-4D97-AF65-F5344CB8AC3E}">
        <p14:creationId xmlns:p14="http://schemas.microsoft.com/office/powerpoint/2010/main" val="3246541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Noordwesterstorm, zomer 2015, code rood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a:t>
            </a:fld>
            <a:endParaRPr lang="nl-NL"/>
          </a:p>
        </p:txBody>
      </p:sp>
    </p:spTree>
    <p:extLst>
      <p:ext uri="{BB962C8B-B14F-4D97-AF65-F5344CB8AC3E}">
        <p14:creationId xmlns:p14="http://schemas.microsoft.com/office/powerpoint/2010/main" val="2865742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21</a:t>
            </a:fld>
            <a:endParaRPr lang="nl-NL"/>
          </a:p>
        </p:txBody>
      </p:sp>
    </p:spTree>
    <p:extLst>
      <p:ext uri="{BB962C8B-B14F-4D97-AF65-F5344CB8AC3E}">
        <p14:creationId xmlns:p14="http://schemas.microsoft.com/office/powerpoint/2010/main" val="2844872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22</a:t>
            </a:fld>
            <a:endParaRPr lang="nl-NL"/>
          </a:p>
        </p:txBody>
      </p:sp>
    </p:spTree>
    <p:extLst>
      <p:ext uri="{BB962C8B-B14F-4D97-AF65-F5344CB8AC3E}">
        <p14:creationId xmlns:p14="http://schemas.microsoft.com/office/powerpoint/2010/main" val="4235913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Nederland ongeveer tweeduizend jaar geleden.</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23</a:t>
            </a:fld>
            <a:endParaRPr lang="nl-NL"/>
          </a:p>
        </p:txBody>
      </p:sp>
    </p:spTree>
    <p:extLst>
      <p:ext uri="{BB962C8B-B14F-4D97-AF65-F5344CB8AC3E}">
        <p14:creationId xmlns:p14="http://schemas.microsoft.com/office/powerpoint/2010/main" val="808618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24</a:t>
            </a:fld>
            <a:endParaRPr lang="nl-NL"/>
          </a:p>
        </p:txBody>
      </p:sp>
    </p:spTree>
    <p:extLst>
      <p:ext uri="{BB962C8B-B14F-4D97-AF65-F5344CB8AC3E}">
        <p14:creationId xmlns:p14="http://schemas.microsoft.com/office/powerpoint/2010/main" val="1599915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Wadlopers steken bij eb over van Pieterburen naar Schiermonnikoog.</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25</a:t>
            </a:fld>
            <a:endParaRPr lang="nl-NL"/>
          </a:p>
        </p:txBody>
      </p:sp>
    </p:spTree>
    <p:extLst>
      <p:ext uri="{BB962C8B-B14F-4D97-AF65-F5344CB8AC3E}">
        <p14:creationId xmlns:p14="http://schemas.microsoft.com/office/powerpoint/2010/main" val="38085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26</a:t>
            </a:fld>
            <a:endParaRPr lang="nl-NL"/>
          </a:p>
        </p:txBody>
      </p:sp>
    </p:spTree>
    <p:extLst>
      <p:ext uri="{BB962C8B-B14F-4D97-AF65-F5344CB8AC3E}">
        <p14:creationId xmlns:p14="http://schemas.microsoft.com/office/powerpoint/2010/main" val="1245456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27</a:t>
            </a:fld>
            <a:endParaRPr lang="nl-NL"/>
          </a:p>
        </p:txBody>
      </p:sp>
    </p:spTree>
    <p:extLst>
      <p:ext uri="{BB962C8B-B14F-4D97-AF65-F5344CB8AC3E}">
        <p14:creationId xmlns:p14="http://schemas.microsoft.com/office/powerpoint/2010/main" val="4102407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De verdediging van Nederland tegen de zee: zachte en harde kusten.</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28</a:t>
            </a:fld>
            <a:endParaRPr lang="nl-NL"/>
          </a:p>
        </p:txBody>
      </p:sp>
    </p:spTree>
    <p:extLst>
      <p:ext uri="{BB962C8B-B14F-4D97-AF65-F5344CB8AC3E}">
        <p14:creationId xmlns:p14="http://schemas.microsoft.com/office/powerpoint/2010/main" val="1606289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29</a:t>
            </a:fld>
            <a:endParaRPr lang="nl-NL"/>
          </a:p>
        </p:txBody>
      </p:sp>
    </p:spTree>
    <p:extLst>
      <p:ext uri="{BB962C8B-B14F-4D97-AF65-F5344CB8AC3E}">
        <p14:creationId xmlns:p14="http://schemas.microsoft.com/office/powerpoint/2010/main" val="1304877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Stranddrift</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30</a:t>
            </a:fld>
            <a:endParaRPr lang="nl-NL"/>
          </a:p>
        </p:txBody>
      </p:sp>
    </p:spTree>
    <p:extLst>
      <p:ext uri="{BB962C8B-B14F-4D97-AF65-F5344CB8AC3E}">
        <p14:creationId xmlns:p14="http://schemas.microsoft.com/office/powerpoint/2010/main" val="2030381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Oosterscheldekering tijdens najaarsstorm van 2014, windkracht 9.</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a:t>
            </a:fld>
            <a:endParaRPr lang="nl-NL"/>
          </a:p>
        </p:txBody>
      </p:sp>
    </p:spTree>
    <p:extLst>
      <p:ext uri="{BB962C8B-B14F-4D97-AF65-F5344CB8AC3E}">
        <p14:creationId xmlns:p14="http://schemas.microsoft.com/office/powerpoint/2010/main" val="1024482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De horizontale getijdenstromingen in de Noordzee.</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31</a:t>
            </a:fld>
            <a:endParaRPr lang="nl-NL"/>
          </a:p>
        </p:txBody>
      </p:sp>
    </p:spTree>
    <p:extLst>
      <p:ext uri="{BB962C8B-B14F-4D97-AF65-F5344CB8AC3E}">
        <p14:creationId xmlns:p14="http://schemas.microsoft.com/office/powerpoint/2010/main" val="4085806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De kracht van de zon en de maan werken in elkaars verlengde: springtij.</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32</a:t>
            </a:fld>
            <a:endParaRPr lang="nl-NL"/>
          </a:p>
        </p:txBody>
      </p:sp>
    </p:spTree>
    <p:extLst>
      <p:ext uri="{BB962C8B-B14F-4D97-AF65-F5344CB8AC3E}">
        <p14:creationId xmlns:p14="http://schemas.microsoft.com/office/powerpoint/2010/main" val="4130079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De kracht van de maan en de zon staan haaks op elkaar: doodtij.</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33</a:t>
            </a:fld>
            <a:endParaRPr lang="nl-NL"/>
          </a:p>
        </p:txBody>
      </p:sp>
    </p:spTree>
    <p:extLst>
      <p:ext uri="{BB962C8B-B14F-4D97-AF65-F5344CB8AC3E}">
        <p14:creationId xmlns:p14="http://schemas.microsoft.com/office/powerpoint/2010/main" val="16221119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34</a:t>
            </a:fld>
            <a:endParaRPr lang="nl-NL"/>
          </a:p>
        </p:txBody>
      </p:sp>
    </p:spTree>
    <p:extLst>
      <p:ext uri="{BB962C8B-B14F-4D97-AF65-F5344CB8AC3E}">
        <p14:creationId xmlns:p14="http://schemas.microsoft.com/office/powerpoint/2010/main" val="1227850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Verticale getijdenverschillen langs de kust.</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35</a:t>
            </a:fld>
            <a:endParaRPr lang="nl-NL"/>
          </a:p>
        </p:txBody>
      </p:sp>
    </p:spTree>
    <p:extLst>
      <p:ext uri="{BB962C8B-B14F-4D97-AF65-F5344CB8AC3E}">
        <p14:creationId xmlns:p14="http://schemas.microsoft.com/office/powerpoint/2010/main" val="3953096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Zeestromingen</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36</a:t>
            </a:fld>
            <a:endParaRPr lang="nl-NL"/>
          </a:p>
        </p:txBody>
      </p:sp>
    </p:spTree>
    <p:extLst>
      <p:ext uri="{BB962C8B-B14F-4D97-AF65-F5344CB8AC3E}">
        <p14:creationId xmlns:p14="http://schemas.microsoft.com/office/powerpoint/2010/main" val="14898477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37</a:t>
            </a:fld>
            <a:endParaRPr lang="nl-NL"/>
          </a:p>
        </p:txBody>
      </p:sp>
    </p:spTree>
    <p:extLst>
      <p:ext uri="{BB962C8B-B14F-4D97-AF65-F5344CB8AC3E}">
        <p14:creationId xmlns:p14="http://schemas.microsoft.com/office/powerpoint/2010/main" val="39567134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Duinbeplanting met helmgras op opgespoten zand bij Noordwijk.</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38</a:t>
            </a:fld>
            <a:endParaRPr lang="nl-NL"/>
          </a:p>
        </p:txBody>
      </p:sp>
    </p:spTree>
    <p:extLst>
      <p:ext uri="{BB962C8B-B14F-4D97-AF65-F5344CB8AC3E}">
        <p14:creationId xmlns:p14="http://schemas.microsoft.com/office/powerpoint/2010/main" val="37100743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39</a:t>
            </a:fld>
            <a:endParaRPr lang="nl-NL"/>
          </a:p>
        </p:txBody>
      </p:sp>
    </p:spTree>
    <p:extLst>
      <p:ext uri="{BB962C8B-B14F-4D97-AF65-F5344CB8AC3E}">
        <p14:creationId xmlns:p14="http://schemas.microsoft.com/office/powerpoint/2010/main" val="19458544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Kust opspuiten op Texel.</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40</a:t>
            </a:fld>
            <a:endParaRPr lang="nl-NL"/>
          </a:p>
        </p:txBody>
      </p:sp>
    </p:spTree>
    <p:extLst>
      <p:ext uri="{BB962C8B-B14F-4D97-AF65-F5344CB8AC3E}">
        <p14:creationId xmlns:p14="http://schemas.microsoft.com/office/powerpoint/2010/main" val="1688880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a:t>
            </a:fld>
            <a:endParaRPr lang="nl-NL"/>
          </a:p>
        </p:txBody>
      </p:sp>
    </p:spTree>
    <p:extLst>
      <p:ext uri="{BB962C8B-B14F-4D97-AF65-F5344CB8AC3E}">
        <p14:creationId xmlns:p14="http://schemas.microsoft.com/office/powerpoint/2010/main" val="3452862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De kust kan zich in onbebouwde brede duingebieden vrij bewegen binnen een bepaalde bandbreedte.</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41</a:t>
            </a:fld>
            <a:endParaRPr lang="nl-NL"/>
          </a:p>
        </p:txBody>
      </p:sp>
    </p:spTree>
    <p:extLst>
      <p:ext uri="{BB962C8B-B14F-4D97-AF65-F5344CB8AC3E}">
        <p14:creationId xmlns:p14="http://schemas.microsoft.com/office/powerpoint/2010/main" val="30666163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trike="noStrike" baseline="0" dirty="0"/>
              <a:t>Afbeelding: Zandsuppleties en overschrijding van de basiskustlijn1991-2014</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42</a:t>
            </a:fld>
            <a:endParaRPr lang="nl-NL"/>
          </a:p>
        </p:txBody>
      </p:sp>
    </p:spTree>
    <p:extLst>
      <p:ext uri="{BB962C8B-B14F-4D97-AF65-F5344CB8AC3E}">
        <p14:creationId xmlns:p14="http://schemas.microsoft.com/office/powerpoint/2010/main" val="415997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Zandsuppletie: strandsuppletie</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43</a:t>
            </a:fld>
            <a:endParaRPr lang="nl-NL"/>
          </a:p>
        </p:txBody>
      </p:sp>
    </p:spTree>
    <p:extLst>
      <p:ext uri="{BB962C8B-B14F-4D97-AF65-F5344CB8AC3E}">
        <p14:creationId xmlns:p14="http://schemas.microsoft.com/office/powerpoint/2010/main" val="1377915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Zandmotor bij Ter Heijde in 2012.</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44</a:t>
            </a:fld>
            <a:endParaRPr lang="nl-NL"/>
          </a:p>
        </p:txBody>
      </p:sp>
    </p:spTree>
    <p:extLst>
      <p:ext uri="{BB962C8B-B14F-4D97-AF65-F5344CB8AC3E}">
        <p14:creationId xmlns:p14="http://schemas.microsoft.com/office/powerpoint/2010/main" val="35466859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Ontwikkeling van de Zandmotor.</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45</a:t>
            </a:fld>
            <a:endParaRPr lang="nl-NL"/>
          </a:p>
        </p:txBody>
      </p:sp>
    </p:spTree>
    <p:extLst>
      <p:ext uri="{BB962C8B-B14F-4D97-AF65-F5344CB8AC3E}">
        <p14:creationId xmlns:p14="http://schemas.microsoft.com/office/powerpoint/2010/main" val="27053986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46</a:t>
            </a:fld>
            <a:endParaRPr lang="nl-NL"/>
          </a:p>
        </p:txBody>
      </p:sp>
    </p:spTree>
    <p:extLst>
      <p:ext uri="{BB962C8B-B14F-4D97-AF65-F5344CB8AC3E}">
        <p14:creationId xmlns:p14="http://schemas.microsoft.com/office/powerpoint/2010/main" val="25837382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Slufter op Texel, waarin de dynamiek goed te zien is.</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47</a:t>
            </a:fld>
            <a:endParaRPr lang="nl-NL"/>
          </a:p>
        </p:txBody>
      </p:sp>
    </p:spTree>
    <p:extLst>
      <p:ext uri="{BB962C8B-B14F-4D97-AF65-F5344CB8AC3E}">
        <p14:creationId xmlns:p14="http://schemas.microsoft.com/office/powerpoint/2010/main" val="8617920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48</a:t>
            </a:fld>
            <a:endParaRPr lang="nl-NL"/>
          </a:p>
        </p:txBody>
      </p:sp>
    </p:spTree>
    <p:extLst>
      <p:ext uri="{BB962C8B-B14F-4D97-AF65-F5344CB8AC3E}">
        <p14:creationId xmlns:p14="http://schemas.microsoft.com/office/powerpoint/2010/main" val="38025357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49</a:t>
            </a:fld>
            <a:endParaRPr lang="nl-NL"/>
          </a:p>
        </p:txBody>
      </p:sp>
    </p:spTree>
    <p:extLst>
      <p:ext uri="{BB962C8B-B14F-4D97-AF65-F5344CB8AC3E}">
        <p14:creationId xmlns:p14="http://schemas.microsoft.com/office/powerpoint/2010/main" val="978193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 belangenconflict is er tussen recreatie en bollenteelt? Foto’s: J. Bulthuis.</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50</a:t>
            </a:fld>
            <a:endParaRPr lang="nl-NL"/>
          </a:p>
        </p:txBody>
      </p:sp>
    </p:spTree>
    <p:extLst>
      <p:ext uri="{BB962C8B-B14F-4D97-AF65-F5344CB8AC3E}">
        <p14:creationId xmlns:p14="http://schemas.microsoft.com/office/powerpoint/2010/main" val="33277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6</a:t>
            </a:fld>
            <a:endParaRPr lang="nl-NL"/>
          </a:p>
        </p:txBody>
      </p:sp>
    </p:spTree>
    <p:extLst>
      <p:ext uri="{BB962C8B-B14F-4D97-AF65-F5344CB8AC3E}">
        <p14:creationId xmlns:p14="http://schemas.microsoft.com/office/powerpoint/2010/main" val="25456443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a:solidFill>
                  <a:schemeClr val="tx1"/>
                </a:solidFill>
                <a:latin typeface="+mn-lt"/>
                <a:ea typeface="+mn-ea"/>
                <a:cs typeface="+mn-cs"/>
              </a:rPr>
              <a:t>Afbraak van een strandpaviljoen voor de komst van het stormseizoen.</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51</a:t>
            </a:fld>
            <a:endParaRPr lang="nl-NL"/>
          </a:p>
        </p:txBody>
      </p:sp>
    </p:spTree>
    <p:extLst>
      <p:ext uri="{BB962C8B-B14F-4D97-AF65-F5344CB8AC3E}">
        <p14:creationId xmlns:p14="http://schemas.microsoft.com/office/powerpoint/2010/main" val="326357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Alleen in bestaande kustplaatsen is bijbouwen toegestaan. Foto: J. Bulthuis.</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52</a:t>
            </a:fld>
            <a:endParaRPr lang="nl-NL"/>
          </a:p>
        </p:txBody>
      </p:sp>
    </p:spTree>
    <p:extLst>
      <p:ext uri="{BB962C8B-B14F-4D97-AF65-F5344CB8AC3E}">
        <p14:creationId xmlns:p14="http://schemas.microsoft.com/office/powerpoint/2010/main" val="20946294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Het contourenbeleid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53</a:t>
            </a:fld>
            <a:endParaRPr lang="nl-NL"/>
          </a:p>
        </p:txBody>
      </p:sp>
    </p:spTree>
    <p:extLst>
      <p:ext uri="{BB962C8B-B14F-4D97-AF65-F5344CB8AC3E}">
        <p14:creationId xmlns:p14="http://schemas.microsoft.com/office/powerpoint/2010/main" val="35970346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a:t>
            </a:r>
            <a:r>
              <a:rPr lang="nl-NL" dirty="0" err="1"/>
              <a:t>Hondbosse</a:t>
            </a:r>
            <a:r>
              <a:rPr lang="nl-NL" dirty="0"/>
              <a:t> Zeewering als kustbolwerk, 2013</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54</a:t>
            </a:fld>
            <a:endParaRPr lang="nl-NL"/>
          </a:p>
        </p:txBody>
      </p:sp>
    </p:spTree>
    <p:extLst>
      <p:ext uri="{BB962C8B-B14F-4D97-AF65-F5344CB8AC3E}">
        <p14:creationId xmlns:p14="http://schemas.microsoft.com/office/powerpoint/2010/main" val="2297312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55</a:t>
            </a:fld>
            <a:endParaRPr lang="nl-NL"/>
          </a:p>
        </p:txBody>
      </p:sp>
    </p:spTree>
    <p:extLst>
      <p:ext uri="{BB962C8B-B14F-4D97-AF65-F5344CB8AC3E}">
        <p14:creationId xmlns:p14="http://schemas.microsoft.com/office/powerpoint/2010/main" val="2825174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De stormvloedkering in de Nieuwe Waterweg (</a:t>
            </a:r>
            <a:r>
              <a:rPr lang="nl-NL" sz="1200" b="0" i="0" u="none" strike="noStrike" kern="1200" baseline="0" dirty="0" err="1">
                <a:solidFill>
                  <a:schemeClr val="tx1"/>
                </a:solidFill>
                <a:latin typeface="+mn-lt"/>
                <a:ea typeface="+mn-ea"/>
                <a:cs typeface="+mn-cs"/>
              </a:rPr>
              <a:t>Maeslantkering</a:t>
            </a:r>
            <a:r>
              <a:rPr lang="nl-NL" sz="1200" b="0" i="0" u="none" strike="noStrike" kern="1200" baseline="0" dirty="0">
                <a:solidFill>
                  <a:schemeClr val="tx1"/>
                </a:solidFill>
                <a:latin typeface="+mn-lt"/>
                <a:ea typeface="+mn-ea"/>
                <a:cs typeface="+mn-cs"/>
              </a:rPr>
              <a:t>, 1997) vormde het sluitstuk van</a:t>
            </a:r>
          </a:p>
          <a:p>
            <a:r>
              <a:rPr lang="nl-NL" sz="1200" b="0" i="0" u="none" strike="noStrike" kern="1200" baseline="0" dirty="0">
                <a:solidFill>
                  <a:schemeClr val="tx1"/>
                </a:solidFill>
                <a:latin typeface="+mn-lt"/>
                <a:ea typeface="+mn-ea"/>
                <a:cs typeface="+mn-cs"/>
              </a:rPr>
              <a:t>de Deltawerken.</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7</a:t>
            </a:fld>
            <a:endParaRPr lang="nl-NL"/>
          </a:p>
        </p:txBody>
      </p:sp>
    </p:spTree>
    <p:extLst>
      <p:ext uri="{BB962C8B-B14F-4D97-AF65-F5344CB8AC3E}">
        <p14:creationId xmlns:p14="http://schemas.microsoft.com/office/powerpoint/2010/main" val="1095392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Oosterscheldekering tijdens najaarsstorm van 2014, windkracht 9.</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8</a:t>
            </a:fld>
            <a:endParaRPr lang="nl-NL"/>
          </a:p>
        </p:txBody>
      </p:sp>
    </p:spTree>
    <p:extLst>
      <p:ext uri="{BB962C8B-B14F-4D97-AF65-F5344CB8AC3E}">
        <p14:creationId xmlns:p14="http://schemas.microsoft.com/office/powerpoint/2010/main" val="3620431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9</a:t>
            </a:fld>
            <a:endParaRPr lang="nl-NL"/>
          </a:p>
        </p:txBody>
      </p:sp>
    </p:spTree>
    <p:extLst>
      <p:ext uri="{BB962C8B-B14F-4D97-AF65-F5344CB8AC3E}">
        <p14:creationId xmlns:p14="http://schemas.microsoft.com/office/powerpoint/2010/main" val="233288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a:solidFill>
                  <a:schemeClr val="tx1"/>
                </a:solidFill>
                <a:latin typeface="+mn-lt"/>
                <a:ea typeface="+mn-ea"/>
                <a:cs typeface="+mn-cs"/>
              </a:rPr>
              <a:t>Veiligheid, risico en schade.</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10</a:t>
            </a:fld>
            <a:endParaRPr lang="nl-NL"/>
          </a:p>
        </p:txBody>
      </p:sp>
    </p:spTree>
    <p:extLst>
      <p:ext uri="{BB962C8B-B14F-4D97-AF65-F5344CB8AC3E}">
        <p14:creationId xmlns:p14="http://schemas.microsoft.com/office/powerpoint/2010/main" val="2186927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28-12-2019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39654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28-12-2019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454643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28-12-2019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74291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28-12-2019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86962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28-12-2019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48093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28-12-2019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19888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B1D60EE-7FC9-489C-9A72-8C3774490951}" type="datetimeFigureOut">
              <a:rPr lang="nl-NL" smtClean="0"/>
              <a:t>28-12-2019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72350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B1D60EE-7FC9-489C-9A72-8C3774490951}" type="datetimeFigureOut">
              <a:rPr lang="nl-NL" smtClean="0"/>
              <a:t>28-12-2019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65088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B1D60EE-7FC9-489C-9A72-8C3774490951}" type="datetimeFigureOut">
              <a:rPr lang="nl-NL" smtClean="0"/>
              <a:t>28-12-2019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26196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28-12-2019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39535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28-12-2019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87782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D60EE-7FC9-489C-9A72-8C3774490951}" type="datetimeFigureOut">
              <a:rPr lang="nl-NL" smtClean="0"/>
              <a:t>28-12-2019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7802E1-E70E-468C-82E9-EE50A80FF561}" type="slidenum">
              <a:rPr lang="nl-NL" smtClean="0"/>
              <a:t>‹nr.›</a:t>
            </a:fld>
            <a:endParaRPr lang="nl-NL"/>
          </a:p>
        </p:txBody>
      </p:sp>
    </p:spTree>
    <p:extLst>
      <p:ext uri="{BB962C8B-B14F-4D97-AF65-F5344CB8AC3E}">
        <p14:creationId xmlns:p14="http://schemas.microsoft.com/office/powerpoint/2010/main" val="4183312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576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Koffers pakken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Overstromingsrisico</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Het risico van een overstroming hangt af van de kans en de gevolgen.</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Het grootste overstromingsgevaar dreigt bij noordwesterstorm en extra hoog water op zee. Extreme weersomstandigheden hebben een korte waarschuwingstijd.</a:t>
            </a:r>
          </a:p>
          <a:p>
            <a:pPr>
              <a:buFont typeface="Arial" panose="020B0604020202020204" pitchFamily="34" charset="0"/>
              <a:buChar char="►"/>
            </a:pPr>
            <a:endParaRPr lang="nl-NL" sz="2400" dirty="0">
              <a:latin typeface="Calibri" panose="020F0502020204030204" pitchFamily="34" charset="0"/>
              <a:cs typeface="Calibri" panose="020F0502020204030204" pitchFamily="34" charset="0"/>
            </a:endParaRPr>
          </a:p>
          <a:p>
            <a:pPr marL="0" indent="0">
              <a:buNone/>
              <a:tabLst>
                <a:tab pos="355600" algn="l"/>
              </a:tabLst>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7" name="Afbeelding 6">
            <a:extLst>
              <a:ext uri="{FF2B5EF4-FFF2-40B4-BE49-F238E27FC236}">
                <a16:creationId xmlns:a16="http://schemas.microsoft.com/office/drawing/2014/main" id="{F41048C0-C3F1-4210-84D2-1B94315E13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4494311"/>
            <a:ext cx="8136904" cy="1668345"/>
          </a:xfrm>
          <a:prstGeom prst="rect">
            <a:avLst/>
          </a:prstGeom>
        </p:spPr>
      </p:pic>
    </p:spTree>
    <p:extLst>
      <p:ext uri="{BB962C8B-B14F-4D97-AF65-F5344CB8AC3E}">
        <p14:creationId xmlns:p14="http://schemas.microsoft.com/office/powerpoint/2010/main" val="2813672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Koffers pakken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Van koelkast tot broeikas</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Het versterkte broeikaseffect leidt tot klimaatverandering.</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Temperatuurstijging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landijs smelt en zeewater zet uit</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zeespiegelstijging. </a:t>
            </a:r>
          </a:p>
          <a:p>
            <a:pPr marL="0" indent="0">
              <a:buNone/>
              <a:tabLst>
                <a:tab pos="355600" algn="l"/>
              </a:tabLst>
            </a:pPr>
            <a:r>
              <a:rPr lang="nl-NL" sz="2400" dirty="0">
                <a:latin typeface="Calibri" panose="020F0502020204030204" pitchFamily="34" charset="0"/>
                <a:cs typeface="Calibri" panose="020F0502020204030204" pitchFamily="34" charset="0"/>
              </a:rPr>
              <a:t>	</a:t>
            </a:r>
          </a:p>
          <a:p>
            <a:pPr marL="0" indent="0">
              <a:buNone/>
              <a:tabLst>
                <a:tab pos="355600" algn="l"/>
              </a:tabLst>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F6B5B5ED-8895-4974-8BF4-6975E57A4F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2780928"/>
            <a:ext cx="4243106" cy="3672408"/>
          </a:xfrm>
          <a:prstGeom prst="rect">
            <a:avLst/>
          </a:prstGeom>
        </p:spPr>
      </p:pic>
      <p:sp>
        <p:nvSpPr>
          <p:cNvPr id="6" name="Tijdelijke aanduiding voor inhoud 1">
            <a:extLst>
              <a:ext uri="{FF2B5EF4-FFF2-40B4-BE49-F238E27FC236}">
                <a16:creationId xmlns:a16="http://schemas.microsoft.com/office/drawing/2014/main" id="{32B429F3-2FB9-4199-8712-00106B488B3A}"/>
              </a:ext>
            </a:extLst>
          </p:cNvPr>
          <p:cNvSpPr txBox="1">
            <a:spLocks/>
          </p:cNvSpPr>
          <p:nvPr/>
        </p:nvSpPr>
        <p:spPr bwMode="auto">
          <a:xfrm>
            <a:off x="-26475" y="3356993"/>
            <a:ext cx="3590363"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55600" indent="-355600">
              <a:buFontTx/>
              <a:buNone/>
              <a:tabLst>
                <a:tab pos="355600" algn="l"/>
              </a:tabLst>
            </a:pPr>
            <a:r>
              <a:rPr lang="nl-NL" sz="2400" kern="0" dirty="0">
                <a:latin typeface="Calibri" panose="020F0502020204030204" pitchFamily="34" charset="0"/>
                <a:cs typeface="Calibri" panose="020F0502020204030204" pitchFamily="34" charset="0"/>
              </a:rPr>
              <a:t>	Scenario’s het KNMI houden rekening met windrichting en temperatuurstijging.</a:t>
            </a:r>
          </a:p>
          <a:p>
            <a:pPr>
              <a:buFont typeface="Calibri" panose="020F0502020204030204" pitchFamily="34" charset="0"/>
              <a:buChar char="●"/>
            </a:pPr>
            <a:endParaRPr lang="nl-NL" sz="2400" kern="0"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nl-NL" sz="2400" kern="0" dirty="0">
              <a:latin typeface="Calibri" panose="020F0502020204030204" pitchFamily="34" charset="0"/>
              <a:cs typeface="Calibri" panose="020F0502020204030204" pitchFamily="34" charset="0"/>
            </a:endParaRPr>
          </a:p>
          <a:p>
            <a:pPr marL="0" indent="0">
              <a:buFontTx/>
              <a:buNone/>
              <a:tabLst>
                <a:tab pos="355600" algn="l"/>
              </a:tabLst>
            </a:pPr>
            <a:endParaRPr lang="nl-NL" sz="2400" kern="0" dirty="0">
              <a:latin typeface="Calibri" panose="020F0502020204030204" pitchFamily="34"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FontTx/>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11315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Koffers pakken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08504"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Van koelkast tot broeikas</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Men verwacht in dit deel van Europa:</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extremer weer met meer neerslag</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neerslagregiem met drogere zomers en nattere winters </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toenemende intensiteit van buien</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windrichting en windsnelheid blijven gelijk.</a:t>
            </a:r>
          </a:p>
          <a:p>
            <a:pPr>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nl-NL" sz="2400" dirty="0">
              <a:latin typeface="Calibri" panose="020F0502020204030204" pitchFamily="34" charset="0"/>
              <a:cs typeface="Calibri" panose="020F0502020204030204" pitchFamily="34" charset="0"/>
            </a:endParaRPr>
          </a:p>
          <a:p>
            <a:pPr marL="0" indent="0">
              <a:buNone/>
              <a:tabLst>
                <a:tab pos="355600" algn="l"/>
              </a:tabLst>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a:extLst>
              <a:ext uri="{FF2B5EF4-FFF2-40B4-BE49-F238E27FC236}">
                <a16:creationId xmlns:a16="http://schemas.microsoft.com/office/drawing/2014/main" id="{F04E7E83-A03A-4560-A683-C7EB53070B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196" y="4005065"/>
            <a:ext cx="4680012" cy="3120008"/>
          </a:xfrm>
          <a:prstGeom prst="rect">
            <a:avLst/>
          </a:prstGeom>
        </p:spPr>
      </p:pic>
    </p:spTree>
    <p:extLst>
      <p:ext uri="{BB962C8B-B14F-4D97-AF65-F5344CB8AC3E}">
        <p14:creationId xmlns:p14="http://schemas.microsoft.com/office/powerpoint/2010/main" val="4030852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Koffers pakken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08504"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Rijzende zeespiegel en verdwijnend zand</a:t>
            </a:r>
            <a:endParaRPr lang="nl-NL" sz="2400" dirty="0">
              <a:latin typeface="Calibri" panose="020F0502020204030204" pitchFamily="34" charset="0"/>
              <a:cs typeface="Calibri" panose="020F0502020204030204" pitchFamily="34" charset="0"/>
            </a:endParaRPr>
          </a:p>
          <a:p>
            <a:pPr>
              <a:buFont typeface="Arial" panose="020B0604020202020204" pitchFamily="34" charset="0"/>
              <a:buChar char="►"/>
              <a:tabLst>
                <a:tab pos="355600" algn="l"/>
              </a:tabLst>
            </a:pPr>
            <a:r>
              <a:rPr lang="nl-NL" sz="2400" dirty="0">
                <a:latin typeface="Calibri" panose="020F0502020204030204" pitchFamily="34" charset="0"/>
                <a:cs typeface="Calibri" panose="020F0502020204030204" pitchFamily="34" charset="0"/>
              </a:rPr>
              <a:t>Klimaatverandering is van groot belang voor het waterbeheer en de kustverdediging.</a:t>
            </a:r>
          </a:p>
          <a:p>
            <a:pPr marL="0" indent="0">
              <a:buNone/>
              <a:tabLst>
                <a:tab pos="355600" algn="l"/>
              </a:tabLst>
            </a:pPr>
            <a:r>
              <a:rPr lang="nl-NL" sz="2400" dirty="0">
                <a:latin typeface="Calibri" panose="020F0502020204030204" pitchFamily="34" charset="0"/>
                <a:cs typeface="Calibri" panose="020F0502020204030204" pitchFamily="34" charset="0"/>
              </a:rPr>
              <a:t>	Het voortbestaan van onze kust is alleen mogelijk wanneer:</a:t>
            </a:r>
          </a:p>
          <a:p>
            <a:pPr lvl="1">
              <a:buFont typeface="Calibri" panose="020F0502020204030204" pitchFamily="34" charset="0"/>
              <a:buChar char="‒"/>
              <a:tabLst>
                <a:tab pos="355600" algn="l"/>
              </a:tabLst>
            </a:pPr>
            <a:r>
              <a:rPr lang="nl-NL" sz="2400" dirty="0">
                <a:latin typeface="Calibri" panose="020F0502020204030204" pitchFamily="34" charset="0"/>
                <a:cs typeface="Calibri" panose="020F0502020204030204" pitchFamily="34" charset="0"/>
              </a:rPr>
              <a:t>de zeebodem flauw afloopt.</a:t>
            </a:r>
          </a:p>
          <a:p>
            <a:pPr lvl="1">
              <a:buFont typeface="Calibri" panose="020F0502020204030204" pitchFamily="34" charset="0"/>
              <a:buChar char="‒"/>
              <a:tabLst>
                <a:tab pos="355600" algn="l"/>
              </a:tabLst>
            </a:pPr>
            <a:r>
              <a:rPr lang="nl-NL" sz="2400" dirty="0">
                <a:latin typeface="Calibri" panose="020F0502020204030204" pitchFamily="34" charset="0"/>
                <a:cs typeface="Calibri" panose="020F0502020204030204" pitchFamily="34" charset="0"/>
              </a:rPr>
              <a:t>zeestromingen zand aanvoeren.</a:t>
            </a:r>
          </a:p>
          <a:p>
            <a:pPr lvl="1">
              <a:buFont typeface="Calibri" panose="020F0502020204030204" pitchFamily="34" charset="0"/>
              <a:buChar char="‒"/>
              <a:tabLst>
                <a:tab pos="355600" algn="l"/>
              </a:tabLst>
            </a:pPr>
            <a:r>
              <a:rPr lang="nl-NL" sz="2400" dirty="0">
                <a:latin typeface="Calibri" panose="020F0502020204030204" pitchFamily="34" charset="0"/>
                <a:cs typeface="Calibri" panose="020F0502020204030204" pitchFamily="34" charset="0"/>
              </a:rPr>
              <a:t>eb en vloed niet te veel verschillen.</a:t>
            </a:r>
          </a:p>
          <a:p>
            <a:pPr lvl="1">
              <a:buFont typeface="Calibri" panose="020F0502020204030204" pitchFamily="34" charset="0"/>
              <a:buChar char="‒"/>
              <a:tabLst>
                <a:tab pos="355600" algn="l"/>
              </a:tabLst>
            </a:pPr>
            <a:r>
              <a:rPr lang="nl-NL" sz="2400" dirty="0">
                <a:latin typeface="Calibri" panose="020F0502020204030204" pitchFamily="34" charset="0"/>
                <a:cs typeface="Calibri" panose="020F0502020204030204" pitchFamily="34" charset="0"/>
              </a:rPr>
              <a:t>er niet te veel zware stormen voorkomen.</a:t>
            </a:r>
          </a:p>
          <a:p>
            <a:pPr lvl="1">
              <a:buFont typeface="Calibri" panose="020F0502020204030204" pitchFamily="34" charset="0"/>
              <a:buChar char="‒"/>
              <a:tabLst>
                <a:tab pos="355600" algn="l"/>
              </a:tabLst>
            </a:pPr>
            <a:r>
              <a:rPr lang="nl-NL" sz="2400" dirty="0">
                <a:latin typeface="Calibri" panose="020F0502020204030204" pitchFamily="34" charset="0"/>
                <a:cs typeface="Calibri" panose="020F0502020204030204" pitchFamily="34" charset="0"/>
              </a:rPr>
              <a:t>de zeespiegel niet te snel stijgt.</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14743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Koffers pakken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08504"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Rijzende zeespiegel en verdwijnend zand</a:t>
            </a:r>
            <a:endParaRPr lang="nl-NL" sz="2400" dirty="0">
              <a:latin typeface="Calibri" panose="020F0502020204030204" pitchFamily="34" charset="0"/>
              <a:cs typeface="Calibri" panose="020F0502020204030204" pitchFamily="34" charset="0"/>
            </a:endParaRPr>
          </a:p>
          <a:p>
            <a:pPr>
              <a:buFont typeface="Calibri" panose="020F0502020204030204" pitchFamily="34" charset="0"/>
              <a:buChar char="●"/>
              <a:tabLst>
                <a:tab pos="355600" algn="l"/>
              </a:tabLst>
            </a:pPr>
            <a:r>
              <a:rPr lang="nl-NL" sz="2400" dirty="0">
                <a:latin typeface="Calibri" panose="020F0502020204030204" pitchFamily="34" charset="0"/>
                <a:cs typeface="Calibri" panose="020F0502020204030204" pitchFamily="34" charset="0"/>
              </a:rPr>
              <a:t>Effecten van klimaatverandering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000" dirty="0">
                <a:latin typeface="Calibri" panose="020F0502020204030204" pitchFamily="34" charset="0"/>
                <a:cs typeface="Calibri" panose="020F0502020204030204" pitchFamily="34" charset="0"/>
              </a:rPr>
              <a:t> </a:t>
            </a:r>
            <a:r>
              <a:rPr lang="nl-NL" sz="2400" dirty="0">
                <a:latin typeface="Calibri" panose="020F0502020204030204" pitchFamily="34" charset="0"/>
                <a:cs typeface="Calibri" panose="020F0502020204030204" pitchFamily="34" charset="0"/>
              </a:rPr>
              <a:t>zeespiegelstijging en vaker extreem hoog water. Dat betekent dat de kust landinwaarts verschuift door afslag.</a:t>
            </a:r>
          </a:p>
          <a:p>
            <a:pPr marL="0" indent="0">
              <a:buNone/>
              <a:tabLst>
                <a:tab pos="355600" algn="l"/>
              </a:tabLst>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2" name="Afbeelding 1">
            <a:extLst>
              <a:ext uri="{FF2B5EF4-FFF2-40B4-BE49-F238E27FC236}">
                <a16:creationId xmlns:a16="http://schemas.microsoft.com/office/drawing/2014/main" id="{8DC2898F-E335-4739-B1C9-EF3D2140556B}"/>
              </a:ext>
            </a:extLst>
          </p:cNvPr>
          <p:cNvPicPr>
            <a:picLocks noChangeAspect="1"/>
          </p:cNvPicPr>
          <p:nvPr/>
        </p:nvPicPr>
        <p:blipFill>
          <a:blip r:embed="rId4"/>
          <a:stretch>
            <a:fillRect/>
          </a:stretch>
        </p:blipFill>
        <p:spPr>
          <a:xfrm>
            <a:off x="1259632" y="2996952"/>
            <a:ext cx="6231966" cy="3456384"/>
          </a:xfrm>
          <a:prstGeom prst="rect">
            <a:avLst/>
          </a:prstGeom>
        </p:spPr>
      </p:pic>
    </p:spTree>
    <p:extLst>
      <p:ext uri="{BB962C8B-B14F-4D97-AF65-F5344CB8AC3E}">
        <p14:creationId xmlns:p14="http://schemas.microsoft.com/office/powerpoint/2010/main" val="918776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Koffers pakken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08504"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Rijzende zeespiegel en verdwijnend zand</a:t>
            </a:r>
            <a:endParaRPr lang="nl-NL" sz="2400" dirty="0">
              <a:latin typeface="Calibri" panose="020F0502020204030204" pitchFamily="34" charset="0"/>
              <a:cs typeface="Calibri" panose="020F0502020204030204" pitchFamily="34" charset="0"/>
            </a:endParaRPr>
          </a:p>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Duinafslag bij hogere zeespiegel</a:t>
            </a:r>
          </a:p>
        </p:txBody>
      </p:sp>
      <p:pic>
        <p:nvPicPr>
          <p:cNvPr id="5" name="Afbeelding 4" descr="Afbeelding met tekst&#10;&#10;Beschrijving is gegenereerd met hoge betrouwbaarheid">
            <a:extLst>
              <a:ext uri="{FF2B5EF4-FFF2-40B4-BE49-F238E27FC236}">
                <a16:creationId xmlns:a16="http://schemas.microsoft.com/office/drawing/2014/main" id="{59533BE9-446E-4B4D-8BE6-6349F56FA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3429000"/>
            <a:ext cx="7578186" cy="1944216"/>
          </a:xfrm>
          <a:prstGeom prst="rect">
            <a:avLst/>
          </a:prstGeom>
        </p:spPr>
      </p:pic>
    </p:spTree>
    <p:extLst>
      <p:ext uri="{BB962C8B-B14F-4D97-AF65-F5344CB8AC3E}">
        <p14:creationId xmlns:p14="http://schemas.microsoft.com/office/powerpoint/2010/main" val="2620552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Koffers pakken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08504"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Kustafslag</a:t>
            </a: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Er is voortdurend kustafslag.</a:t>
            </a:r>
          </a:p>
        </p:txBody>
      </p:sp>
      <p:pic>
        <p:nvPicPr>
          <p:cNvPr id="5" name="Afbeelding 4">
            <a:extLst>
              <a:ext uri="{FF2B5EF4-FFF2-40B4-BE49-F238E27FC236}">
                <a16:creationId xmlns:a16="http://schemas.microsoft.com/office/drawing/2014/main" id="{EFD151B3-2F04-4475-B387-DF1BBA03D6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2420888"/>
            <a:ext cx="6096000" cy="3962400"/>
          </a:xfrm>
          <a:prstGeom prst="rect">
            <a:avLst/>
          </a:prstGeom>
        </p:spPr>
      </p:pic>
    </p:spTree>
    <p:extLst>
      <p:ext uri="{BB962C8B-B14F-4D97-AF65-F5344CB8AC3E}">
        <p14:creationId xmlns:p14="http://schemas.microsoft.com/office/powerpoint/2010/main" val="2172246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Koffers pakken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53244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Kustafslag</a:t>
            </a:r>
            <a:endParaRPr lang="nl-NL" sz="2400" dirty="0">
              <a:latin typeface="Calibri" panose="020F0502020204030204" pitchFamily="34" charset="0"/>
              <a:cs typeface="Calibri" panose="020F0502020204030204" pitchFamily="34" charset="0"/>
            </a:endParaRPr>
          </a:p>
          <a:p>
            <a:pPr lvl="0">
              <a:spcAft>
                <a:spcPts val="0"/>
              </a:spcAft>
              <a:buFont typeface="Calibri" panose="020F0502020204030204" pitchFamily="34" charset="0"/>
              <a:buChar char="●"/>
              <a:tabLst>
                <a:tab pos="355600"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Wadden kunnen een beperkte zeespiegelstijging bijhouden. Stijgt de zeespiegel te snel, dan verdrinkt het unieke natuurgebied.</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Op sommige plaatsen groeit de kust aan.</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descr="Afbeelding met gras, buiten, lucht, veld&#10;&#10;Beschrijving is gegenereerd met zeer hoge betrouwbaarheid">
            <a:extLst>
              <a:ext uri="{FF2B5EF4-FFF2-40B4-BE49-F238E27FC236}">
                <a16:creationId xmlns:a16="http://schemas.microsoft.com/office/drawing/2014/main" id="{1F5A7697-01D0-46D9-B170-2431A28DD7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5980" y="3602986"/>
            <a:ext cx="4320480" cy="2880320"/>
          </a:xfrm>
          <a:prstGeom prst="rect">
            <a:avLst/>
          </a:prstGeom>
        </p:spPr>
      </p:pic>
    </p:spTree>
    <p:extLst>
      <p:ext uri="{BB962C8B-B14F-4D97-AF65-F5344CB8AC3E}">
        <p14:creationId xmlns:p14="http://schemas.microsoft.com/office/powerpoint/2010/main" val="3155496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Koffers pakken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399593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Kustafslag</a:t>
            </a:r>
            <a:endParaRPr lang="nl-NL" sz="2400" dirty="0">
              <a:latin typeface="Calibri" panose="020F0502020204030204" pitchFamily="34" charset="0"/>
              <a:cs typeface="Calibri" panose="020F0502020204030204" pitchFamily="34" charset="0"/>
            </a:endParaRPr>
          </a:p>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zandbalans geeft aan hoeveel zand erbij komt of verdwijnt langs het strand. </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zanddelend</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systeem </a:t>
            </a: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vult aan</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(o.a. Waddenzee)</a:t>
            </a:r>
          </a:p>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of </a:t>
            </a: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neemt weg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(bijv. Waddeneilanden, Zeeland).</a:t>
            </a:r>
          </a:p>
        </p:txBody>
      </p:sp>
      <p:pic>
        <p:nvPicPr>
          <p:cNvPr id="3" name="Afbeelding 2">
            <a:extLst>
              <a:ext uri="{FF2B5EF4-FFF2-40B4-BE49-F238E27FC236}">
                <a16:creationId xmlns:a16="http://schemas.microsoft.com/office/drawing/2014/main" id="{238EB043-72BD-4E4F-A4BF-7CC8E53876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1195414"/>
            <a:ext cx="5026152" cy="5276088"/>
          </a:xfrm>
          <a:prstGeom prst="rect">
            <a:avLst/>
          </a:prstGeom>
        </p:spPr>
      </p:pic>
    </p:spTree>
    <p:extLst>
      <p:ext uri="{BB962C8B-B14F-4D97-AF65-F5344CB8AC3E}">
        <p14:creationId xmlns:p14="http://schemas.microsoft.com/office/powerpoint/2010/main" val="3706282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Koffers pakken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676456" cy="4509240"/>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Deltawerken</a:t>
            </a: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Instelling van de Deltacommissie en invoering van de Deltawet na de overstroming van 1953.</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1955AFAE-E5B5-4FB9-A340-0C65B87656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204" y="2719244"/>
            <a:ext cx="5184068" cy="3849959"/>
          </a:xfrm>
          <a:prstGeom prst="rect">
            <a:avLst/>
          </a:prstGeom>
        </p:spPr>
      </p:pic>
    </p:spTree>
    <p:extLst>
      <p:ext uri="{BB962C8B-B14F-4D97-AF65-F5344CB8AC3E}">
        <p14:creationId xmlns:p14="http://schemas.microsoft.com/office/powerpoint/2010/main" val="3038753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 De lage landen bij de zee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5" name="Tijdelijke aanduiding voor inhoud 1"/>
          <p:cNvSpPr>
            <a:spLocks noGrp="1"/>
          </p:cNvSpPr>
          <p:nvPr>
            <p:ph idx="1"/>
          </p:nvPr>
        </p:nvSpPr>
        <p:spPr>
          <a:xfrm>
            <a:off x="0" y="1080000"/>
            <a:ext cx="8820472" cy="5506917"/>
          </a:xfrm>
        </p:spPr>
        <p:txBody>
          <a:bodyPr lIns="360000" tIns="46800" bIns="46800"/>
          <a:lstStyle/>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4" name="Afbeelding 3">
            <a:extLst>
              <a:ext uri="{FF2B5EF4-FFF2-40B4-BE49-F238E27FC236}">
                <a16:creationId xmlns:a16="http://schemas.microsoft.com/office/drawing/2014/main" id="{674501AD-D604-40F3-964C-2363D22AA21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048894"/>
            <a:ext cx="9144000" cy="6096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Koffers pakken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9036496" cy="4509240"/>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Deltawerken</a:t>
            </a:r>
            <a:endParaRPr lang="nl-NL" sz="2400" dirty="0">
              <a:latin typeface="Calibri" panose="020F0502020204030204" pitchFamily="34" charset="0"/>
              <a:cs typeface="Calibri" panose="020F0502020204030204" pitchFamily="34" charset="0"/>
            </a:endParaRP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Dijken werden op Deltahoogte gebracht, dammen, wegen en bruggen. Afsluiting van zeegaten en bouw van stormvloedkeringen.</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5" name="Afbeelding 4">
            <a:extLst>
              <a:ext uri="{FF2B5EF4-FFF2-40B4-BE49-F238E27FC236}">
                <a16:creationId xmlns:a16="http://schemas.microsoft.com/office/drawing/2014/main" id="{F024A1FF-40A3-40D2-BBA3-2CE0639AD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2780928"/>
            <a:ext cx="5220072" cy="3480048"/>
          </a:xfrm>
          <a:prstGeom prst="rect">
            <a:avLst/>
          </a:prstGeom>
        </p:spPr>
      </p:pic>
      <p:sp>
        <p:nvSpPr>
          <p:cNvPr id="7" name="Tijdelijke aanduiding voor inhoud 1">
            <a:extLst>
              <a:ext uri="{FF2B5EF4-FFF2-40B4-BE49-F238E27FC236}">
                <a16:creationId xmlns:a16="http://schemas.microsoft.com/office/drawing/2014/main" id="{CEC89350-CA7F-4E9D-B60B-96229321166A}"/>
              </a:ext>
            </a:extLst>
          </p:cNvPr>
          <p:cNvSpPr txBox="1">
            <a:spLocks/>
          </p:cNvSpPr>
          <p:nvPr/>
        </p:nvSpPr>
        <p:spPr bwMode="auto">
          <a:xfrm>
            <a:off x="-49129" y="2541241"/>
            <a:ext cx="3985013" cy="232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Deltawerken brachten zoetwaterbekkens en drongen verzilting terug. </a:t>
            </a:r>
          </a:p>
          <a:p>
            <a:pPr marL="355600" lvl="1"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Nieuwe verbindingen legden de eilanden open. </a:t>
            </a:r>
          </a:p>
          <a:p>
            <a:pPr marL="355600" lvl="1"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Scheepvaart profiteerde van het verdwijnen van eb en vloed.</a:t>
            </a:r>
          </a:p>
          <a:p>
            <a:pPr marL="0" indent="0">
              <a:spcAft>
                <a:spcPts val="0"/>
              </a:spcAft>
              <a:buFontTx/>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6" name="Rechthoek 5">
            <a:extLst>
              <a:ext uri="{FF2B5EF4-FFF2-40B4-BE49-F238E27FC236}">
                <a16:creationId xmlns:a16="http://schemas.microsoft.com/office/drawing/2014/main" id="{30310B43-BC55-4E60-B68C-9EC67D2BE5A9}"/>
              </a:ext>
            </a:extLst>
          </p:cNvPr>
          <p:cNvSpPr/>
          <p:nvPr/>
        </p:nvSpPr>
        <p:spPr>
          <a:xfrm>
            <a:off x="6156176" y="6260976"/>
            <a:ext cx="1275221" cy="276999"/>
          </a:xfrm>
          <a:prstGeom prst="rect">
            <a:avLst/>
          </a:prstGeom>
        </p:spPr>
        <p:txBody>
          <a:bodyPr wrap="none">
            <a:spAutoFit/>
          </a:bodyPr>
          <a:lstStyle/>
          <a:p>
            <a:r>
              <a:rPr lang="nl-NL" sz="1200" dirty="0">
                <a:latin typeface="Calibri" panose="020F0502020204030204" pitchFamily="34" charset="0"/>
                <a:cs typeface="Calibri" panose="020F0502020204030204" pitchFamily="34" charset="0"/>
              </a:rPr>
              <a:t>stormvloedkering</a:t>
            </a:r>
          </a:p>
        </p:txBody>
      </p:sp>
    </p:spTree>
    <p:extLst>
      <p:ext uri="{BB962C8B-B14F-4D97-AF65-F5344CB8AC3E}">
        <p14:creationId xmlns:p14="http://schemas.microsoft.com/office/powerpoint/2010/main" val="2552952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Koffers pakken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676456" cy="4509240"/>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Een zoute delta</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Afsluiting van de Oosterschelde zou te grote schade toebrengen aan milieu en de regionale economie (oesterteelt, visstand). De halfopen dam geeft ruimte voor beperkte getijdenwerking.</a:t>
            </a:r>
          </a:p>
          <a:p>
            <a:pPr>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cs typeface="Calibri" panose="020F0502020204030204" pitchFamily="34" charset="0"/>
              </a:rPr>
              <a:t>De afsluiting van de andere zeegaten gaf veel milieuproblemen.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Brouwersdam werd later toch weer (gedeeltelijk) geopend.</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966505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Kust in beweging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 zijn de kenmerken van het Nederlandse kustgebied?</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 wordt de Nederlandse kust door de natuur opgebouwd en afgebroken?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Waarom veranderde de kijk op kustbescherming de laatste decennia?</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7" name="Afbeelding 6">
            <a:extLst>
              <a:ext uri="{FF2B5EF4-FFF2-40B4-BE49-F238E27FC236}">
                <a16:creationId xmlns:a16="http://schemas.microsoft.com/office/drawing/2014/main" id="{0E854F88-FDF3-4CE3-89B4-8C2DCB81E7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077072"/>
            <a:ext cx="9144000" cy="3942981"/>
          </a:xfrm>
          <a:prstGeom prst="rect">
            <a:avLst/>
          </a:prstGeom>
        </p:spPr>
      </p:pic>
    </p:spTree>
    <p:extLst>
      <p:ext uri="{BB962C8B-B14F-4D97-AF65-F5344CB8AC3E}">
        <p14:creationId xmlns:p14="http://schemas.microsoft.com/office/powerpoint/2010/main" val="2344134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Kust in beweging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5220072" cy="5506917"/>
          </a:xfrm>
        </p:spPr>
        <p:txBody>
          <a:bodyPr lIns="360000" tIns="46800" bIns="46800">
            <a:normAutofit lnSpcReduction="10000"/>
          </a:bodyPr>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Nederlandse kust</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Al duizenden jaren is er sprake van zeespiegelstijging.</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Tijdens overstromingsperioden sloeg veel land weg, maar er ontstonden ook zandbanken, duinen, veenmoerassen en kleiafzettingen.</a:t>
            </a: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Vooral een duinenkust met oude en jonge duinen. De oude duinen: deels afgegraven, landinwaarts, met dorpen, steden en wegen. </a:t>
            </a:r>
          </a:p>
          <a:p>
            <a:pPr marL="355600" lvl="0" indent="0">
              <a:spcBef>
                <a:spcPts val="0"/>
              </a:spcBef>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jonge duinen zijn hoger en vormen de zeewering.</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D5E4ADFF-568D-4E1A-AF59-D1686AEAE2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1048894"/>
            <a:ext cx="3517392" cy="5276088"/>
          </a:xfrm>
          <a:prstGeom prst="rect">
            <a:avLst/>
          </a:prstGeom>
        </p:spPr>
      </p:pic>
      <p:sp>
        <p:nvSpPr>
          <p:cNvPr id="5" name="Rechthoek 4">
            <a:extLst>
              <a:ext uri="{FF2B5EF4-FFF2-40B4-BE49-F238E27FC236}">
                <a16:creationId xmlns:a16="http://schemas.microsoft.com/office/drawing/2014/main" id="{328D5586-0AD8-490A-B516-0B4A3FC81736}"/>
              </a:ext>
            </a:extLst>
          </p:cNvPr>
          <p:cNvSpPr/>
          <p:nvPr/>
        </p:nvSpPr>
        <p:spPr>
          <a:xfrm>
            <a:off x="5883289" y="6448417"/>
            <a:ext cx="3142207" cy="276999"/>
          </a:xfrm>
          <a:prstGeom prst="rect">
            <a:avLst/>
          </a:prstGeom>
        </p:spPr>
        <p:txBody>
          <a:bodyPr wrap="none">
            <a:spAutoFit/>
          </a:bodyPr>
          <a:lstStyle/>
          <a:p>
            <a:r>
              <a:rPr lang="nl-NL" sz="1200" dirty="0">
                <a:latin typeface="Calibri" panose="020F0502020204030204" pitchFamily="34" charset="0"/>
                <a:cs typeface="Calibri" panose="020F0502020204030204" pitchFamily="34" charset="0"/>
              </a:rPr>
              <a:t>Nederland ongeveer tweeduizend jaar geleden.</a:t>
            </a:r>
          </a:p>
        </p:txBody>
      </p:sp>
    </p:spTree>
    <p:extLst>
      <p:ext uri="{BB962C8B-B14F-4D97-AF65-F5344CB8AC3E}">
        <p14:creationId xmlns:p14="http://schemas.microsoft.com/office/powerpoint/2010/main" val="1404701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Kust in beweging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04448"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Kusttypen</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Naar ontstaan en uiterlijk (geomorfologie) zijn er drie kusttypen:</a:t>
            </a:r>
          </a:p>
          <a:p>
            <a:pPr lvl="0">
              <a:spcAft>
                <a:spcPts val="0"/>
              </a:spcAft>
              <a:buFont typeface="Calibri" panose="020F0502020204030204" pitchFamily="34" charset="0"/>
              <a:buChar char="●"/>
            </a:pP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Waddenkust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met zeegaten, eilanden en wadden. </a:t>
            </a: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Wadden overstromen bij vloed: een sedimentatievlakte, beschermd door eilanden. De aanslibbing overtreft de afslag. Samen met de duinen zijn ze deel van het Nederlands Natuur Netwerk.</a:t>
            </a:r>
          </a:p>
          <a:p>
            <a:pPr lvl="0">
              <a:spcAft>
                <a:spcPts val="0"/>
              </a:spcAft>
              <a:buFont typeface="Calibri" panose="020F0502020204030204" pitchFamily="34" charset="0"/>
              <a:buChar char="●"/>
            </a:pP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Gesloten kust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met oude duinen (strandwallen), jonge duinen en stranden. Duinen ontstaan vooral door de wind.</a:t>
            </a:r>
          </a:p>
          <a:p>
            <a:pPr lvl="0">
              <a:spcAft>
                <a:spcPts val="0"/>
              </a:spcAft>
              <a:buFont typeface="Calibri" panose="020F0502020204030204" pitchFamily="34" charset="0"/>
              <a:buChar char="●"/>
            </a:pP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Estuariumkust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met zeearmen (estuaria) en (nu met elkaar verbonden) eilanden. In de trechtervormige riviermondingen mengen zoet en zout water.</a:t>
            </a:r>
          </a:p>
          <a:p>
            <a:pPr marL="355600" lvl="0" indent="-355600">
              <a:spcAft>
                <a:spcPts val="0"/>
              </a:spcAft>
              <a:buNone/>
              <a:tabLst>
                <a:tab pos="35560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6205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Kust in beweging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04448"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Kusttypen</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55600" lvl="0" indent="-355600">
              <a:spcAft>
                <a:spcPts val="0"/>
              </a:spcAft>
              <a:buNone/>
              <a:tabLst>
                <a:tab pos="355600"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Wadden</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overstromen bij vloed: een sedimentatievlakte, beschermd door eilanden.</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6CB83996-783F-470B-9422-B26DF6A08A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3068960"/>
            <a:ext cx="9144000" cy="4108393"/>
          </a:xfrm>
          <a:prstGeom prst="rect">
            <a:avLst/>
          </a:prstGeom>
        </p:spPr>
      </p:pic>
    </p:spTree>
    <p:extLst>
      <p:ext uri="{BB962C8B-B14F-4D97-AF65-F5344CB8AC3E}">
        <p14:creationId xmlns:p14="http://schemas.microsoft.com/office/powerpoint/2010/main" val="3448340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Kust in beweging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04448"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Kusttypen</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Wingdings" panose="05000000000000000000" pitchFamily="2" charset="2"/>
              <a:buChar char="§"/>
              <a:tabLst>
                <a:tab pos="355600"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Estuaria</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kennen de grootste getijdenverschillen:</a:t>
            </a:r>
          </a:p>
          <a:p>
            <a:pPr lvl="0">
              <a:spcAft>
                <a:spcPts val="0"/>
              </a:spcAft>
              <a:buFont typeface="Calibri" panose="020F0502020204030204" pitchFamily="34" charset="0"/>
              <a:buChar char="‒"/>
              <a:tabLst>
                <a:tab pos="355600"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 nauwer, hoe groter het verschil tussen eb- en vloedstand.</a:t>
            </a:r>
          </a:p>
          <a:p>
            <a:pPr lvl="0">
              <a:spcAft>
                <a:spcPts val="0"/>
              </a:spcAft>
              <a:buFont typeface="Calibri" panose="020F0502020204030204" pitchFamily="34" charset="0"/>
              <a:buChar char="‒"/>
              <a:tabLst>
                <a:tab pos="355600"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sterke meandering vanwege uitschuring bij hoge stroomsnelheden.</a:t>
            </a:r>
          </a:p>
          <a:p>
            <a:pPr marL="355600" lvl="0" indent="-355600">
              <a:spcAft>
                <a:spcPts val="0"/>
              </a:spcAft>
              <a:buNone/>
              <a:tabLst>
                <a:tab pos="355600"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355600" lvl="0" indent="-355600">
              <a:spcAft>
                <a:spcPts val="0"/>
              </a:spcAft>
              <a:buNone/>
              <a:tabLst>
                <a:tab pos="355600"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 vloed zorgt voor ongeveer tweemaal per etmaal voor hoog water. De vloedstroom is sneller dan de ebstroom. Daardoor overtreft in een normale situatie de sedimentatie de erosie.</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4932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Kust in beweging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04448"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Zachte en harde kusten</a:t>
            </a:r>
          </a:p>
          <a:p>
            <a:pPr>
              <a:spcBef>
                <a:spcPts val="0"/>
              </a:spcBef>
              <a:spcAft>
                <a:spcPts val="1000"/>
              </a:spcAft>
              <a:buFont typeface="Arial" panose="020B0604020202020204" pitchFamily="34" charset="0"/>
              <a:buChar char="►"/>
            </a:pP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Zachte kust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een kust die op een natuurlijke manier wordt gevormd. Delen van de kust worden ook beschermd door bouwwerken (dammen, strekdammen, zeedijken enz.): de harde kusten of kustgedeelten.</a:t>
            </a:r>
          </a:p>
          <a:p>
            <a:pPr marL="0" indent="0">
              <a:spcBef>
                <a:spcPts val="0"/>
              </a:spcBef>
              <a:spcAft>
                <a:spcPts val="1000"/>
              </a:spcAft>
              <a:buNone/>
              <a:tabLst>
                <a:tab pos="355600"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Harde kust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aangelegd en onderhouden door de mens.</a:t>
            </a:r>
          </a:p>
          <a:p>
            <a:pPr marL="360363" indent="-360363">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Harde kustverdediging en kustbebouwing stoppen de vrije beweging van de kust onder natuurlijke omstandigheden van wind en water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veerkracht van de kust neemt af</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h</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arde kusten steeds moeilijker te onderhouden. </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pieren aan de monding van de grote vaarwegen voorkomen verzanding. Ze hebben invloed op de natuurlijke kustprocessen.</a:t>
            </a: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350415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Kust in beweging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34918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Kusttypen</a:t>
            </a:r>
          </a:p>
          <a:p>
            <a:pPr marL="0" indent="0">
              <a:buNone/>
            </a:pPr>
            <a:r>
              <a:rPr lang="nl-NL" sz="2400" dirty="0">
                <a:latin typeface="Calibri" panose="020F0502020204030204" pitchFamily="34" charset="0"/>
                <a:cs typeface="Calibri" panose="020F0502020204030204" pitchFamily="34" charset="0"/>
              </a:rPr>
              <a:t>De verdediging van Nederland tegen de zee: zachte en harde kusten. </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5" name="Afbeelding 4">
            <a:extLst>
              <a:ext uri="{FF2B5EF4-FFF2-40B4-BE49-F238E27FC236}">
                <a16:creationId xmlns:a16="http://schemas.microsoft.com/office/drawing/2014/main" id="{7A81223B-8715-4B1F-899C-9089E08CFF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7366" y="1268760"/>
            <a:ext cx="5066228" cy="5318157"/>
          </a:xfrm>
          <a:prstGeom prst="rect">
            <a:avLst/>
          </a:prstGeom>
        </p:spPr>
      </p:pic>
    </p:spTree>
    <p:extLst>
      <p:ext uri="{BB962C8B-B14F-4D97-AF65-F5344CB8AC3E}">
        <p14:creationId xmlns:p14="http://schemas.microsoft.com/office/powerpoint/2010/main" val="372027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Kust in beweging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04448"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Een dynamisch systeem</a:t>
            </a:r>
          </a:p>
          <a:p>
            <a:pPr>
              <a:spcBef>
                <a:spcPts val="0"/>
              </a:spcBef>
              <a:spcAft>
                <a:spcPts val="100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Zandverplaatsingen en stromingen maken de kust tot een systeem dat steeds beweegt en verandert: een dynamisch systeem. </a:t>
            </a:r>
          </a:p>
          <a:p>
            <a:pPr marL="0" indent="0">
              <a:spcBef>
                <a:spcPts val="0"/>
              </a:spcBef>
              <a:spcAft>
                <a:spcPts val="1000"/>
              </a:spcAft>
              <a:buNone/>
              <a:tabLst>
                <a:tab pos="360363"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 kustverplaatsing verloopt vooral in noordoostelijke richting.</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Tal van kustprocessen zorgen voor opbouw en afbraak van de kust onder invloed van de krachten van wind en water. Elk jaar weer worden miljoenen kubieke meters zand en grote hoeveelheden slib verplaatst.</a:t>
            </a: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802768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 De lage landen bij de zee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5"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Hoofdvraag</a:t>
            </a:r>
          </a:p>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 kunnen we de Nederlandse kust beschermen tegen toenemend overstromingsgevaar?</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6" name="Afbeelding 5">
            <a:extLst>
              <a:ext uri="{FF2B5EF4-FFF2-40B4-BE49-F238E27FC236}">
                <a16:creationId xmlns:a16="http://schemas.microsoft.com/office/drawing/2014/main" id="{3DD47BE4-4001-4928-90BD-84D2120770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512" y="2852936"/>
            <a:ext cx="9577064" cy="6168684"/>
          </a:xfrm>
          <a:prstGeom prst="rect">
            <a:avLst/>
          </a:prstGeom>
        </p:spPr>
      </p:pic>
    </p:spTree>
    <p:extLst>
      <p:ext uri="{BB962C8B-B14F-4D97-AF65-F5344CB8AC3E}">
        <p14:creationId xmlns:p14="http://schemas.microsoft.com/office/powerpoint/2010/main" val="1772808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Kust in beweging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04448"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Wind en golven</a:t>
            </a:r>
          </a:p>
          <a:p>
            <a:pPr>
              <a:spcBef>
                <a:spcPts val="0"/>
              </a:spcBef>
              <a:spcAft>
                <a:spcPts val="100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wind is een van de voornaamste krachten in het kustproces. De overheersende windrichting is vanuit het zuidwesten. Zandverlies betekent kusterosie.</a:t>
            </a: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5" name="Tijdelijke aanduiding voor inhoud 1">
            <a:extLst>
              <a:ext uri="{FF2B5EF4-FFF2-40B4-BE49-F238E27FC236}">
                <a16:creationId xmlns:a16="http://schemas.microsoft.com/office/drawing/2014/main" id="{49BE8609-25FD-4BE4-8CF3-443CAA0154C9}"/>
              </a:ext>
            </a:extLst>
          </p:cNvPr>
          <p:cNvSpPr txBox="1">
            <a:spLocks/>
          </p:cNvSpPr>
          <p:nvPr/>
        </p:nvSpPr>
        <p:spPr bwMode="auto">
          <a:xfrm>
            <a:off x="107504" y="3068960"/>
            <a:ext cx="3888432" cy="35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golfsnelheid is in diep water hoger. </a:t>
            </a:r>
          </a:p>
          <a:p>
            <a:pPr marL="360363" indent="0">
              <a:spcBef>
                <a:spcPts val="0"/>
              </a:spcBef>
              <a:spcAft>
                <a:spcPts val="100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Golven schuin op de kust veroorzaken stranddrift. Daarbij wordt zand gemiddeld in noordoostelijke richting verplaatst.</a:t>
            </a:r>
          </a:p>
          <a:p>
            <a:pPr>
              <a:spcBef>
                <a:spcPts val="0"/>
              </a:spcBef>
              <a:spcAft>
                <a:spcPts val="100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FontTx/>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FontTx/>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6" name="Afbeelding 5" descr="Afbeelding met visitekaartje, tekst&#10;&#10;Beschrijving is gegenereerd met hoge betrouwbaarheid">
            <a:extLst>
              <a:ext uri="{FF2B5EF4-FFF2-40B4-BE49-F238E27FC236}">
                <a16:creationId xmlns:a16="http://schemas.microsoft.com/office/drawing/2014/main" id="{65A3C630-FE45-4A96-89F7-E8546902C8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356992"/>
            <a:ext cx="3960440" cy="2141871"/>
          </a:xfrm>
          <a:prstGeom prst="rect">
            <a:avLst/>
          </a:prstGeom>
        </p:spPr>
      </p:pic>
    </p:spTree>
    <p:extLst>
      <p:ext uri="{BB962C8B-B14F-4D97-AF65-F5344CB8AC3E}">
        <p14:creationId xmlns:p14="http://schemas.microsoft.com/office/powerpoint/2010/main" val="2690862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Kust in beweging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385192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Getijden</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getijdenstroming is het gevolg van aantrekkingskracht van maan en zon. </a:t>
            </a:r>
          </a:p>
          <a:p>
            <a:pPr marL="360363" indent="0">
              <a:spcBef>
                <a:spcPts val="0"/>
              </a:spcBef>
              <a:spcAft>
                <a:spcPts val="100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positie daarvan resulteert in hoogtij en laagtij, kentering, springtij en doodtij.</a:t>
            </a: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831F45A0-EA6A-4B8F-B697-EF9F5CC2E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1310829"/>
            <a:ext cx="4797552" cy="5276088"/>
          </a:xfrm>
          <a:prstGeom prst="rect">
            <a:avLst/>
          </a:prstGeom>
        </p:spPr>
      </p:pic>
    </p:spTree>
    <p:extLst>
      <p:ext uri="{BB962C8B-B14F-4D97-AF65-F5344CB8AC3E}">
        <p14:creationId xmlns:p14="http://schemas.microsoft.com/office/powerpoint/2010/main" val="2812327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Kust in beweging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04448"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Getijden</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Springtij: d</a:t>
            </a:r>
            <a:r>
              <a:rPr lang="nl-NL" sz="2400" kern="1200" dirty="0">
                <a:latin typeface="Calibri" panose="020F0502020204030204" pitchFamily="34" charset="0"/>
                <a:cs typeface="Calibri" panose="020F0502020204030204" pitchFamily="34" charset="0"/>
              </a:rPr>
              <a:t>e kracht van de zon en de maan werken in elkaars verlengde.</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5" name="Afbeelding 4" descr="Afbeelding met tekst, kaart&#10;&#10;Beschrijving is gegenereerd met hoge betrouwbaarheid">
            <a:extLst>
              <a:ext uri="{FF2B5EF4-FFF2-40B4-BE49-F238E27FC236}">
                <a16:creationId xmlns:a16="http://schemas.microsoft.com/office/drawing/2014/main" id="{D1BFA25F-D425-4562-A00F-BC825873C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75" y="3140968"/>
            <a:ext cx="8744849" cy="2140820"/>
          </a:xfrm>
          <a:prstGeom prst="rect">
            <a:avLst/>
          </a:prstGeom>
        </p:spPr>
      </p:pic>
    </p:spTree>
    <p:extLst>
      <p:ext uri="{BB962C8B-B14F-4D97-AF65-F5344CB8AC3E}">
        <p14:creationId xmlns:p14="http://schemas.microsoft.com/office/powerpoint/2010/main" val="3563936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Kust in beweging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04448"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Getijden</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Doodtij: wanneer de aantrekkingskrachten van maan en zon haaks op elkaar staan.</a:t>
            </a:r>
          </a:p>
          <a:p>
            <a:pPr>
              <a:spcBef>
                <a:spcPts val="0"/>
              </a:spcBef>
              <a:spcAft>
                <a:spcPts val="100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5" name="Afbeelding 4">
            <a:extLst>
              <a:ext uri="{FF2B5EF4-FFF2-40B4-BE49-F238E27FC236}">
                <a16:creationId xmlns:a16="http://schemas.microsoft.com/office/drawing/2014/main" id="{7BFEF41C-B40C-4353-B001-E35724DDE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241" y="2924944"/>
            <a:ext cx="6419518" cy="3309332"/>
          </a:xfrm>
          <a:prstGeom prst="rect">
            <a:avLst/>
          </a:prstGeom>
        </p:spPr>
      </p:pic>
    </p:spTree>
    <p:extLst>
      <p:ext uri="{BB962C8B-B14F-4D97-AF65-F5344CB8AC3E}">
        <p14:creationId xmlns:p14="http://schemas.microsoft.com/office/powerpoint/2010/main" val="2918671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Kust in beweging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388424"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Getijden </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vloedstroom loopt sneller dan de ebstroom. Daardoor is de sedimentatie groter dan de erosie. </a:t>
            </a:r>
          </a:p>
          <a:p>
            <a:pPr marL="360363" indent="0">
              <a:spcBef>
                <a:spcPts val="0"/>
              </a:spcBef>
              <a:spcAft>
                <a:spcPts val="100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getijdenbewegingen draaien vanuit zuidwestelijke richting langs de kust en versterken daarmee het effect van de zeestroming en de overheersende zuidwestelijke winden.</a:t>
            </a:r>
          </a:p>
          <a:p>
            <a:pPr>
              <a:spcBef>
                <a:spcPts val="0"/>
              </a:spcBef>
              <a:spcAft>
                <a:spcPts val="100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Opstuwing is een samenspel van wind en hoogwater. Opstuwing levert vooral overstromingsgevaar op in vernauwingen langs de kust.</a:t>
            </a: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282401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Kust in beweging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04448"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Getijden </a:t>
            </a:r>
          </a:p>
          <a:p>
            <a:pPr>
              <a:spcBef>
                <a:spcPts val="0"/>
              </a:spcBef>
              <a:spcAft>
                <a:spcPts val="100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vorm van de kust is van invloed op de getijdenamplitude: het verschil tussen eb en vloed is het kleinst waar het Noordzeebekken het breedst is.</a:t>
            </a: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5" name="Afbeelding 4" descr="Afbeelding met elektronica&#10;&#10;Beschrijving is gegenereerd met hoge betrouwbaarheid">
            <a:extLst>
              <a:ext uri="{FF2B5EF4-FFF2-40B4-BE49-F238E27FC236}">
                <a16:creationId xmlns:a16="http://schemas.microsoft.com/office/drawing/2014/main" id="{08BDA1C7-E846-485F-B03F-774373CDA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3053794"/>
            <a:ext cx="4459216" cy="3429512"/>
          </a:xfrm>
          <a:prstGeom prst="rect">
            <a:avLst/>
          </a:prstGeom>
        </p:spPr>
      </p:pic>
    </p:spTree>
    <p:extLst>
      <p:ext uri="{BB962C8B-B14F-4D97-AF65-F5344CB8AC3E}">
        <p14:creationId xmlns:p14="http://schemas.microsoft.com/office/powerpoint/2010/main" val="2772324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Kust in beweging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1" y="1080000"/>
            <a:ext cx="5542873" cy="5506917"/>
          </a:xfrm>
        </p:spPr>
        <p:txBody>
          <a:bodyPr lIns="360000" tIns="46800" bIns="46800">
            <a:normAutofit lnSpcReduction="10000"/>
          </a:bodyPr>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Zeestromingen </a:t>
            </a:r>
          </a:p>
          <a:p>
            <a:pPr>
              <a:spcBef>
                <a:spcPts val="0"/>
              </a:spcBef>
              <a:spcAft>
                <a:spcPts val="100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Zeestromingen zijn zoutwaterstromingen op grote ruimtelijke schaal. Reststroom: het deel van de Golfstroom (een warme zeestroom) dat door het Nauw van Calais stroomt.</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reststroom stroomt van zuidwest naar noordoost langs de kust en heeft veel minder invloed op de kustprocessen dan de getijstroom.</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Wandelende eilanden zijn het gevolg van de samenwerkende krachten van wind, getij en zeestroming.</a:t>
            </a:r>
          </a:p>
          <a:p>
            <a:pPr>
              <a:spcBef>
                <a:spcPts val="0"/>
              </a:spcBef>
              <a:spcAft>
                <a:spcPts val="1000"/>
              </a:spcAft>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5" name="Afbeelding 4">
            <a:extLst>
              <a:ext uri="{FF2B5EF4-FFF2-40B4-BE49-F238E27FC236}">
                <a16:creationId xmlns:a16="http://schemas.microsoft.com/office/drawing/2014/main" id="{78A9380A-8691-4ACA-BB8B-1492A32D8B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2873" y="1412776"/>
            <a:ext cx="3565383" cy="4814101"/>
          </a:xfrm>
          <a:prstGeom prst="rect">
            <a:avLst/>
          </a:prstGeom>
        </p:spPr>
      </p:pic>
    </p:spTree>
    <p:extLst>
      <p:ext uri="{BB962C8B-B14F-4D97-AF65-F5344CB8AC3E}">
        <p14:creationId xmlns:p14="http://schemas.microsoft.com/office/powerpoint/2010/main" val="2943051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Kust in beweging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04448"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rol van de mens</a:t>
            </a:r>
          </a:p>
          <a:p>
            <a:pPr>
              <a:spcBef>
                <a:spcPts val="0"/>
              </a:spcBef>
              <a:spcAft>
                <a:spcPts val="100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het verre verleden stelde de mens zich defensief op tegen de kracht van de zee. Men wierp terpen/wierden op. Later bouwde men dijkjes en paste men ontwateringstechnieken toe. Dijkenbouw stopt de ophoging van het land door sedimentatie.</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afwateringstechnieken verbeterden voortdurend. Daardoor zakte het land steeds sneller. </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Sinds de Middeleeuwen bood de techniek mogelijkheden tot actieve landaanwinning, inpoldering en drooglegging (droogmakerijen).</a:t>
            </a:r>
          </a:p>
          <a:p>
            <a:pPr>
              <a:spcBef>
                <a:spcPts val="0"/>
              </a:spcBef>
              <a:spcAft>
                <a:spcPts val="100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Er is een toenemende invloed van menselijke activiteiten op de kust, waaronder klimaatverandering.</a:t>
            </a:r>
          </a:p>
          <a:p>
            <a:pPr>
              <a:spcBef>
                <a:spcPts val="0"/>
              </a:spcBef>
              <a:spcAft>
                <a:spcPts val="1000"/>
              </a:spcAft>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87418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Kust in beweging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04448"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rol van de mens</a:t>
            </a:r>
          </a:p>
          <a:p>
            <a:pPr>
              <a:spcBef>
                <a:spcPts val="0"/>
              </a:spcBef>
              <a:spcAft>
                <a:spcPts val="100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Er is een toenemende invloed van menselijke activiteiten op de kust, waaronder klimaatverandering.</a:t>
            </a:r>
          </a:p>
          <a:p>
            <a:pPr>
              <a:spcBef>
                <a:spcPts val="0"/>
              </a:spcBef>
              <a:spcAft>
                <a:spcPts val="1000"/>
              </a:spcAft>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5" name="Afbeelding 4" descr="Afbeelding met gras, buiten, lucht, veld&#10;&#10;Beschrijving is gegenereerd met zeer hoge betrouwbaarheid">
            <a:extLst>
              <a:ext uri="{FF2B5EF4-FFF2-40B4-BE49-F238E27FC236}">
                <a16:creationId xmlns:a16="http://schemas.microsoft.com/office/drawing/2014/main" id="{03ED49B7-076F-4317-BA26-BEB113E82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5980" y="2887887"/>
            <a:ext cx="4932040" cy="3699030"/>
          </a:xfrm>
          <a:prstGeom prst="rect">
            <a:avLst/>
          </a:prstGeom>
        </p:spPr>
      </p:pic>
    </p:spTree>
    <p:extLst>
      <p:ext uri="{BB962C8B-B14F-4D97-AF65-F5344CB8AC3E}">
        <p14:creationId xmlns:p14="http://schemas.microsoft.com/office/powerpoint/2010/main" val="1637086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Kust in beweging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04448"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Ander zicht op zee</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Natuurlijke kustprocessen werden altijd aan banden gelegd. Maar de traditionele kustverdediging werkt onvoldoende of averechts.</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Menselijk ingrijpen leidt ook tot verlies van belangrijke natuurwaarden. In een nieuwe aanpak wordt de zee tot medestander gemaakt.</a:t>
            </a:r>
          </a:p>
          <a:p>
            <a:pPr>
              <a:spcBef>
                <a:spcPts val="0"/>
              </a:spcBef>
              <a:spcAft>
                <a:spcPts val="1000"/>
              </a:spcAft>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862276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Koffers pakken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 wordt het kustgebied van Nederland beschermd tegen overstromingen vanuit zee?</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Waarom wordt de kans op overstromingen vanuit de Noordzee groter?</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 kunnen veiligheid en natuur samengaan in het zuidwestelijke Deltagebied?</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a:extLst>
              <a:ext uri="{FF2B5EF4-FFF2-40B4-BE49-F238E27FC236}">
                <a16:creationId xmlns:a16="http://schemas.microsoft.com/office/drawing/2014/main" id="{66C108CF-1E23-4D61-8FBE-4D337B68A1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56213" y="4365104"/>
            <a:ext cx="7431573" cy="2492896"/>
          </a:xfrm>
          <a:prstGeom prst="rect">
            <a:avLst/>
          </a:prstGeom>
        </p:spPr>
      </p:pic>
    </p:spTree>
    <p:extLst>
      <p:ext uri="{BB962C8B-B14F-4D97-AF65-F5344CB8AC3E}">
        <p14:creationId xmlns:p14="http://schemas.microsoft.com/office/powerpoint/2010/main" val="2704770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Inspelen op de natuur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 werkt de nieuwe manier van kustbescherming?</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 houdt men de kustgebieden waar dynamische handhaving niet mogelijk is veilig?</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 is integraal waterbeleid?</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6BF0A3DA-4075-4697-A3DC-ED54E212F7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3717032"/>
            <a:ext cx="9144000" cy="4608512"/>
          </a:xfrm>
          <a:prstGeom prst="rect">
            <a:avLst/>
          </a:prstGeom>
        </p:spPr>
      </p:pic>
    </p:spTree>
    <p:extLst>
      <p:ext uri="{BB962C8B-B14F-4D97-AF65-F5344CB8AC3E}">
        <p14:creationId xmlns:p14="http://schemas.microsoft.com/office/powerpoint/2010/main" val="2101912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Inspelen op de natuur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5004048"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Meebewegen met de natuur</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Sinds de jaren ’80 is er een nieuwe manier van kustverdediging: werk samen met de natuur en laat de natuur het werk doen. Een veerkrachtig kustsysteem berust op dynamisch handhaven.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Dynamisch handhaven is een kwestie van geven en nemen binnen een bepaalde bandbreedte: de basiskustlijn. Wanneer de kust te sterk wordt aangetast, is ingrijpen gewenst.</a:t>
            </a: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2" name="Afbeelding 1">
            <a:extLst>
              <a:ext uri="{FF2B5EF4-FFF2-40B4-BE49-F238E27FC236}">
                <a16:creationId xmlns:a16="http://schemas.microsoft.com/office/drawing/2014/main" id="{47C18D07-A7C6-46F0-A72C-E1CEB6F4E451}"/>
              </a:ext>
            </a:extLst>
          </p:cNvPr>
          <p:cNvPicPr>
            <a:picLocks noChangeAspect="1"/>
          </p:cNvPicPr>
          <p:nvPr/>
        </p:nvPicPr>
        <p:blipFill>
          <a:blip r:embed="rId3"/>
          <a:stretch>
            <a:fillRect/>
          </a:stretch>
        </p:blipFill>
        <p:spPr>
          <a:xfrm>
            <a:off x="5234059" y="1484784"/>
            <a:ext cx="3895725" cy="4962525"/>
          </a:xfrm>
          <a:prstGeom prst="rect">
            <a:avLst/>
          </a:prstGeom>
        </p:spPr>
      </p:pic>
    </p:spTree>
    <p:extLst>
      <p:ext uri="{BB962C8B-B14F-4D97-AF65-F5344CB8AC3E}">
        <p14:creationId xmlns:p14="http://schemas.microsoft.com/office/powerpoint/2010/main" val="25021441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Inspelen op de natuur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Meebewegen met de natuur</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Op bepaalde plaatsen aan de kust verdwijnt veel zand. </a:t>
            </a:r>
          </a:p>
          <a:p>
            <a:pPr marL="360363" lvl="0" indent="0">
              <a:spcBef>
                <a:spcPts val="0"/>
              </a:spcBef>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Negatieve overschrijding van de basiskustlijn wordt hersteld door middel van zandtoevoegingen: zandsuppleties. Nadeel van de zandopspuitingen zijn de hoge kosten.</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a:extLst>
              <a:ext uri="{FF2B5EF4-FFF2-40B4-BE49-F238E27FC236}">
                <a16:creationId xmlns:a16="http://schemas.microsoft.com/office/drawing/2014/main" id="{661BA21C-7388-425C-B93D-907815ABD3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1780" y="3429000"/>
            <a:ext cx="3960440" cy="3257462"/>
          </a:xfrm>
          <a:prstGeom prst="rect">
            <a:avLst/>
          </a:prstGeom>
        </p:spPr>
      </p:pic>
    </p:spTree>
    <p:extLst>
      <p:ext uri="{BB962C8B-B14F-4D97-AF65-F5344CB8AC3E}">
        <p14:creationId xmlns:p14="http://schemas.microsoft.com/office/powerpoint/2010/main" val="3438628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Inspelen op de natuur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Meebewegen met de natuur</a:t>
            </a: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Twee vormen van suppletie: </a:t>
            </a: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strandsuppletie</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en </a:t>
            </a: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vooroeversuppletie</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Het kustfundament wordt ook onder water aangetast, daarom past Rijkswaterstaat steeds meer onderwatersuppletie (vooroeversuppletie) toe. </a:t>
            </a:r>
          </a:p>
          <a:p>
            <a:pPr marL="360363" lvl="0" indent="0">
              <a:spcBef>
                <a:spcPts val="0"/>
              </a:spcBef>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Voordelen: geen overlast op strand, lagere kosten.</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B1D92CAD-1A21-4BF8-BAE9-F519654491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3922974"/>
            <a:ext cx="4427984" cy="2944138"/>
          </a:xfrm>
          <a:prstGeom prst="rect">
            <a:avLst/>
          </a:prstGeom>
        </p:spPr>
      </p:pic>
      <p:sp>
        <p:nvSpPr>
          <p:cNvPr id="5" name="Rechthoek 4">
            <a:extLst>
              <a:ext uri="{FF2B5EF4-FFF2-40B4-BE49-F238E27FC236}">
                <a16:creationId xmlns:a16="http://schemas.microsoft.com/office/drawing/2014/main" id="{6D55F5DC-37A1-40CD-BC96-2F85FDCA5CDF}"/>
              </a:ext>
            </a:extLst>
          </p:cNvPr>
          <p:cNvSpPr/>
          <p:nvPr/>
        </p:nvSpPr>
        <p:spPr>
          <a:xfrm>
            <a:off x="251520" y="3717032"/>
            <a:ext cx="4032448" cy="2308324"/>
          </a:xfrm>
          <a:prstGeom prst="rect">
            <a:avLst/>
          </a:prstGeom>
        </p:spPr>
        <p:txBody>
          <a:bodyPr wrap="square">
            <a:spAutoFit/>
          </a:bodyPr>
          <a:lstStyle/>
          <a:p>
            <a:pPr marL="360363" lvl="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Zandsuppletie houdt de kust op orde, er is voorlopig voldoende zandvoorraad in de Noordzee. Op de langere termijn dreigt een zandtekort.</a:t>
            </a:r>
          </a:p>
        </p:txBody>
      </p:sp>
    </p:spTree>
    <p:extLst>
      <p:ext uri="{BB962C8B-B14F-4D97-AF65-F5344CB8AC3E}">
        <p14:creationId xmlns:p14="http://schemas.microsoft.com/office/powerpoint/2010/main" val="130058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Inspelen op de natuur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Bewegend zand</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Ten zuiden van Den Haag is de Zandmotor opgespoten. Een enorme zandbank, die zich de komende jaren langs de kust verspreidt. Het is een voorbeeld van dynamisch kustbeheer: golven, wind en stroming zorgen voor een versterking van de kust verderop. Natuur en recreatie profiteren ook.</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6" name="Afbeelding 5">
            <a:extLst>
              <a:ext uri="{FF2B5EF4-FFF2-40B4-BE49-F238E27FC236}">
                <a16:creationId xmlns:a16="http://schemas.microsoft.com/office/drawing/2014/main" id="{8C4031D8-ACD6-462A-8826-5BA177B7EB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8028" y="3879509"/>
            <a:ext cx="4067944" cy="2711690"/>
          </a:xfrm>
          <a:prstGeom prst="rect">
            <a:avLst/>
          </a:prstGeom>
        </p:spPr>
      </p:pic>
    </p:spTree>
    <p:extLst>
      <p:ext uri="{BB962C8B-B14F-4D97-AF65-F5344CB8AC3E}">
        <p14:creationId xmlns:p14="http://schemas.microsoft.com/office/powerpoint/2010/main" val="3900380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Inspelen op de natuur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Bewegend zand</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E49F2709-A816-4EA5-8B8D-EA69EF774C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691" y="1868449"/>
            <a:ext cx="5544616" cy="4718468"/>
          </a:xfrm>
          <a:prstGeom prst="rect">
            <a:avLst/>
          </a:prstGeom>
        </p:spPr>
      </p:pic>
      <p:sp>
        <p:nvSpPr>
          <p:cNvPr id="8" name="Rechthoek 7">
            <a:extLst>
              <a:ext uri="{FF2B5EF4-FFF2-40B4-BE49-F238E27FC236}">
                <a16:creationId xmlns:a16="http://schemas.microsoft.com/office/drawing/2014/main" id="{AF2D922A-1976-42D7-A5E4-F8F25E639146}"/>
              </a:ext>
            </a:extLst>
          </p:cNvPr>
          <p:cNvSpPr/>
          <p:nvPr/>
        </p:nvSpPr>
        <p:spPr>
          <a:xfrm>
            <a:off x="3471698" y="6581001"/>
            <a:ext cx="2200602" cy="276999"/>
          </a:xfrm>
          <a:prstGeom prst="rect">
            <a:avLst/>
          </a:prstGeom>
        </p:spPr>
        <p:txBody>
          <a:bodyPr wrap="none">
            <a:spAutoFit/>
          </a:bodyPr>
          <a:lstStyle/>
          <a:p>
            <a:r>
              <a:rPr lang="nl-NL" sz="1200" dirty="0">
                <a:latin typeface="Calibri" panose="020F0502020204030204" pitchFamily="34" charset="0"/>
                <a:cs typeface="Calibri" panose="020F0502020204030204" pitchFamily="34" charset="0"/>
              </a:rPr>
              <a:t>Ontwikkeling van de Zandmotor.</a:t>
            </a:r>
          </a:p>
        </p:txBody>
      </p:sp>
    </p:spTree>
    <p:extLst>
      <p:ext uri="{BB962C8B-B14F-4D97-AF65-F5344CB8AC3E}">
        <p14:creationId xmlns:p14="http://schemas.microsoft.com/office/powerpoint/2010/main" val="4182010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Inspelen op de natuur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Dynamiek en diversiteit</a:t>
            </a:r>
          </a:p>
          <a:p>
            <a:pPr marL="360363" indent="-360363">
              <a:spcBef>
                <a:spcPts val="0"/>
              </a:spcBef>
              <a:spcAft>
                <a:spcPts val="1000"/>
              </a:spcAft>
              <a:buFont typeface="Arial" panose="020B0604020202020204" pitchFamily="34" charset="0"/>
              <a:buChar char="►"/>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De slufter op Texel is een landinwaartse getijdengeul.</a:t>
            </a:r>
          </a:p>
          <a:p>
            <a:pPr>
              <a:spcBef>
                <a:spcPts val="0"/>
              </a:spcBef>
              <a:spcAft>
                <a:spcPts val="1000"/>
              </a:spcAft>
              <a:buFont typeface="Calibri" panose="020F0502020204030204" pitchFamily="34" charset="0"/>
              <a:buChar char="●"/>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De natuurlijke Texelse slufter werd aangepast aan veranderende omstandigheden.</a:t>
            </a:r>
          </a:p>
          <a:p>
            <a:pPr marL="360363" indent="-360363">
              <a:spcBef>
                <a:spcPts val="0"/>
              </a:spcBef>
              <a:spcAft>
                <a:spcPts val="1000"/>
              </a:spcAft>
              <a:buFont typeface="Calibri" panose="020F0502020204030204" pitchFamily="34" charset="0"/>
              <a:buChar char="●"/>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Dynamisch kustbeheer: getij en wind houden de kust in stand en vormen een gradiëntrijk milieu: er is sprake van allerlei overgangen in het landschap. De natuur is er voortdurend in beweging, soortenrijkdom van plantengroei en dierenleven groot.</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5218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Inspelen op de natuur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Dynamiek en diversiteit</a:t>
            </a:r>
          </a:p>
          <a:p>
            <a:pPr marL="0" indent="0">
              <a:spcBef>
                <a:spcPts val="0"/>
              </a:spcBef>
              <a:spcAft>
                <a:spcPts val="1000"/>
              </a:spcAft>
              <a:buNone/>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De slufter op Texel is een landinwaartse getijdengeul.</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a:extLst>
              <a:ext uri="{FF2B5EF4-FFF2-40B4-BE49-F238E27FC236}">
                <a16:creationId xmlns:a16="http://schemas.microsoft.com/office/drawing/2014/main" id="{5DD724EC-4E76-43C4-B5EC-513E8DBD65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2135967"/>
            <a:ext cx="6815961" cy="4416958"/>
          </a:xfrm>
          <a:prstGeom prst="rect">
            <a:avLst/>
          </a:prstGeom>
        </p:spPr>
      </p:pic>
    </p:spTree>
    <p:extLst>
      <p:ext uri="{BB962C8B-B14F-4D97-AF65-F5344CB8AC3E}">
        <p14:creationId xmlns:p14="http://schemas.microsoft.com/office/powerpoint/2010/main" val="3656030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Inspelen op de natuur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Kerf in de kust</a:t>
            </a:r>
          </a:p>
          <a:p>
            <a:pPr marL="0" indent="0">
              <a:spcBef>
                <a:spcPts val="0"/>
              </a:spcBef>
              <a:spcAft>
                <a:spcPts val="1000"/>
              </a:spcAft>
              <a:buNone/>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 Zachte kustverdediging: De Kerf bij Bergen.</a:t>
            </a:r>
          </a:p>
          <a:p>
            <a:pPr marL="360363" indent="-360363">
              <a:spcBef>
                <a:spcPts val="0"/>
              </a:spcBef>
              <a:spcAft>
                <a:spcPts val="1000"/>
              </a:spcAft>
              <a:buNone/>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	Geen overstromingsgevaar voor het binnenland. Er ontstond een gradiëntrijk milieu. De zeereep wordt sterk opgehoogd door stuivend zand, alleen bij extreem hoog water staat de inham blank.</a:t>
            </a:r>
          </a:p>
          <a:p>
            <a:pPr>
              <a:spcBef>
                <a:spcPts val="0"/>
              </a:spcBef>
              <a:spcAft>
                <a:spcPts val="1000"/>
              </a:spcAft>
              <a:buFont typeface="Wingdings" panose="05000000000000000000" pitchFamily="2" charset="2"/>
              <a:buChar char="§"/>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De vegetatie past zich aan het brakwatermilieu aan.</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040158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Inspelen op de natuur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Nog meer kustnatuur</a:t>
            </a:r>
          </a:p>
          <a:p>
            <a:pPr marL="0" indent="0">
              <a:spcBef>
                <a:spcPts val="0"/>
              </a:spcBef>
              <a:spcAft>
                <a:spcPts val="1000"/>
              </a:spcAft>
              <a:buNone/>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 Belangrijke ecologisch waardevolle gebieden langs de kust. </a:t>
            </a:r>
          </a:p>
          <a:p>
            <a:pPr marL="360363" indent="0">
              <a:spcBef>
                <a:spcPts val="0"/>
              </a:spcBef>
              <a:spcAft>
                <a:spcPts val="1000"/>
              </a:spcAft>
              <a:buNone/>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De diversiteit in de duinen is, met veel vogel- en vlindersoorten, groot.</a:t>
            </a:r>
          </a:p>
          <a:p>
            <a:pPr>
              <a:spcBef>
                <a:spcPts val="0"/>
              </a:spcBef>
              <a:spcAft>
                <a:spcPts val="1000"/>
              </a:spcAft>
              <a:buFont typeface="Calibri" panose="020F0502020204030204" pitchFamily="34" charset="0"/>
              <a:buChar char="●"/>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Het Waddengebied is als natuurreservaat van internationaal belang: kraamkamer, foerageer- en rustgebied. Als onderdeel van het Nederlandse Natuur Netwerk past het gebied in de Ecologische Hoofdstructuur (Natura 2000).</a:t>
            </a:r>
          </a:p>
          <a:p>
            <a:pPr>
              <a:spcBef>
                <a:spcPts val="0"/>
              </a:spcBef>
              <a:spcAft>
                <a:spcPts val="1000"/>
              </a:spcAft>
              <a:buFont typeface="Calibri" panose="020F0502020204030204" pitchFamily="34" charset="0"/>
              <a:buChar char="●"/>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De Westerschelde is als getijdenestuarium van groot ecologisch belang met schorren en slikken.</a:t>
            </a:r>
          </a:p>
          <a:p>
            <a:pPr marL="0" indent="0">
              <a:spcBef>
                <a:spcPts val="0"/>
              </a:spcBef>
              <a:spcAft>
                <a:spcPts val="1000"/>
              </a:spcAft>
              <a:buNone/>
              <a:tabLst>
                <a:tab pos="360363"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1644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Koffers pakken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Blijft het veilig?</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De kust is belangrijk voor de bescherming van Nederland tegen de zee. </a:t>
            </a:r>
          </a:p>
          <a:p>
            <a:pPr>
              <a:buFont typeface="Calibri" panose="020F0502020204030204" pitchFamily="34" charset="0"/>
              <a:buChar char="‒"/>
              <a:tabLst>
                <a:tab pos="355600" algn="l"/>
              </a:tabLst>
            </a:pPr>
            <a:r>
              <a:rPr lang="nl-NL" sz="2400" dirty="0">
                <a:latin typeface="Calibri" panose="020F0502020204030204" pitchFamily="34" charset="0"/>
                <a:cs typeface="Calibri" panose="020F0502020204030204" pitchFamily="34" charset="0"/>
              </a:rPr>
              <a:t>	Kunnen we doorgaan met pompen? </a:t>
            </a:r>
          </a:p>
          <a:p>
            <a:pPr>
              <a:buFont typeface="Calibri" panose="020F0502020204030204" pitchFamily="34" charset="0"/>
              <a:buChar char="‒"/>
              <a:tabLst>
                <a:tab pos="355600" algn="l"/>
              </a:tabLst>
            </a:pPr>
            <a:r>
              <a:rPr lang="nl-NL" sz="2400" dirty="0">
                <a:latin typeface="Calibri" panose="020F0502020204030204" pitchFamily="34" charset="0"/>
                <a:cs typeface="Calibri" panose="020F0502020204030204" pitchFamily="34" charset="0"/>
              </a:rPr>
              <a:t>	Waakt de overheid over onze veiligheid? </a:t>
            </a:r>
          </a:p>
          <a:p>
            <a:pPr>
              <a:buFont typeface="Calibri" panose="020F0502020204030204" pitchFamily="34" charset="0"/>
              <a:buChar char="‒"/>
              <a:tabLst>
                <a:tab pos="355600" algn="l"/>
              </a:tabLst>
            </a:pPr>
            <a:r>
              <a:rPr lang="nl-NL" sz="2400" dirty="0">
                <a:latin typeface="Calibri" panose="020F0502020204030204" pitchFamily="34" charset="0"/>
                <a:cs typeface="Calibri" panose="020F0502020204030204" pitchFamily="34" charset="0"/>
              </a:rPr>
              <a:t>	Kent de burger het gevaar van hoog water?</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60244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Inspelen op de natuur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Nog meer kustnatuur</a:t>
            </a:r>
          </a:p>
          <a:p>
            <a:pPr>
              <a:spcBef>
                <a:spcPts val="0"/>
              </a:spcBef>
              <a:spcAft>
                <a:spcPts val="1000"/>
              </a:spcAft>
              <a:buFont typeface="Arial" panose="020B0604020202020204" pitchFamily="34" charset="0"/>
              <a:buChar char="►"/>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In het kustgebied botsen de ecologische, economische en veiligheidswaarden. Voorbeelden: belangenconflicten tussen bollenteelt, glastuinbouw, stedenbouw, recreatie/toerisme, veiligheid, schelpen- en zandwinning, infrastructuur en vervoer.</a:t>
            </a:r>
          </a:p>
          <a:p>
            <a:pPr marL="0" indent="0">
              <a:spcBef>
                <a:spcPts val="0"/>
              </a:spcBef>
              <a:spcAft>
                <a:spcPts val="1000"/>
              </a:spcAft>
              <a:buNone/>
              <a:tabLst>
                <a:tab pos="360363"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Times New Roman" panose="02020603050405020304" pitchFamily="18" charset="0"/>
              <a:ea typeface="Times New Roman" panose="02020603050405020304" pitchFamily="18"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1" y="3573015"/>
            <a:ext cx="4067945" cy="2711963"/>
          </a:xfrm>
          <a:prstGeom prst="rect">
            <a:avLst/>
          </a:prstGeom>
        </p:spPr>
      </p:pic>
      <p:pic>
        <p:nvPicPr>
          <p:cNvPr id="3"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3573016"/>
            <a:ext cx="4067944" cy="2711963"/>
          </a:xfrm>
          <a:prstGeom prst="rect">
            <a:avLst/>
          </a:prstGeom>
        </p:spPr>
      </p:pic>
    </p:spTree>
    <p:extLst>
      <p:ext uri="{BB962C8B-B14F-4D97-AF65-F5344CB8AC3E}">
        <p14:creationId xmlns:p14="http://schemas.microsoft.com/office/powerpoint/2010/main" val="8148854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Inspelen op de natuur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tabLst>
                <a:tab pos="360363" algn="l"/>
              </a:tabLst>
            </a:pPr>
            <a:r>
              <a:rPr lang="nl-NL" b="1" dirty="0">
                <a:latin typeface="Calibri" panose="020F0502020204030204" pitchFamily="34" charset="0"/>
                <a:ea typeface="Times New Roman" panose="02020603050405020304" pitchFamily="18" charset="0"/>
                <a:cs typeface="Calibri" panose="020F0502020204030204" pitchFamily="34" charset="0"/>
              </a:rPr>
              <a:t>Wonen aan de kust</a:t>
            </a:r>
          </a:p>
          <a:p>
            <a:pPr>
              <a:spcBef>
                <a:spcPts val="0"/>
              </a:spcBef>
              <a:spcAft>
                <a:spcPts val="1000"/>
              </a:spcAft>
              <a:buFont typeface="Arial" panose="020B0604020202020204" pitchFamily="34" charset="0"/>
              <a:buChar char="►"/>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Het kustgebied is een aantrekkelijk leefgebied. De grote druk op de ruimte botst met de kustbescherming. </a:t>
            </a:r>
          </a:p>
          <a:p>
            <a:pPr>
              <a:spcBef>
                <a:spcPts val="0"/>
              </a:spcBef>
              <a:spcAft>
                <a:spcPts val="1000"/>
              </a:spcAft>
              <a:buFont typeface="Calibri" panose="020F0502020204030204" pitchFamily="34" charset="0"/>
              <a:buChar char="●"/>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Kustbebouwing brengt met zich mee dat de kust minder beweeglijk en veerkrachtig wordt. </a:t>
            </a:r>
          </a:p>
          <a:p>
            <a:pPr>
              <a:spcBef>
                <a:spcPts val="0"/>
              </a:spcBef>
              <a:spcAft>
                <a:spcPts val="1000"/>
              </a:spcAft>
              <a:buFont typeface="Calibri" panose="020F0502020204030204" pitchFamily="34" charset="0"/>
              <a:buChar char="●"/>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Een kustlijn met een starre grens die veel bescherming vraagt, wordt aangeduid als bolwerkvorming.</a:t>
            </a:r>
          </a:p>
          <a:p>
            <a:pPr marL="0" indent="0">
              <a:spcBef>
                <a:spcPts val="0"/>
              </a:spcBef>
              <a:spcAft>
                <a:spcPts val="1000"/>
              </a:spcAft>
              <a:buNone/>
              <a:tabLst>
                <a:tab pos="360363"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tabLst>
                <a:tab pos="360363"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F1AAA335-BC3B-4BBF-BDD1-0755B52723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724128" y="4514303"/>
            <a:ext cx="3225704" cy="2103720"/>
          </a:xfrm>
          <a:prstGeom prst="rect">
            <a:avLst/>
          </a:prstGeom>
        </p:spPr>
      </p:pic>
      <p:sp>
        <p:nvSpPr>
          <p:cNvPr id="6" name="Tijdelijke aanduiding voor inhoud 1">
            <a:extLst>
              <a:ext uri="{FF2B5EF4-FFF2-40B4-BE49-F238E27FC236}">
                <a16:creationId xmlns:a16="http://schemas.microsoft.com/office/drawing/2014/main" id="{6DE4C2F8-7F0E-434A-A7BD-8A4D2399E0B1}"/>
              </a:ext>
            </a:extLst>
          </p:cNvPr>
          <p:cNvSpPr txBox="1">
            <a:spLocks/>
          </p:cNvSpPr>
          <p:nvPr/>
        </p:nvSpPr>
        <p:spPr bwMode="auto">
          <a:xfrm>
            <a:off x="0" y="4193991"/>
            <a:ext cx="5004048" cy="161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0"/>
              </a:spcBef>
              <a:spcAft>
                <a:spcPts val="1000"/>
              </a:spcAft>
              <a:buFont typeface="Wingdings" panose="05000000000000000000" pitchFamily="2" charset="2"/>
              <a:buChar char="§"/>
              <a:tabLst>
                <a:tab pos="360363" algn="l"/>
              </a:tabLst>
            </a:pPr>
            <a:r>
              <a:rPr lang="nl-NL" sz="2400" kern="0" dirty="0">
                <a:latin typeface="Calibri" panose="020F0502020204030204" pitchFamily="34" charset="0"/>
                <a:ea typeface="Times New Roman" panose="02020603050405020304" pitchFamily="18" charset="0"/>
                <a:cs typeface="Calibri" panose="020F0502020204030204" pitchFamily="34" charset="0"/>
              </a:rPr>
              <a:t>Er bestaan eisen en voorwaarden voor strandhoreca.</a:t>
            </a:r>
          </a:p>
          <a:p>
            <a:pPr>
              <a:spcBef>
                <a:spcPts val="0"/>
              </a:spcBef>
              <a:spcAft>
                <a:spcPts val="1000"/>
              </a:spcAft>
              <a:buFont typeface="Calibri" panose="020F0502020204030204" pitchFamily="34" charset="0"/>
              <a:buChar char="●"/>
              <a:tabLst>
                <a:tab pos="360363" algn="l"/>
              </a:tabLst>
            </a:pPr>
            <a:endParaRPr lang="nl-NL" sz="2400" kern="0" dirty="0">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FontTx/>
              <a:buNone/>
              <a:tabLst>
                <a:tab pos="360363" algn="l"/>
              </a:tabLst>
            </a:pPr>
            <a:endParaRPr lang="nl-NL" sz="2400" kern="0"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FontTx/>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FontTx/>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FontTx/>
              <a:buNone/>
            </a:pPr>
            <a:endParaRPr lang="nl-NL" sz="24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512984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Inspelen op de natuur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tabLst>
                <a:tab pos="360363" algn="l"/>
              </a:tabLst>
            </a:pPr>
            <a:r>
              <a:rPr lang="nl-NL" b="1" dirty="0">
                <a:latin typeface="Calibri" panose="020F0502020204030204" pitchFamily="34" charset="0"/>
                <a:ea typeface="Times New Roman" panose="02020603050405020304" pitchFamily="18" charset="0"/>
                <a:cs typeface="Calibri" panose="020F0502020204030204" pitchFamily="34" charset="0"/>
              </a:rPr>
              <a:t>Bolwerken beschermd</a:t>
            </a:r>
          </a:p>
          <a:p>
            <a:pPr>
              <a:spcBef>
                <a:spcPts val="0"/>
              </a:spcBef>
              <a:spcAft>
                <a:spcPts val="1000"/>
              </a:spcAft>
              <a:buFont typeface="Arial" panose="020B0604020202020204" pitchFamily="34" charset="0"/>
              <a:buChar char="►"/>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Bebouwing en zeeweringen moeten beschermd blijven tegen de krachten van de zee.</a:t>
            </a:r>
          </a:p>
          <a:p>
            <a:pPr>
              <a:spcBef>
                <a:spcPts val="0"/>
              </a:spcBef>
              <a:spcAft>
                <a:spcPts val="1000"/>
              </a:spcAft>
              <a:buFont typeface="Calibri" panose="020F0502020204030204" pitchFamily="34" charset="0"/>
              <a:buChar char="●"/>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Bolwerkvorming vergroot het overstromingsrisico. Alleen in bestaande kustplaatsen mag worden bijgebouwd.</a:t>
            </a:r>
          </a:p>
          <a:p>
            <a:pPr marL="0" indent="0">
              <a:spcBef>
                <a:spcPts val="0"/>
              </a:spcBef>
              <a:spcAft>
                <a:spcPts val="1000"/>
              </a:spcAft>
              <a:buNone/>
              <a:tabLst>
                <a:tab pos="360363"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Calibri" panose="020F0502020204030204" pitchFamily="34" charset="0"/>
              <a:buChar char="●"/>
              <a:tabLst>
                <a:tab pos="360363"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tabLst>
                <a:tab pos="360363"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tabLst>
                <a:tab pos="360363"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Times New Roman" panose="02020603050405020304" pitchFamily="18" charset="0"/>
              <a:ea typeface="Times New Roman" panose="02020603050405020304" pitchFamily="18"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3429000"/>
            <a:ext cx="4379979" cy="3284984"/>
          </a:xfrm>
          <a:prstGeom prst="rect">
            <a:avLst/>
          </a:prstGeom>
        </p:spPr>
      </p:pic>
    </p:spTree>
    <p:extLst>
      <p:ext uri="{BB962C8B-B14F-4D97-AF65-F5344CB8AC3E}">
        <p14:creationId xmlns:p14="http://schemas.microsoft.com/office/powerpoint/2010/main" val="1616545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Inspelen op de natuur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tabLst>
                <a:tab pos="360363" algn="l"/>
              </a:tabLst>
            </a:pPr>
            <a:r>
              <a:rPr lang="nl-NL" b="1" dirty="0">
                <a:latin typeface="Calibri" panose="020F0502020204030204" pitchFamily="34" charset="0"/>
                <a:ea typeface="Times New Roman" panose="02020603050405020304" pitchFamily="18" charset="0"/>
                <a:cs typeface="Calibri" panose="020F0502020204030204" pitchFamily="34" charset="0"/>
              </a:rPr>
              <a:t>Bolwerken beschermd</a:t>
            </a:r>
          </a:p>
          <a:p>
            <a:pPr>
              <a:spcBef>
                <a:spcPts val="0"/>
              </a:spcBef>
              <a:spcAft>
                <a:spcPts val="1000"/>
              </a:spcAft>
              <a:buFont typeface="Wingdings" panose="05000000000000000000" pitchFamily="2" charset="2"/>
              <a:buChar char="§"/>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Bebouwingscontouren moeten de kuststrook veiligstellen. Alleen binnen contouren mag voorwaardelijk (ja, mits) worden gebouwd. Daarbuiten is het nee, tenzij.</a:t>
            </a:r>
          </a:p>
          <a:p>
            <a:pPr marL="0" indent="0">
              <a:spcBef>
                <a:spcPts val="0"/>
              </a:spcBef>
              <a:spcAft>
                <a:spcPts val="1000"/>
              </a:spcAft>
              <a:buNone/>
              <a:tabLst>
                <a:tab pos="360363"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tabLst>
                <a:tab pos="360363"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tabLst>
                <a:tab pos="360363"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4ABF5FC5-FA3C-430A-A7CB-5E310981A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20" y="3140968"/>
            <a:ext cx="4272136" cy="3631316"/>
          </a:xfrm>
          <a:prstGeom prst="rect">
            <a:avLst/>
          </a:prstGeom>
        </p:spPr>
      </p:pic>
    </p:spTree>
    <p:extLst>
      <p:ext uri="{BB962C8B-B14F-4D97-AF65-F5344CB8AC3E}">
        <p14:creationId xmlns:p14="http://schemas.microsoft.com/office/powerpoint/2010/main" val="6393038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Inspelen op de natuur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4427984" cy="5506917"/>
          </a:xfrm>
        </p:spPr>
        <p:txBody>
          <a:bodyPr lIns="360000" tIns="46800" bIns="46800"/>
          <a:lstStyle/>
          <a:p>
            <a:pPr marL="0" indent="0">
              <a:spcBef>
                <a:spcPts val="0"/>
              </a:spcBef>
              <a:spcAft>
                <a:spcPts val="1000"/>
              </a:spcAft>
              <a:buNone/>
              <a:tabLst>
                <a:tab pos="360363" algn="l"/>
              </a:tabLst>
            </a:pPr>
            <a:r>
              <a:rPr lang="nl-NL" b="1" dirty="0">
                <a:latin typeface="Calibri" panose="020F0502020204030204" pitchFamily="34" charset="0"/>
                <a:ea typeface="Times New Roman" panose="02020603050405020304" pitchFamily="18" charset="0"/>
                <a:cs typeface="Calibri" panose="020F0502020204030204" pitchFamily="34" charset="0"/>
              </a:rPr>
              <a:t>Bolwerken beschermd</a:t>
            </a:r>
          </a:p>
          <a:p>
            <a:pPr>
              <a:spcBef>
                <a:spcPts val="0"/>
              </a:spcBef>
              <a:spcAft>
                <a:spcPts val="1000"/>
              </a:spcAft>
              <a:buFont typeface="Wingdings" panose="05000000000000000000" pitchFamily="2" charset="2"/>
              <a:buChar char="§"/>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De </a:t>
            </a:r>
            <a:r>
              <a:rPr lang="nl-NL" sz="2400" dirty="0" err="1">
                <a:latin typeface="Calibri" panose="020F0502020204030204" pitchFamily="34" charset="0"/>
                <a:ea typeface="Times New Roman" panose="02020603050405020304" pitchFamily="18" charset="0"/>
                <a:cs typeface="Calibri" panose="020F0502020204030204" pitchFamily="34" charset="0"/>
              </a:rPr>
              <a:t>Hondsbosse</a:t>
            </a:r>
            <a:r>
              <a:rPr lang="nl-NL" sz="2400" dirty="0">
                <a:latin typeface="Calibri" panose="020F0502020204030204" pitchFamily="34" charset="0"/>
                <a:ea typeface="Times New Roman" panose="02020603050405020304" pitchFamily="18" charset="0"/>
                <a:cs typeface="Calibri" panose="020F0502020204030204" pitchFamily="34" charset="0"/>
              </a:rPr>
              <a:t> Zeewering laat zien hoe een bolwerk (harde kust) is geïntegreerd in dynamisch kustbeheer. Aan de zeezijde van de dijk werd zand opgespoten en een strandmeer gevormd.</a:t>
            </a:r>
          </a:p>
          <a:p>
            <a:pPr>
              <a:spcBef>
                <a:spcPts val="0"/>
              </a:spcBef>
              <a:spcAft>
                <a:spcPts val="1000"/>
              </a:spcAft>
              <a:buFont typeface="Calibri" panose="020F0502020204030204" pitchFamily="34" charset="0"/>
              <a:buChar char="●"/>
              <a:tabLst>
                <a:tab pos="360363"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tabLst>
                <a:tab pos="360363"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tabLst>
                <a:tab pos="360363"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12A2EBA9-45F1-4F42-BA8E-DDC65A2BBC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1196752"/>
            <a:ext cx="3654152" cy="5481228"/>
          </a:xfrm>
          <a:prstGeom prst="rect">
            <a:avLst/>
          </a:prstGeom>
        </p:spPr>
      </p:pic>
    </p:spTree>
    <p:extLst>
      <p:ext uri="{BB962C8B-B14F-4D97-AF65-F5344CB8AC3E}">
        <p14:creationId xmlns:p14="http://schemas.microsoft.com/office/powerpoint/2010/main" val="37498436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Inspelen op de natuur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tabLst>
                <a:tab pos="360363" algn="l"/>
              </a:tabLst>
            </a:pPr>
            <a:r>
              <a:rPr lang="nl-NL" b="1" dirty="0">
                <a:latin typeface="Calibri" panose="020F0502020204030204" pitchFamily="34" charset="0"/>
                <a:ea typeface="Times New Roman" panose="02020603050405020304" pitchFamily="18" charset="0"/>
                <a:cs typeface="Calibri" panose="020F0502020204030204" pitchFamily="34" charset="0"/>
              </a:rPr>
              <a:t>Een nationaal waterplan</a:t>
            </a:r>
          </a:p>
          <a:p>
            <a:pPr>
              <a:spcBef>
                <a:spcPts val="0"/>
              </a:spcBef>
              <a:spcAft>
                <a:spcPts val="1000"/>
              </a:spcAft>
              <a:buFont typeface="Arial" panose="020B0604020202020204" pitchFamily="34" charset="0"/>
              <a:buChar char="►"/>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Er blijven zwakke schakels in de kustverdediging. De overheid heeft daar ook aan de landzijde grond gereserveerd om verschuiving van de kust makkelijker te maken.</a:t>
            </a:r>
          </a:p>
          <a:p>
            <a:pPr>
              <a:spcBef>
                <a:spcPts val="0"/>
              </a:spcBef>
              <a:spcAft>
                <a:spcPts val="1000"/>
              </a:spcAft>
              <a:buFont typeface="Calibri" panose="020F0502020204030204" pitchFamily="34" charset="0"/>
              <a:buChar char="●"/>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In het Nationaal Waterplan is integraal waterbeleid beschreven, alle zaken die met waterveiligheid, waterkwaliteit en waterkwantiteit te maken hebben.</a:t>
            </a:r>
          </a:p>
          <a:p>
            <a:pPr>
              <a:spcBef>
                <a:spcPts val="0"/>
              </a:spcBef>
              <a:spcAft>
                <a:spcPts val="1000"/>
              </a:spcAft>
              <a:buFont typeface="Calibri" panose="020F0502020204030204" pitchFamily="34" charset="0"/>
              <a:buChar char="●"/>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Het Waterplan is een uitwerking van het Deltaprogramma dat in 2008 werd opgesteld door de Tweede Deltacommissie.</a:t>
            </a:r>
          </a:p>
          <a:p>
            <a:pPr>
              <a:spcBef>
                <a:spcPts val="0"/>
              </a:spcBef>
              <a:spcAft>
                <a:spcPts val="1000"/>
              </a:spcAft>
              <a:buFont typeface="Wingdings" panose="05000000000000000000" pitchFamily="2" charset="2"/>
              <a:buChar char="§"/>
              <a:tabLst>
                <a:tab pos="360363" algn="l"/>
              </a:tabLst>
            </a:pPr>
            <a:r>
              <a:rPr lang="nl-NL" sz="2400" dirty="0">
                <a:latin typeface="Calibri" panose="020F0502020204030204" pitchFamily="34" charset="0"/>
                <a:ea typeface="Times New Roman" panose="02020603050405020304" pitchFamily="18" charset="0"/>
                <a:cs typeface="Calibri" panose="020F0502020204030204" pitchFamily="34" charset="0"/>
              </a:rPr>
              <a:t>In de Deltawet waterveiligheid en zoetwatervoorziening (2011) is de uitvoering en bekostiging vastgelegd.</a:t>
            </a:r>
          </a:p>
          <a:p>
            <a:pPr>
              <a:spcBef>
                <a:spcPts val="0"/>
              </a:spcBef>
              <a:spcAft>
                <a:spcPts val="1000"/>
              </a:spcAft>
              <a:buFont typeface="Wingdings" panose="05000000000000000000" pitchFamily="2" charset="2"/>
              <a:buChar char="§"/>
              <a:tabLst>
                <a:tab pos="360363"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tabLst>
                <a:tab pos="360363"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tabLst>
                <a:tab pos="360363"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tabLst>
                <a:tab pos="360363"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76099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Koffers pakken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Een veilig gevoel</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Volgens onderzoek van Rijkswaterstaat voelen burgers zich veilig en vertrouwen ze op bescherming van de overheid tegen overstromingsgevaar.</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Het overstromingsrisicobewustzijn van de gemiddelde burger is gering. Men weet weinig over het verband tussen kustveiligheid, zeespiegelstijging en bodemdaling.</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De kans op overstromingen door de zee is klein. De kustverdediging wordt aangepast aan het overstromingsrisico van een gebied.</a:t>
            </a:r>
          </a:p>
          <a:p>
            <a:pPr marL="355600" indent="-355600">
              <a:buNone/>
              <a:tabLst>
                <a:tab pos="355600" algn="l"/>
              </a:tabLst>
            </a:pPr>
            <a:r>
              <a:rPr lang="nl-NL" sz="2400" dirty="0">
                <a:latin typeface="Calibri" panose="020F0502020204030204" pitchFamily="34" charset="0"/>
                <a:cs typeface="Calibri" panose="020F0502020204030204" pitchFamily="34" charset="0"/>
              </a:rPr>
              <a:t>	Dat</a:t>
            </a:r>
            <a:r>
              <a:rPr lang="nl-NL" sz="2400" strike="sngStrike" dirty="0">
                <a:latin typeface="Calibri" panose="020F0502020204030204" pitchFamily="34" charset="0"/>
                <a:cs typeface="Calibri" panose="020F0502020204030204" pitchFamily="34" charset="0"/>
              </a:rPr>
              <a:t> </a:t>
            </a:r>
            <a:r>
              <a:rPr lang="nl-NL" sz="2400" dirty="0">
                <a:latin typeface="Calibri" panose="020F0502020204030204" pitchFamily="34" charset="0"/>
                <a:cs typeface="Calibri" panose="020F0502020204030204" pitchFamily="34" charset="0"/>
              </a:rPr>
              <a:t>overstromingsrisico</a:t>
            </a:r>
            <a:r>
              <a:rPr lang="nl-NL" sz="2400" strike="sngStrike" dirty="0">
                <a:latin typeface="Calibri" panose="020F0502020204030204" pitchFamily="34" charset="0"/>
                <a:cs typeface="Calibri" panose="020F0502020204030204" pitchFamily="34" charset="0"/>
              </a:rPr>
              <a:t> </a:t>
            </a:r>
            <a:r>
              <a:rPr lang="nl-NL" sz="2400" dirty="0">
                <a:latin typeface="Calibri" panose="020F0502020204030204" pitchFamily="34" charset="0"/>
                <a:cs typeface="Calibri" panose="020F0502020204030204" pitchFamily="34" charset="0"/>
              </a:rPr>
              <a:t>hangt af van de gevolgen in een dijkring, bijvoorbeeld aantallen doden en de economische schade. De volle, laaggelegen Randstad loopt veel risico.</a:t>
            </a:r>
          </a:p>
          <a:p>
            <a:pPr marL="0" indent="0">
              <a:buNone/>
              <a:tabLst>
                <a:tab pos="355600" algn="l"/>
              </a:tabLst>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16654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Koffers pakken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Een veilig gevoel</a:t>
            </a:r>
          </a:p>
          <a:p>
            <a:pPr marL="355600" indent="0">
              <a:buNone/>
            </a:pPr>
            <a:r>
              <a:rPr lang="nl-NL" sz="2400" dirty="0">
                <a:latin typeface="Calibri" panose="020F0502020204030204" pitchFamily="34" charset="0"/>
                <a:cs typeface="Calibri" panose="020F0502020204030204" pitchFamily="34" charset="0"/>
              </a:rPr>
              <a:t>Een dijkring wordt beschermd door een primaire waterkering of door hogere gronden. Een waterkering is bedoeld om oppervlaktewater tegen te houden (te keren).</a:t>
            </a:r>
          </a:p>
          <a:p>
            <a:pPr marL="0" indent="0">
              <a:buNone/>
              <a:tabLst>
                <a:tab pos="355600" algn="l"/>
              </a:tabLst>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1D6922ED-DB2A-4A99-B9B4-DDEAC51210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1944" y="3214830"/>
            <a:ext cx="5112568" cy="3669562"/>
          </a:xfrm>
          <a:prstGeom prst="rect">
            <a:avLst/>
          </a:prstGeom>
        </p:spPr>
      </p:pic>
      <p:sp>
        <p:nvSpPr>
          <p:cNvPr id="5" name="Rechthoek 4">
            <a:extLst>
              <a:ext uri="{FF2B5EF4-FFF2-40B4-BE49-F238E27FC236}">
                <a16:creationId xmlns:a16="http://schemas.microsoft.com/office/drawing/2014/main" id="{547D84AA-1B9F-4A6F-A89C-DEA408018A2A}"/>
              </a:ext>
            </a:extLst>
          </p:cNvPr>
          <p:cNvSpPr/>
          <p:nvPr/>
        </p:nvSpPr>
        <p:spPr>
          <a:xfrm>
            <a:off x="7020272" y="6458655"/>
            <a:ext cx="1275221" cy="276999"/>
          </a:xfrm>
          <a:prstGeom prst="rect">
            <a:avLst/>
          </a:prstGeom>
        </p:spPr>
        <p:txBody>
          <a:bodyPr wrap="none">
            <a:spAutoFit/>
          </a:bodyPr>
          <a:lstStyle/>
          <a:p>
            <a:r>
              <a:rPr lang="nl-NL" sz="1200" dirty="0">
                <a:latin typeface="Calibri" panose="020F0502020204030204" pitchFamily="34" charset="0"/>
                <a:cs typeface="Calibri" panose="020F0502020204030204" pitchFamily="34" charset="0"/>
              </a:rPr>
              <a:t>stormvloedkering</a:t>
            </a:r>
          </a:p>
        </p:txBody>
      </p:sp>
    </p:spTree>
    <p:extLst>
      <p:ext uri="{BB962C8B-B14F-4D97-AF65-F5344CB8AC3E}">
        <p14:creationId xmlns:p14="http://schemas.microsoft.com/office/powerpoint/2010/main" val="3310877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Koffers pakken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Een veilig gevoel</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Twee derde van Nederland wordt beschermd door primaire waterkeringen, die worden beheerd door Waterschappen. Die zorgen ook voor beheersing van het grondwaterpeil en voor de waterkwaliteit.</a:t>
            </a:r>
          </a:p>
          <a:p>
            <a:pPr marL="0" indent="0">
              <a:buNone/>
              <a:tabLst>
                <a:tab pos="355600" algn="l"/>
              </a:tabLst>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06037C0C-691A-4503-95D6-3769820E5F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3212975"/>
            <a:ext cx="3656122" cy="3373941"/>
          </a:xfrm>
          <a:prstGeom prst="rect">
            <a:avLst/>
          </a:prstGeom>
        </p:spPr>
      </p:pic>
    </p:spTree>
    <p:extLst>
      <p:ext uri="{BB962C8B-B14F-4D97-AF65-F5344CB8AC3E}">
        <p14:creationId xmlns:p14="http://schemas.microsoft.com/office/powerpoint/2010/main" val="2994474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Koffers pakken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Overstromingsrisico</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De overstromingskans wordt kleiner door investeringen in veiligheidsmaatregelen.</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Bevolking en economische waarde zijn gegroeid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rPr>
              <a:t>het overstromingsrisico neemt toe. Elke vijf jaar wordt het veiligheidsrisico opnieuw bekeken.</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De schade die wordt aangericht hangt af van:</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oppervlakte van een dijkring</a:t>
            </a:r>
          </a:p>
          <a:p>
            <a:pPr>
              <a:spcBef>
                <a:spcPts val="0"/>
              </a:spcBef>
              <a:buFont typeface="Calibri" panose="020F0502020204030204" pitchFamily="34" charset="0"/>
              <a:buChar char="‒"/>
            </a:pPr>
            <a:r>
              <a:rPr lang="nl-NL" sz="2400" dirty="0">
                <a:latin typeface="Calibri" panose="020F0502020204030204" pitchFamily="34" charset="0"/>
                <a:cs typeface="Calibri" panose="020F0502020204030204" pitchFamily="34" charset="0"/>
              </a:rPr>
              <a:t>ligging beneden zeeniveau</a:t>
            </a:r>
          </a:p>
          <a:p>
            <a:pPr>
              <a:spcBef>
                <a:spcPts val="0"/>
              </a:spcBef>
              <a:buFont typeface="Calibri" panose="020F0502020204030204" pitchFamily="34" charset="0"/>
              <a:buChar char="‒"/>
            </a:pPr>
            <a:r>
              <a:rPr lang="nl-NL" sz="2400" dirty="0">
                <a:latin typeface="Calibri" panose="020F0502020204030204" pitchFamily="34" charset="0"/>
                <a:cs typeface="Calibri" panose="020F0502020204030204" pitchFamily="34" charset="0"/>
              </a:rPr>
              <a:t>aantal inwoners</a:t>
            </a:r>
          </a:p>
          <a:p>
            <a:pPr>
              <a:spcBef>
                <a:spcPts val="0"/>
              </a:spcBef>
              <a:buFont typeface="Calibri" panose="020F0502020204030204" pitchFamily="34" charset="0"/>
              <a:buChar char="‒"/>
            </a:pPr>
            <a:r>
              <a:rPr lang="nl-NL" sz="2400" dirty="0">
                <a:latin typeface="Calibri" panose="020F0502020204030204" pitchFamily="34" charset="0"/>
                <a:cs typeface="Calibri" panose="020F0502020204030204" pitchFamily="34" charset="0"/>
              </a:rPr>
              <a:t>waarde van de bebouwde omgeving</a:t>
            </a:r>
          </a:p>
          <a:p>
            <a:pPr>
              <a:spcBef>
                <a:spcPts val="0"/>
              </a:spcBef>
              <a:buFont typeface="Calibri" panose="020F0502020204030204" pitchFamily="34" charset="0"/>
              <a:buChar char="‒"/>
            </a:pPr>
            <a:r>
              <a:rPr lang="nl-NL" sz="2400" dirty="0">
                <a:latin typeface="Calibri" panose="020F0502020204030204" pitchFamily="34" charset="0"/>
                <a:cs typeface="Calibri" panose="020F0502020204030204" pitchFamily="34" charset="0"/>
              </a:rPr>
              <a:t>economische productiewaarde.</a:t>
            </a:r>
          </a:p>
          <a:p>
            <a:pPr marL="0" indent="0">
              <a:buNone/>
              <a:tabLst>
                <a:tab pos="355600" algn="l"/>
              </a:tabLst>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7584367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3039</Words>
  <Application>Microsoft Macintosh PowerPoint</Application>
  <PresentationFormat>Diavoorstelling (4:3)</PresentationFormat>
  <Paragraphs>489</Paragraphs>
  <Slides>55</Slides>
  <Notes>54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55</vt:i4>
      </vt:variant>
    </vt:vector>
  </HeadingPairs>
  <TitlesOfParts>
    <vt:vector size="60" baseType="lpstr">
      <vt:lpstr>Arial</vt:lpstr>
      <vt:lpstr>Calibri</vt:lpstr>
      <vt:lpstr>Times New Roman</vt:lpstr>
      <vt:lpstr>Wingdings</vt:lpstr>
      <vt:lpstr>Kantoorthema</vt:lpstr>
      <vt:lpstr>PowerPoint-presentatie</vt:lpstr>
      <vt:lpstr>1. De lage landen bij de zee</vt:lpstr>
      <vt:lpstr>1. De lage landen bij de zee</vt:lpstr>
      <vt:lpstr>§1.1 Koffers pakken</vt:lpstr>
      <vt:lpstr>§1.1 Koffers pakken</vt:lpstr>
      <vt:lpstr>§1.1 Koffers pakken</vt:lpstr>
      <vt:lpstr>§1.1 Koffers pakken</vt:lpstr>
      <vt:lpstr>§1.1 Koffers pakken</vt:lpstr>
      <vt:lpstr>§1.1 Koffers pakken</vt:lpstr>
      <vt:lpstr>§1.1 Koffers pakken</vt:lpstr>
      <vt:lpstr>§1.1 Koffers pakken</vt:lpstr>
      <vt:lpstr>§1.1 Koffers pakken</vt:lpstr>
      <vt:lpstr>§1.1 Koffers pakken</vt:lpstr>
      <vt:lpstr>§1.1 Koffers pakken</vt:lpstr>
      <vt:lpstr>§1.1 Koffers pakken</vt:lpstr>
      <vt:lpstr>§1.1 Koffers pakken</vt:lpstr>
      <vt:lpstr>§1.1 Koffers pakken</vt:lpstr>
      <vt:lpstr>§1.1 Koffers pakken</vt:lpstr>
      <vt:lpstr>§1.1 Koffers pakken</vt:lpstr>
      <vt:lpstr>§1.1 Koffers pakken</vt:lpstr>
      <vt:lpstr>§1.1 Koffers pakken</vt:lpstr>
      <vt:lpstr>§1.2 Kust in beweging</vt:lpstr>
      <vt:lpstr>§1.2 Kust in beweging</vt:lpstr>
      <vt:lpstr>§1.2 Kust in beweging</vt:lpstr>
      <vt:lpstr>§1.2 Kust in beweging</vt:lpstr>
      <vt:lpstr>§1.2 Kust in beweging</vt:lpstr>
      <vt:lpstr>§1.2 Kust in beweging</vt:lpstr>
      <vt:lpstr>§1.2 Kust in beweging</vt:lpstr>
      <vt:lpstr>§1.2 Kust in beweging</vt:lpstr>
      <vt:lpstr>§1.2 Kust in beweging</vt:lpstr>
      <vt:lpstr>§1.2 Kust in beweging</vt:lpstr>
      <vt:lpstr>§1.2 Kust in beweging</vt:lpstr>
      <vt:lpstr>§1.2 Kust in beweging</vt:lpstr>
      <vt:lpstr>§1.2 Kust in beweging</vt:lpstr>
      <vt:lpstr>§1.2 Kust in beweging</vt:lpstr>
      <vt:lpstr>§1.2 Kust in beweging</vt:lpstr>
      <vt:lpstr>§1.2 Kust in beweging</vt:lpstr>
      <vt:lpstr>§1.2 Kust in beweging</vt:lpstr>
      <vt:lpstr>§1.2 Kust in beweging</vt:lpstr>
      <vt:lpstr>§1.3 Inspelen op de natuur</vt:lpstr>
      <vt:lpstr>§1.3 Inspelen op de natuur</vt:lpstr>
      <vt:lpstr>§1.3 Inspelen op de natuur</vt:lpstr>
      <vt:lpstr>§1.3 Inspelen op de natuur</vt:lpstr>
      <vt:lpstr>§1.3 Inspelen op de natuur</vt:lpstr>
      <vt:lpstr>§1.3 Inspelen op de natuur</vt:lpstr>
      <vt:lpstr>§1.3 Inspelen op de natuur</vt:lpstr>
      <vt:lpstr>§1.3 Inspelen op de natuur</vt:lpstr>
      <vt:lpstr>§1.3 Inspelen op de natuur</vt:lpstr>
      <vt:lpstr>§1.3 Inspelen op de natuur</vt:lpstr>
      <vt:lpstr>§1.3 Inspelen op de natuur</vt:lpstr>
      <vt:lpstr>§1.3 Inspelen op de natuur</vt:lpstr>
      <vt:lpstr>§1.3 Inspelen op de natuur</vt:lpstr>
      <vt:lpstr>§1.3 Inspelen op de natuur</vt:lpstr>
      <vt:lpstr>§1.3 Inspelen op de natuur</vt:lpstr>
      <vt:lpstr>§1.3 Inspelen op de natuur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2018-02-27T08:39:20Z</dcterms:created>
  <dcterms:modified xsi:type="dcterms:W3CDTF">2019-12-28T11:55:30Z</dcterms:modified>
</cp:coreProperties>
</file>