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F1AA9-426F-4DE9-888B-2564224533A8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1AD3D-AC51-4E2A-931E-E6634F3F9EB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8185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Convergentie van twee oceanische platen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509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vorming van een gebergte door botsende continentale platen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748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Het ontstaan van een tsunami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117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San Andreasbreuk (California, V.S.) is een </a:t>
            </a:r>
            <a:r>
              <a:rPr lang="nl-NL" dirty="0" err="1"/>
              <a:t>transforme</a:t>
            </a:r>
            <a:r>
              <a:rPr lang="nl-NL" dirty="0"/>
              <a:t> breuklijn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304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83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15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</a:t>
            </a:r>
            <a:r>
              <a:rPr lang="nl-NL" dirty="0" err="1"/>
              <a:t>Skjaldbreidur</a:t>
            </a:r>
            <a:r>
              <a:rPr lang="nl-NL" dirty="0"/>
              <a:t> op IJsland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552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Popocatépetl in Mexico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455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Uitbarsting van de vulkaan de </a:t>
            </a:r>
            <a:r>
              <a:rPr lang="nl-NL" dirty="0" err="1"/>
              <a:t>Sinabung</a:t>
            </a:r>
            <a:r>
              <a:rPr lang="nl-NL" dirty="0"/>
              <a:t> in Indonesië, 2014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17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15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Caldeira</a:t>
            </a:r>
            <a:r>
              <a:rPr lang="nl-NL" dirty="0"/>
              <a:t> </a:t>
            </a:r>
            <a:r>
              <a:rPr lang="nl-NL" dirty="0" err="1"/>
              <a:t>Crater</a:t>
            </a:r>
            <a:r>
              <a:rPr lang="nl-NL" dirty="0"/>
              <a:t> Lake in de V.S.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401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Afbeeldingen: De vorming van basaltstromen, mantelpluim en </a:t>
            </a:r>
            <a:r>
              <a:rPr lang="nl-NL" dirty="0" err="1"/>
              <a:t>hotspot</a:t>
            </a:r>
            <a:r>
              <a:rPr lang="nl-NL" dirty="0"/>
              <a:t> / De vorming van een reeks hotspotvulkanen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788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Lakagigar</a:t>
            </a:r>
            <a:r>
              <a:rPr lang="nl-NL" dirty="0"/>
              <a:t>, IJsland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161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15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Platen, breuken, vulkanen en aardbevingen in Japan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5529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vulkaan de Fuji, Japan / De vulkaan de </a:t>
            </a:r>
            <a:r>
              <a:rPr lang="nl-NL" dirty="0" err="1"/>
              <a:t>Sakurajima</a:t>
            </a:r>
            <a:r>
              <a:rPr lang="nl-NL" dirty="0"/>
              <a:t>, Japan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4550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Tsunami in maart 2011 aan de noordoostkust van Japan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4013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Caldeira</a:t>
            </a:r>
            <a:r>
              <a:rPr lang="nl-NL" dirty="0"/>
              <a:t> </a:t>
            </a:r>
            <a:r>
              <a:rPr lang="nl-NL" dirty="0" err="1"/>
              <a:t>Crater</a:t>
            </a:r>
            <a:r>
              <a:rPr lang="nl-NL" dirty="0"/>
              <a:t> Lake in de V.S.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3124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Geologische kaart van IJsland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559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schalen van Richter en </a:t>
            </a:r>
            <a:r>
              <a:rPr lang="nl-NL" dirty="0" err="1"/>
              <a:t>Mercalli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5529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Geologische kaart van IJsland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4866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617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belangrijkste platen en hun bewegingsrichting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455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Geologische tijdschaal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401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Divergente en convergente breuklijnen, </a:t>
            </a:r>
            <a:r>
              <a:rPr lang="nl-NL" dirty="0" err="1"/>
              <a:t>ridge</a:t>
            </a:r>
            <a:r>
              <a:rPr lang="nl-NL" dirty="0"/>
              <a:t> push en slab pull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1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breuk bij </a:t>
            </a:r>
            <a:r>
              <a:rPr lang="nl-NL" dirty="0" err="1"/>
              <a:t>Thingvellir</a:t>
            </a:r>
            <a:r>
              <a:rPr lang="nl-NL" dirty="0"/>
              <a:t>, de divergente breukzone op IJsland. De kloof heet </a:t>
            </a:r>
            <a:r>
              <a:rPr lang="nl-NL" dirty="0" err="1"/>
              <a:t>Almannagjá</a:t>
            </a:r>
            <a:r>
              <a:rPr lang="nl-NL" dirty="0"/>
              <a:t>, en wordt begrensd door twee platen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984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Geologische tijdschaal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878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Subductie</a:t>
            </a:r>
            <a:r>
              <a:rPr lang="nl-NL" dirty="0"/>
              <a:t> bij een continentale en een oceanische plaat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601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C8782-C551-412C-8B0E-03538583B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748DEC7-EDE8-4006-ADA5-EF3E14D71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297602-E7FF-4D1D-80D4-3A174CEB4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0693-8507-4B24-B36D-D77D169AA33C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427FCC-59D5-49DE-B43C-75F9CDAA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B25D9B-8D68-4C9B-917B-E1E9C87EA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7F03-BAEC-4D32-A5D0-6B2182C20C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516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229E8B-4F3C-4221-80E2-71568BE37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3A7FFC3-479A-417A-8064-492269EBF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041E84-9BA0-4681-B84C-AC58BCD9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0693-8507-4B24-B36D-D77D169AA33C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DD6FDC-E3A9-4568-9FAB-DB57C553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2C1273-8814-44E5-9FD6-E4D70A80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7F03-BAEC-4D32-A5D0-6B2182C20C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87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99BD4C7-9375-4330-ACC1-2FB4656F6F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8A29ED5-0AE1-44D7-84EB-6916761C4C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A01A69-9C11-4794-ABCF-7621DE8A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0693-8507-4B24-B36D-D77D169AA33C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DF5255-C67E-469D-8CB8-930F0F0D3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5692E1-D4B1-459D-9E85-52F81F973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7F03-BAEC-4D32-A5D0-6B2182C20C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950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0574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1534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9953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691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2181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4920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4812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25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BE7C9-8FB0-4875-9FD8-FB608C54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5F68F5-BFD2-4D9D-97C8-93AE56CF9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FCD660-549F-49E9-B24A-C9315F1FB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0693-8507-4B24-B36D-D77D169AA33C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3F5504-3AFB-44C2-9E59-1680903C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922F10-1127-4B75-AF32-28E350C0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7F03-BAEC-4D32-A5D0-6B2182C20C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6456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0610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9718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319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72B05-DC61-4F5C-A95D-22F3F7128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28B234A-B497-49CF-B4FF-D41493D25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C7EA9B5-2153-4919-B2DB-5CD3072E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0693-8507-4B24-B36D-D77D169AA33C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B529DC-39D8-40E8-B690-16D0DE21C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7CD558-067D-4F82-B320-689DF950F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7F03-BAEC-4D32-A5D0-6B2182C20C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3814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E0AE2-E52D-4102-9158-D6DE40C9B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667C38-85E8-4FBC-87E4-A32A7AA3D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7C77AC9-117D-4FDE-8A97-34AD27FF9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C221E0A-35A2-4A2E-AA15-5CBBA8FBC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0693-8507-4B24-B36D-D77D169AA33C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15F8D09-6A63-491A-9ECA-2E6FF491D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47E4EF0-15AB-4B75-A31F-7E378C50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7F03-BAEC-4D32-A5D0-6B2182C20C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5498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A3573-C5BE-46C3-82E3-54221C66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5C5358-4456-4801-B056-DFFF6379F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BA7F8B8-325B-4FD9-B792-DC80AA2B5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5E1C5AD-587A-4B1D-9DDD-D59301F5B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DA1DD16-F17F-42E5-9E87-E79B8DD2C2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8B4BFAD-71EA-43DA-8723-91C204B78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0693-8507-4B24-B36D-D77D169AA33C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230F1A3-7CF1-465D-B14C-BACE8389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C938157-0B67-4532-AFF1-5F950732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7F03-BAEC-4D32-A5D0-6B2182C20C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032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D0A886-CAB6-4631-AE9A-D80BB15A0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E67910C-4AB2-4A8C-85E2-808B2AC8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0693-8507-4B24-B36D-D77D169AA33C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9B9B47A-637D-4981-8E06-DA4996FB7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39920FD-BD8B-402F-BD0C-CF08588C5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7F03-BAEC-4D32-A5D0-6B2182C20C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865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AD4429E-AA3B-439F-A042-B26E75F61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0693-8507-4B24-B36D-D77D169AA33C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9FF61A6-865C-4EF6-8384-4469AD91F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A0A4453-152E-442D-B3BE-2D56309AF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7F03-BAEC-4D32-A5D0-6B2182C20C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018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60178F-5F50-4081-BDD9-BFE6C3847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72E063-1183-49D8-AD6D-46CCC0A38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1C561FA-FDED-4E37-BD2C-D290199BA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8E88F5F-F585-4136-BE6E-708740130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0693-8507-4B24-B36D-D77D169AA33C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B41AE8-6D41-4428-8067-06A09956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A492DEF-4D6A-4E00-8B03-6F2CAAE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7F03-BAEC-4D32-A5D0-6B2182C20C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7288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F883C-7172-45F1-BBA2-076A408A4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650729C-A10B-409E-B685-AAB56D5B9F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2C04BA3-D1CF-4319-88B7-6E48781C7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FDA88E-F69D-4E0A-8BD2-0FEE13562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0693-8507-4B24-B36D-D77D169AA33C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7DAE72E-BC2D-4B4B-B0BE-106D32AE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0E7BD25-8533-4BEB-88E8-9EF67B897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7F03-BAEC-4D32-A5D0-6B2182C20C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607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90495FC-18CA-4EDC-B40B-7379D4C11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7E8403C-CEA2-43C5-A535-A88D070D1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CE5D2D-E814-4549-808F-53C03F519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90693-8507-4B24-B36D-D77D169AA33C}" type="datetimeFigureOut">
              <a:rPr lang="nl-NL" smtClean="0"/>
              <a:t>14-11-2019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5C4D11-D3D7-4308-82D1-91ED43F58B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2AABF3-5B19-4964-8AAD-BF68217F5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F7F03-BAEC-4D32-A5D0-6B2182C20C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910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pPr/>
              <a:t>14-11-2019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663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Plaatgrenzen en aardbevingen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80001"/>
            <a:ext cx="9144000" cy="5506917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typen plaatbewegingen zijn er?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geologische verschijnselen vind je bij de verschillende typen breukzones en hoe is dat te verklaren?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 verband is er tussen aardbevingen en de platentektoniek?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BF6AB8C-46BC-4193-A5FF-2474533BF1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7211" y="3573017"/>
            <a:ext cx="9417579" cy="358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71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Plaatgrenzen en aardbevingen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80000"/>
            <a:ext cx="9144000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400" b="1" dirty="0">
                <a:latin typeface="Calibri" panose="020F0502020204030204" pitchFamily="34" charset="0"/>
              </a:rPr>
              <a:t>Convergente breuk: oceanische plaat botst tegen oceanische plaat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De oudste oceanische plaat (zwaarder, hogere dichtheid) duikt onder de jongere oceanische plaat (lichter) = </a:t>
            </a:r>
            <a:r>
              <a:rPr lang="nl-NL" sz="2400" dirty="0" err="1">
                <a:latin typeface="Calibri" panose="020F0502020204030204" pitchFamily="34" charset="0"/>
              </a:rPr>
              <a:t>subductie</a:t>
            </a:r>
            <a:r>
              <a:rPr lang="nl-NL" sz="2400" dirty="0">
                <a:latin typeface="Calibri" panose="020F0502020204030204" pitchFamily="34" charset="0"/>
              </a:rPr>
              <a:t>. Kenmerken: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diepzeetrog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eilandenboog van vulkanen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zware aardbevingen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729193B-D753-495C-AB93-768E1D10B6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07" y="4149081"/>
            <a:ext cx="5171586" cy="25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16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Plaatgrenzen en aardbevingen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2788265"/>
            <a:ext cx="4499992" cy="4165579"/>
          </a:xfrm>
        </p:spPr>
        <p:txBody>
          <a:bodyPr vert="horz" lIns="360000" tIns="46800" rIns="91440" bIns="46800" rtlCol="0">
            <a:normAutofit/>
          </a:bodyPr>
          <a:lstStyle/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platen worden verfrommeld waardoor een hoog gebergte ontstaat = plooiingsgebergte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door wrijving zware aardbevingen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metamorfose van gesteente door hoge druk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B55F0D4-1B50-4F2E-B244-6C847A61D7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326" y="2448272"/>
            <a:ext cx="4020163" cy="422108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E29A3CA-9EAC-4A9B-9A0F-4686C9DBA77C}"/>
              </a:ext>
            </a:extLst>
          </p:cNvPr>
          <p:cNvSpPr txBox="1"/>
          <p:nvPr/>
        </p:nvSpPr>
        <p:spPr>
          <a:xfrm>
            <a:off x="1775520" y="1048895"/>
            <a:ext cx="8892480" cy="1771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ts val="1000"/>
              </a:spcAft>
              <a:defRPr/>
            </a:pP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Convergente breuk: continentale plaat botst tegen continentale plaat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Beide platen zijn even zwaar (licht), dus geen </a:t>
            </a:r>
            <a:r>
              <a:rPr lang="nl-NL" sz="2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subductie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. Kenmerken:</a:t>
            </a:r>
          </a:p>
        </p:txBody>
      </p:sp>
    </p:spTree>
    <p:extLst>
      <p:ext uri="{BB962C8B-B14F-4D97-AF65-F5344CB8AC3E}">
        <p14:creationId xmlns:p14="http://schemas.microsoft.com/office/powerpoint/2010/main" val="3033952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Plaatgrenzen en aardbevingen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80000"/>
            <a:ext cx="9144000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Tsunami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Als de zeebodem omhoog komt bij een convergente beweging bij een oceanische plaat kan een  tsunami (= vloedgolf) ontstaan. </a:t>
            </a:r>
          </a:p>
          <a:p>
            <a:pPr marL="0" indent="0">
              <a:buNone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	De golfhoogte stijgt door: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oplopende zeebodem bij kust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vertraging van water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ACDDD99-BD28-413F-89A8-D31B24BEF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3501008"/>
            <a:ext cx="5203024" cy="329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54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Plaatgrenzen en aardbevingen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80000"/>
            <a:ext cx="4283968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 err="1">
                <a:latin typeface="Calibri" panose="020F0502020204030204" pitchFamily="34" charset="0"/>
              </a:rPr>
              <a:t>Transforme</a:t>
            </a:r>
            <a:r>
              <a:rPr lang="nl-NL" sz="2800" b="1" dirty="0">
                <a:latin typeface="Calibri" panose="020F0502020204030204" pitchFamily="34" charset="0"/>
              </a:rPr>
              <a:t> plaatgrens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Bij een </a:t>
            </a:r>
            <a:r>
              <a:rPr lang="nl-NL" sz="2400" dirty="0" err="1">
                <a:latin typeface="Calibri" panose="020F0502020204030204" pitchFamily="34" charset="0"/>
              </a:rPr>
              <a:t>transforme</a:t>
            </a:r>
            <a:r>
              <a:rPr lang="nl-NL" sz="2400" dirty="0">
                <a:latin typeface="Calibri" panose="020F0502020204030204" pitchFamily="34" charset="0"/>
              </a:rPr>
              <a:t> plaatgrens bewegen twee platen langs elkaar, dus geen </a:t>
            </a:r>
            <a:r>
              <a:rPr lang="nl-NL" sz="2400" dirty="0" err="1">
                <a:latin typeface="Calibri" panose="020F0502020204030204" pitchFamily="34" charset="0"/>
              </a:rPr>
              <a:t>subductie</a:t>
            </a:r>
            <a:r>
              <a:rPr lang="nl-NL" sz="2400" dirty="0">
                <a:latin typeface="Calibri" panose="020F0502020204030204" pitchFamily="34" charset="0"/>
              </a:rPr>
              <a:t> en geen vulkanen. Kenmerken: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zware aardbevingen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6CDFF3-D789-48A8-B68E-0E8955ED3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653" y="1048894"/>
            <a:ext cx="4680520" cy="693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92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Plaatgrenzen en aardbevingen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80000"/>
            <a:ext cx="9144000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Jonge oceanen en oude continenten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Bij </a:t>
            </a:r>
            <a:r>
              <a:rPr lang="nl-NL" sz="2400" dirty="0" err="1">
                <a:latin typeface="Calibri" panose="020F0502020204030204" pitchFamily="34" charset="0"/>
              </a:rPr>
              <a:t>mid</a:t>
            </a:r>
            <a:r>
              <a:rPr lang="nl-NL" sz="2400" dirty="0">
                <a:latin typeface="Calibri" panose="020F0502020204030204" pitchFamily="34" charset="0"/>
              </a:rPr>
              <a:t>-oceanische ruggen ontstaat nieuwe oceaanbodem. Bij troggen verdwijnt de zware oceaanbodem. Daarom zijn door </a:t>
            </a:r>
            <a:r>
              <a:rPr lang="nl-NL" sz="2400" dirty="0" err="1">
                <a:latin typeface="Calibri" panose="020F0502020204030204" pitchFamily="34" charset="0"/>
              </a:rPr>
              <a:t>subductie</a:t>
            </a:r>
            <a:r>
              <a:rPr lang="nl-NL" sz="2400" dirty="0">
                <a:latin typeface="Calibri" panose="020F0502020204030204" pitchFamily="34" charset="0"/>
              </a:rPr>
              <a:t> de oudste oceaanbodems relatief jong: 200 miljoen jaar.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Bij een botsing verdwijnt de lichte continentale plaat niet de diepte in. Daarom zijn grote delen van continentale korst veel ouder dan oceaanbodems: 600 miljoen tot 4 miljard jaar. Dit worden schilden genoemd.</a:t>
            </a:r>
          </a:p>
        </p:txBody>
      </p:sp>
    </p:spTree>
    <p:extLst>
      <p:ext uri="{BB962C8B-B14F-4D97-AF65-F5344CB8AC3E}">
        <p14:creationId xmlns:p14="http://schemas.microsoft.com/office/powerpoint/2010/main" val="1754225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§1.5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09106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typen vulkanen zijn er en wat zijn hun kenmerken?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relatie bestaat er tussen het type vulkaan en de platentektoniek?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AEFF24D-A971-49BB-87A6-EA728D8253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9720" y="3068960"/>
            <a:ext cx="9612560" cy="416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8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§1.5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09106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Geen willekeur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Bij vulkanisme komt magma omhoog door mantel en korst. Aan aardoppervlak wordt dit lava. Platentektoniek en convectiestromen kunnen het ontstaan van vulkanen verklaren.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Verschillende typen uitbarstingen leiden tot verschillende vulkanen: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schildvulkaan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stratovulkaan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 err="1">
                <a:latin typeface="Calibri" panose="020F0502020204030204" pitchFamily="34" charset="0"/>
              </a:rPr>
              <a:t>caldeira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mantelpluim en </a:t>
            </a:r>
            <a:r>
              <a:rPr lang="nl-NL" sz="2400" dirty="0" err="1">
                <a:latin typeface="Calibri" panose="020F0502020204030204" pitchFamily="34" charset="0"/>
              </a:rPr>
              <a:t>hotspot</a:t>
            </a: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2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§1.5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09106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Schildvulkaan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Schildvulkanen bij divergente breuken, op </a:t>
            </a:r>
            <a:r>
              <a:rPr lang="nl-NL" sz="2400" dirty="0" err="1">
                <a:latin typeface="Calibri" panose="020F0502020204030204" pitchFamily="34" charset="0"/>
              </a:rPr>
              <a:t>mid</a:t>
            </a:r>
            <a:r>
              <a:rPr lang="nl-NL" sz="2400" dirty="0">
                <a:latin typeface="Calibri" panose="020F0502020204030204" pitchFamily="34" charset="0"/>
              </a:rPr>
              <a:t>-oceanische ruggen en bij hot spots. Kenmerken: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door minder druk op heet gesteente uit diepte daalt smelttemperatuur → gesteente smelt →magma stijgt op → lava aan aardoppervlak vrij vloeibaar → kan zich ver uitspreiden → vulkaan met flauwe hellingen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lava stolt tot basalt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effusieve, rustige erupties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07693ED-3FAE-4D55-A7B3-35A58FDAD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5083928"/>
            <a:ext cx="939653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7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§1.5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4499992" cy="5809106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Stratovulkaan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Stratovulkanen bij </a:t>
            </a:r>
            <a:r>
              <a:rPr lang="nl-NL" sz="2400" dirty="0" err="1">
                <a:latin typeface="Calibri" panose="020F0502020204030204" pitchFamily="34" charset="0"/>
              </a:rPr>
              <a:t>subductiezones</a:t>
            </a:r>
            <a:r>
              <a:rPr lang="nl-NL" sz="2400" dirty="0">
                <a:latin typeface="Calibri" panose="020F0502020204030204" pitchFamily="34" charset="0"/>
              </a:rPr>
              <a:t>. Kenmerken: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water in duikende oceanische plaat wordt heet door hogere druk →  gesteente zal eerder smelten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smelten van: de basalt oceanische plaat + rand continentaal gesteente + deel continentale korst bij opstijgen magma → dit mengsel geeft stroperig magma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9880EB1-2D4E-47A6-9E98-758B3DF566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8010" y="1048894"/>
            <a:ext cx="5148064" cy="609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71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§1.5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4499992" cy="5809106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opstijgend stroperig magma verstopt kraterpijp → hoge druk  →  explosieve eruptie met </a:t>
            </a:r>
            <a:r>
              <a:rPr lang="nl-NL" sz="2400" dirty="0" err="1">
                <a:latin typeface="Calibri" panose="020F0502020204030204" pitchFamily="34" charset="0"/>
              </a:rPr>
              <a:t>pyroclastica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vulkaan opgebouwd uit lagen stroperig lava, as, vulkanische bommen en puimsteen met steile hellingen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F235487-CB9C-47F5-AF39-A88A25073D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8010" y="1052736"/>
            <a:ext cx="5328590" cy="609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87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Plaatgrenzen en aardbevingen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09106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Aardbevingen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Lithosfeer bestaat uit 6 grote en veel kleine platen. 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Op een plaat kan een stuk oceaan en/of een stuk continent liggen. Platen lithosfeer bewegen ten opzichte van elkaar. Dit kan leiden tot aardbevingen aan randen van platen.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aardbeving = trilling van de aarde door plotseling verschuiven van stukken lithosfeer door druk in de gesteentelagen en ophoping van energie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hypocentrum = plaats van beving </a:t>
            </a:r>
            <a:r>
              <a:rPr lang="nl-NL" sz="2400" b="1" dirty="0">
                <a:latin typeface="Calibri" panose="020F0502020204030204" pitchFamily="34" charset="0"/>
              </a:rPr>
              <a:t>in aardkorst </a:t>
            </a:r>
            <a:r>
              <a:rPr lang="nl-NL" sz="2400" dirty="0">
                <a:latin typeface="Calibri" panose="020F0502020204030204" pitchFamily="34" charset="0"/>
              </a:rPr>
              <a:t>of </a:t>
            </a:r>
            <a:r>
              <a:rPr lang="nl-NL" sz="2400" b="1" dirty="0">
                <a:latin typeface="Calibri" panose="020F0502020204030204" pitchFamily="34" charset="0"/>
              </a:rPr>
              <a:t>aardmantel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epicentrum = plaats van beving </a:t>
            </a:r>
            <a:r>
              <a:rPr lang="nl-NL" sz="2400" b="1" dirty="0">
                <a:latin typeface="Calibri" panose="020F0502020204030204" pitchFamily="34" charset="0"/>
              </a:rPr>
              <a:t>aan het aardoppervlak </a:t>
            </a:r>
            <a:r>
              <a:rPr lang="nl-NL" sz="2400" dirty="0">
                <a:latin typeface="Calibri" panose="020F0502020204030204" pitchFamily="34" charset="0"/>
              </a:rPr>
              <a:t>direct boven hypocentrum</a:t>
            </a:r>
          </a:p>
        </p:txBody>
      </p:sp>
    </p:spTree>
    <p:extLst>
      <p:ext uri="{BB962C8B-B14F-4D97-AF65-F5344CB8AC3E}">
        <p14:creationId xmlns:p14="http://schemas.microsoft.com/office/powerpoint/2010/main" val="1362474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§1.5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09106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 err="1">
                <a:latin typeface="Calibri" panose="020F0502020204030204" pitchFamily="34" charset="0"/>
              </a:rPr>
              <a:t>Caldeira</a:t>
            </a:r>
            <a:endParaRPr lang="nl-NL" sz="28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 err="1">
                <a:latin typeface="Calibri" panose="020F0502020204030204" pitchFamily="34" charset="0"/>
              </a:rPr>
              <a:t>Caldeira</a:t>
            </a:r>
            <a:r>
              <a:rPr lang="nl-NL" sz="2400" dirty="0">
                <a:latin typeface="Calibri" panose="020F0502020204030204" pitchFamily="34" charset="0"/>
              </a:rPr>
              <a:t> ontstaat bij zeer krachtige uitbarsting waardoor de magmahaard voor groot deel leegloopt. Gevolgen: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bovenliggende gesteentelagen storten in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er ontstaat een komvormig gebied met een doorsnede tot 50 km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51005BF-3424-435A-B70C-6BD14E4C66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214" y="3501009"/>
            <a:ext cx="9423572" cy="38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68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§1.5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09106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Mantelpluim en </a:t>
            </a:r>
            <a:r>
              <a:rPr lang="nl-NL" sz="2800" b="1" dirty="0" err="1">
                <a:latin typeface="Calibri" panose="020F0502020204030204" pitchFamily="34" charset="0"/>
              </a:rPr>
              <a:t>hotspot</a:t>
            </a:r>
            <a:endParaRPr lang="nl-NL" sz="28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Soms komen vulkanen voor die niet bij breukzones liggen.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mantelpluim = grote bel magma die opstijgt vanuit diepere mantel. Gevolgen: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bij aardkorst wordt korst </a:t>
            </a:r>
            <a:r>
              <a:rPr lang="nl-NL" sz="2400" dirty="0" err="1">
                <a:latin typeface="Calibri" panose="020F0502020204030204" pitchFamily="34" charset="0"/>
              </a:rPr>
              <a:t>omhooggedrukt</a:t>
            </a:r>
            <a:r>
              <a:rPr lang="nl-NL" sz="2400" dirty="0">
                <a:latin typeface="Calibri" panose="020F0502020204030204" pitchFamily="34" charset="0"/>
              </a:rPr>
              <a:t> en scheurt, lava stroomt naar buiten: </a:t>
            </a:r>
            <a:r>
              <a:rPr lang="nl-NL" sz="2400" dirty="0" err="1">
                <a:latin typeface="Calibri" panose="020F0502020204030204" pitchFamily="34" charset="0"/>
              </a:rPr>
              <a:t>hotspot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aardplaat schuift over stabiel liggende mantelpluim heen en </a:t>
            </a:r>
            <a:r>
              <a:rPr lang="nl-NL" sz="2400" dirty="0" err="1">
                <a:latin typeface="Calibri" panose="020F0502020204030204" pitchFamily="34" charset="0"/>
              </a:rPr>
              <a:t>hotspot</a:t>
            </a:r>
            <a:r>
              <a:rPr lang="nl-NL" sz="2400" dirty="0">
                <a:latin typeface="Calibri" panose="020F0502020204030204" pitchFamily="34" charset="0"/>
              </a:rPr>
              <a:t> vormt aan het aardoppervlak een keten vulkanen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53F0C16-6CA9-4975-BEE5-717DACFC4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4627725"/>
            <a:ext cx="2448272" cy="220344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CF613CD-29A7-4440-BFF2-7EB78A8CAD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4627725"/>
            <a:ext cx="4012592" cy="22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63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§1.5 Vulkanen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09106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400" b="1" dirty="0">
                <a:latin typeface="Calibri" panose="020F0502020204030204" pitchFamily="34" charset="0"/>
              </a:rPr>
              <a:t>Hotspots en spleeterupties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Via langgerekte breuken bij een </a:t>
            </a:r>
            <a:r>
              <a:rPr lang="nl-NL" sz="2400" dirty="0" err="1">
                <a:latin typeface="Calibri" panose="020F0502020204030204" pitchFamily="34" charset="0"/>
              </a:rPr>
              <a:t>hotspot</a:t>
            </a:r>
            <a:r>
              <a:rPr lang="nl-NL" sz="2400" dirty="0">
                <a:latin typeface="Calibri" panose="020F0502020204030204" pitchFamily="34" charset="0"/>
              </a:rPr>
              <a:t> kunnen enorme hoeveelheden lava via spleeterupties aan de oppervlakte komen → vorming van groot </a:t>
            </a:r>
            <a:r>
              <a:rPr lang="nl-NL" sz="2400" b="1" dirty="0">
                <a:latin typeface="Calibri" panose="020F0502020204030204" pitchFamily="34" charset="0"/>
              </a:rPr>
              <a:t>basaltplateau</a:t>
            </a:r>
            <a:r>
              <a:rPr lang="nl-NL" sz="2400" dirty="0">
                <a:latin typeface="Calibri" panose="020F0502020204030204" pitchFamily="34" charset="0"/>
              </a:rPr>
              <a:t>.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voorbeeld spleeteruptie: IJsland bij </a:t>
            </a:r>
            <a:r>
              <a:rPr lang="nl-NL" sz="2400" dirty="0" err="1">
                <a:latin typeface="Calibri" panose="020F0502020204030204" pitchFamily="34" charset="0"/>
              </a:rPr>
              <a:t>Lakagigar</a:t>
            </a: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7B8FE36-C764-45C7-9507-3457647820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3590" y="3429001"/>
            <a:ext cx="9564821" cy="437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90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§1.6 Japan en IJsland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80000"/>
            <a:ext cx="9144000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kun je aan de hand van de platentektoniek verklaren waarom er verschillende vormen van vulkanisme, gebergten en aardbevingen voorkomen in Japan en op IJsland?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3E87E7C-FCEA-4F8A-8950-23059510F3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464" y="2996953"/>
            <a:ext cx="9612560" cy="468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56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§1.6 Japan en IJsland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48894"/>
            <a:ext cx="9144000" cy="5809106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Twee voorbeelden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Endogene krachten in de volgende gebieden: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Japan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IJsland</a:t>
            </a:r>
          </a:p>
        </p:txBody>
      </p:sp>
    </p:spTree>
    <p:extLst>
      <p:ext uri="{BB962C8B-B14F-4D97-AF65-F5344CB8AC3E}">
        <p14:creationId xmlns:p14="http://schemas.microsoft.com/office/powerpoint/2010/main" val="3872311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§1.6 Japan en IJsland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80000"/>
            <a:ext cx="9144000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Kwetsbaar Japan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Japan bestaat uit een lange rij eilanden met bergen en vulkanen. Deze zijn ontstaan door de platentektoniek. Daarnaast wordt Japan regelmatig getroffen door: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aardbevingen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tsunami’s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vulkaanuitbarstingen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6DA54BB-75E1-494D-95E4-6B4471F567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36" y="2681536"/>
            <a:ext cx="417646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18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§1.6 Japan en IJsland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80000"/>
            <a:ext cx="9144000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Vulkanen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Meest bekende vulkaan is slapende Fuji.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veel gevaarlijker zijn </a:t>
            </a:r>
            <a:r>
              <a:rPr lang="nl-NL" sz="2400" dirty="0" err="1">
                <a:latin typeface="Calibri" panose="020F0502020204030204" pitchFamily="34" charset="0"/>
              </a:rPr>
              <a:t>Unzen</a:t>
            </a:r>
            <a:r>
              <a:rPr lang="nl-NL" sz="2400" dirty="0">
                <a:latin typeface="Calibri" panose="020F0502020204030204" pitchFamily="34" charset="0"/>
              </a:rPr>
              <a:t> en </a:t>
            </a:r>
            <a:r>
              <a:rPr lang="nl-NL" sz="2400" dirty="0" err="1">
                <a:latin typeface="Calibri" panose="020F0502020204030204" pitchFamily="34" charset="0"/>
              </a:rPr>
              <a:t>Ontake</a:t>
            </a:r>
            <a:r>
              <a:rPr lang="nl-NL" sz="2400" dirty="0">
                <a:latin typeface="Calibri" panose="020F0502020204030204" pitchFamily="34" charset="0"/>
              </a:rPr>
              <a:t> (Japan heeft 118 werkende vulkanen)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bij vele uitbarstingen zelden doden, uitzonderingen: bij uitbarstingen </a:t>
            </a:r>
            <a:r>
              <a:rPr lang="nl-NL" sz="2400" dirty="0" err="1">
                <a:latin typeface="Calibri" panose="020F0502020204030204" pitchFamily="34" charset="0"/>
              </a:rPr>
              <a:t>Unzen</a:t>
            </a:r>
            <a:r>
              <a:rPr lang="nl-NL" sz="2400" dirty="0">
                <a:latin typeface="Calibri" panose="020F0502020204030204" pitchFamily="34" charset="0"/>
              </a:rPr>
              <a:t> (1991) en </a:t>
            </a:r>
            <a:r>
              <a:rPr lang="nl-NL" sz="2400" dirty="0" err="1">
                <a:latin typeface="Calibri" panose="020F0502020204030204" pitchFamily="34" charset="0"/>
              </a:rPr>
              <a:t>Ontake</a:t>
            </a:r>
            <a:r>
              <a:rPr lang="nl-NL" sz="2400" dirty="0">
                <a:latin typeface="Calibri" panose="020F0502020204030204" pitchFamily="34" charset="0"/>
              </a:rPr>
              <a:t> (2014) wel veel doden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DE85B30-FDFB-4FE4-9E97-A1B60C5E93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3891018"/>
            <a:ext cx="3888432" cy="259228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23BF90B-AF36-4B1F-B8C9-6E20C604C0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520" y="3910534"/>
            <a:ext cx="3870998" cy="258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02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§1.6 Japan en IJsland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80000"/>
            <a:ext cx="4427984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Aardbevingen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Maart 2011: aardbeving (kracht 9.0) bij convergente breuklijn voor kust Japan veroorzaakt </a:t>
            </a:r>
            <a:r>
              <a:rPr lang="nl-NL" sz="2400" b="1" dirty="0">
                <a:latin typeface="Calibri" panose="020F0502020204030204" pitchFamily="34" charset="0"/>
              </a:rPr>
              <a:t>tsunami</a:t>
            </a:r>
            <a:r>
              <a:rPr lang="nl-NL" sz="2400" dirty="0">
                <a:latin typeface="Calibri" panose="020F0502020204030204" pitchFamily="34" charset="0"/>
              </a:rPr>
              <a:t>. Gevolgen: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10 meter hoge golf vaagde bebouwing langs kust weg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duizenden doden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450.000 mensen dakloos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aardbevingen door fricties in bewegingen van de bewegende platen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A23AD43-0894-4625-B527-0718EC7695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016" y="1048894"/>
            <a:ext cx="6048672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15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§1.6 Japan en IJsland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107974"/>
            <a:ext cx="9144000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Bergen in Japan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Bij </a:t>
            </a:r>
            <a:r>
              <a:rPr lang="nl-NL" sz="2400" dirty="0" err="1">
                <a:latin typeface="Calibri" panose="020F0502020204030204" pitchFamily="34" charset="0"/>
              </a:rPr>
              <a:t>subductiezone</a:t>
            </a:r>
            <a:r>
              <a:rPr lang="nl-NL" sz="2400" dirty="0">
                <a:latin typeface="Calibri" panose="020F0502020204030204" pitchFamily="34" charset="0"/>
              </a:rPr>
              <a:t> ten oosten van Japan bij convergente breukzone,  ontstaan ook plooiingsgebergten. Horizontale gesteentelagen zijn door druk van de convergerende platen geplooid. Daarbij ontstaan verschillende soorten gesteenten: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stollingsgesteente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metamorf gesteente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sedimentgesteente</a:t>
            </a:r>
          </a:p>
        </p:txBody>
      </p:sp>
    </p:spTree>
    <p:extLst>
      <p:ext uri="{BB962C8B-B14F-4D97-AF65-F5344CB8AC3E}">
        <p14:creationId xmlns:p14="http://schemas.microsoft.com/office/powerpoint/2010/main" val="2676874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§1.6 Japan en IJsland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2506952"/>
            <a:ext cx="4387578" cy="4509120"/>
          </a:xfrm>
        </p:spPr>
        <p:txBody>
          <a:bodyPr vert="horz" lIns="360000" tIns="46800" rIns="91440" bIns="46800" rtlCol="0">
            <a:normAutofit/>
          </a:bodyPr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spleeterupties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hotspots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stratovulkanen</a:t>
            </a:r>
          </a:p>
          <a:p>
            <a:pPr marL="0" indent="0">
              <a:buNone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59A4C9-C000-4936-9AB0-148B7428B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78" y="2689800"/>
            <a:ext cx="4387578" cy="41682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51C6CC5-88B8-4612-9B57-D0191E4DF39A}"/>
              </a:ext>
            </a:extLst>
          </p:cNvPr>
          <p:cNvSpPr txBox="1"/>
          <p:nvPr/>
        </p:nvSpPr>
        <p:spPr>
          <a:xfrm>
            <a:off x="1775520" y="1049355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ts val="1000"/>
              </a:spcAft>
              <a:defRPr/>
            </a:pPr>
            <a:r>
              <a:rPr lang="nl-NL" sz="28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Hotspot</a:t>
            </a: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onder IJsland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IJsland ligt op een divergente breukzone. Er komen niet alleen schildvulkanen voor, maar ook:</a:t>
            </a:r>
          </a:p>
        </p:txBody>
      </p:sp>
    </p:spTree>
    <p:extLst>
      <p:ext uri="{BB962C8B-B14F-4D97-AF65-F5344CB8AC3E}">
        <p14:creationId xmlns:p14="http://schemas.microsoft.com/office/powerpoint/2010/main" val="4140398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Plaatgrenzen en aardbevingen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80000"/>
            <a:ext cx="4067944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Richter en </a:t>
            </a:r>
            <a:r>
              <a:rPr lang="nl-NL" sz="2800" b="1" dirty="0" err="1">
                <a:latin typeface="Calibri" panose="020F0502020204030204" pitchFamily="34" charset="0"/>
              </a:rPr>
              <a:t>Mercalli</a:t>
            </a:r>
            <a:endParaRPr lang="nl-NL" sz="28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b="1" dirty="0">
                <a:latin typeface="Calibri" panose="020F0502020204030204" pitchFamily="34" charset="0"/>
              </a:rPr>
              <a:t>Schaal van Richter</a:t>
            </a:r>
            <a:r>
              <a:rPr lang="nl-NL" sz="2400" dirty="0">
                <a:latin typeface="Calibri" panose="020F0502020204030204" pitchFamily="34" charset="0"/>
              </a:rPr>
              <a:t> = meet </a:t>
            </a:r>
            <a:r>
              <a:rPr lang="nl-NL" sz="2400" b="1" dirty="0">
                <a:latin typeface="Calibri" panose="020F0502020204030204" pitchFamily="34" charset="0"/>
              </a:rPr>
              <a:t>kracht</a:t>
            </a:r>
            <a:r>
              <a:rPr lang="nl-NL" sz="2400" dirty="0">
                <a:latin typeface="Calibri" panose="020F0502020204030204" pitchFamily="34" charset="0"/>
              </a:rPr>
              <a:t> van aardbeving in magnitudes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Schaal van </a:t>
            </a:r>
            <a:r>
              <a:rPr lang="nl-NL" sz="2400" b="1" dirty="0" err="1">
                <a:latin typeface="Calibri" panose="020F0502020204030204" pitchFamily="34" charset="0"/>
              </a:rPr>
              <a:t>Mercalli</a:t>
            </a:r>
            <a:r>
              <a:rPr lang="nl-NL" sz="2400" dirty="0">
                <a:latin typeface="Calibri" panose="020F0502020204030204" pitchFamily="34" charset="0"/>
              </a:rPr>
              <a:t> = meet </a:t>
            </a:r>
            <a:r>
              <a:rPr lang="nl-NL" sz="2400" b="1" dirty="0">
                <a:latin typeface="Calibri" panose="020F0502020204030204" pitchFamily="34" charset="0"/>
              </a:rPr>
              <a:t>intensiteit </a:t>
            </a:r>
            <a:r>
              <a:rPr lang="nl-NL" sz="2400" dirty="0">
                <a:latin typeface="Calibri" panose="020F0502020204030204" pitchFamily="34" charset="0"/>
              </a:rPr>
              <a:t>en schade van aardbeving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FC06A9E-EEDF-4A89-A758-4519A34B16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74777"/>
            <a:ext cx="4464497" cy="55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23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§1.6 Japan en IJsland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2347" y="1048894"/>
            <a:ext cx="4933694" cy="5809106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buNone/>
            </a:pPr>
            <a:r>
              <a:rPr lang="nl-NL" sz="2400" b="1" dirty="0">
                <a:latin typeface="Calibri" panose="020F0502020204030204" pitchFamily="34" charset="0"/>
              </a:rPr>
              <a:t>Oorzaak variatie vulkanisme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een mantelpluim heeft op deze plek Pangea opengebroken → vorming Atlantische Oceaan en </a:t>
            </a:r>
            <a:r>
              <a:rPr lang="nl-NL" sz="2400" dirty="0" err="1">
                <a:latin typeface="Calibri" panose="020F0502020204030204" pitchFamily="34" charset="0"/>
              </a:rPr>
              <a:t>mid</a:t>
            </a:r>
            <a:r>
              <a:rPr lang="nl-NL" sz="2400" dirty="0">
                <a:latin typeface="Calibri" panose="020F0502020204030204" pitchFamily="34" charset="0"/>
              </a:rPr>
              <a:t>-oceanische rug met IJsland door opeenstapeling van lavalagen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de </a:t>
            </a:r>
            <a:r>
              <a:rPr lang="nl-NL" sz="2400" dirty="0" err="1">
                <a:latin typeface="Calibri" panose="020F0502020204030204" pitchFamily="34" charset="0"/>
              </a:rPr>
              <a:t>hotspot</a:t>
            </a:r>
            <a:r>
              <a:rPr lang="nl-NL" sz="2400" dirty="0">
                <a:latin typeface="Calibri" panose="020F0502020204030204" pitchFamily="34" charset="0"/>
              </a:rPr>
              <a:t> (restant van de mantelpluim) ligt nu onder de grote ijskap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door enorme hoeveelheden magma met verschillende samenstelling konden verschillende typen vulkanen ontstaan</a:t>
            </a:r>
          </a:p>
          <a:p>
            <a:pPr mar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59A4C9-C000-4936-9AB0-148B7428B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2" y="2816934"/>
            <a:ext cx="3894890" cy="370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4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§1.6 Japan en IJsland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80000"/>
            <a:ext cx="9144000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Breuken en slenken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Op IJsland komen horsten en slenken voor bij de divergente breukzone. Soms is een slenk opgevuld met water. Aardbevingen op IJsland zijn niet heel krachtig.</a:t>
            </a:r>
          </a:p>
        </p:txBody>
      </p:sp>
    </p:spTree>
    <p:extLst>
      <p:ext uri="{BB962C8B-B14F-4D97-AF65-F5344CB8AC3E}">
        <p14:creationId xmlns:p14="http://schemas.microsoft.com/office/powerpoint/2010/main" val="2661784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Plaatgrenzen en aardbevingen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80000"/>
            <a:ext cx="9144000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Soorten bewegingen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Verplaatsing van platen ten opzichte van elkaar kan leiden tot drie typen plaatgrenzen met breuklijnen: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divergente plaatgrenzen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convergente plaatgrenzen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 err="1">
                <a:latin typeface="Calibri" panose="020F0502020204030204" pitchFamily="34" charset="0"/>
              </a:rPr>
              <a:t>transforme</a:t>
            </a:r>
            <a:r>
              <a:rPr lang="nl-NL" sz="2400" dirty="0">
                <a:latin typeface="Calibri" panose="020F0502020204030204" pitchFamily="34" charset="0"/>
              </a:rPr>
              <a:t> plaatgrenzen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13EDB56-BB53-49E0-BC9D-B2FEB7C57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28" y="3914416"/>
            <a:ext cx="5315744" cy="29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53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Plaatgrenzen en aardbevingen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80000"/>
            <a:ext cx="9144000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Divergente breuken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Twee soorten divergente breuken: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twee oceanische platen bewegen uit elkaar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twee continentale platen bewegen uit elkaar</a:t>
            </a:r>
          </a:p>
        </p:txBody>
      </p:sp>
    </p:spTree>
    <p:extLst>
      <p:ext uri="{BB962C8B-B14F-4D97-AF65-F5344CB8AC3E}">
        <p14:creationId xmlns:p14="http://schemas.microsoft.com/office/powerpoint/2010/main" val="216004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Plaatgrenzen en aardbevingen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80000"/>
            <a:ext cx="9144000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400" b="1" dirty="0">
                <a:latin typeface="Calibri" panose="020F0502020204030204" pitchFamily="34" charset="0"/>
              </a:rPr>
              <a:t>Divergente breuk: twee oceanische platen bewegen uit elkaar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lava stolt en vormt een </a:t>
            </a:r>
            <a:r>
              <a:rPr lang="nl-NL" sz="2400" dirty="0" err="1">
                <a:latin typeface="Calibri" panose="020F0502020204030204" pitchFamily="34" charset="0"/>
              </a:rPr>
              <a:t>mid</a:t>
            </a:r>
            <a:r>
              <a:rPr lang="nl-NL" sz="2400" dirty="0">
                <a:latin typeface="Calibri" panose="020F0502020204030204" pitchFamily="34" charset="0"/>
              </a:rPr>
              <a:t>-oceanische rug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materiaal wordt weggeduwd door nieuw lava en zakt door zwaartekracht van rug = </a:t>
            </a:r>
            <a:r>
              <a:rPr lang="nl-NL" sz="2400" dirty="0" err="1">
                <a:latin typeface="Calibri" panose="020F0502020204030204" pitchFamily="34" charset="0"/>
              </a:rPr>
              <a:t>ridge</a:t>
            </a:r>
            <a:r>
              <a:rPr lang="nl-NL" sz="2400" dirty="0">
                <a:latin typeface="Calibri" panose="020F0502020204030204" pitchFamily="34" charset="0"/>
              </a:rPr>
              <a:t> push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zo ontstaat nieuwe oceanische korst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vulkanen niet explosief, aardbevingen niet zwaar</a:t>
            </a:r>
          </a:p>
          <a:p>
            <a:pPr mar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A749E78-0833-4D69-8179-4A90F410A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58" y="3789040"/>
            <a:ext cx="4461284" cy="296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71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Plaatgrenzen en aardbevingen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556792"/>
            <a:ext cx="3707904" cy="5301208"/>
          </a:xfrm>
        </p:spPr>
        <p:txBody>
          <a:bodyPr vert="horz" lIns="360000" tIns="46800" rIns="91440" bIns="46800" rtlCol="0">
            <a:normAutofit/>
          </a:bodyPr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bodem zakt weg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weggezakte zone heet een slenk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deel dat omhoog komt heet horst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slenk + horst vormen een breukgebergte</a:t>
            </a:r>
          </a:p>
          <a:p>
            <a:pPr mar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AEC36CE-AB82-4419-901D-21F87CADA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1556793"/>
            <a:ext cx="5592462" cy="554852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0127071-3E2F-4F94-A7D2-61EA9E043495}"/>
              </a:ext>
            </a:extLst>
          </p:cNvPr>
          <p:cNvSpPr txBox="1"/>
          <p:nvPr/>
        </p:nvSpPr>
        <p:spPr>
          <a:xfrm>
            <a:off x="1775520" y="1037612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Aft>
                <a:spcPts val="1000"/>
              </a:spcAft>
            </a:pP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Divergente breuk: twee continentale platen bewegen uit elkaar</a:t>
            </a:r>
          </a:p>
        </p:txBody>
      </p:sp>
    </p:spTree>
    <p:extLst>
      <p:ext uri="{BB962C8B-B14F-4D97-AF65-F5344CB8AC3E}">
        <p14:creationId xmlns:p14="http://schemas.microsoft.com/office/powerpoint/2010/main" val="3309203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Plaatgrenzen en aardbevingen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80000"/>
            <a:ext cx="9144000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Convergente breuken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Drie soorten convergente breuken: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oceanische plaat botst tegen continentale plaat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oceanische plaat botst tegen oceanische plaat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continentale plaat botst tegen continentale plaat</a:t>
            </a:r>
          </a:p>
        </p:txBody>
      </p:sp>
    </p:spTree>
    <p:extLst>
      <p:ext uri="{BB962C8B-B14F-4D97-AF65-F5344CB8AC3E}">
        <p14:creationId xmlns:p14="http://schemas.microsoft.com/office/powerpoint/2010/main" val="1339882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524000" y="374694"/>
            <a:ext cx="9144000" cy="674200"/>
          </a:xfrm>
        </p:spPr>
        <p:txBody>
          <a:bodyPr vert="horz" wrap="square" lIns="91440" tIns="90000" rIns="91440" bIns="90000" rtlCol="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§1.4 Plaatgrenzen en aardbevingen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1524000" y="1080000"/>
            <a:ext cx="9144000" cy="5778000"/>
          </a:xfrm>
        </p:spPr>
        <p:txBody>
          <a:bodyPr vert="horz" lIns="360000" tIns="46800" rIns="91440" bIns="4680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400" b="1" dirty="0">
                <a:latin typeface="Calibri" panose="020F0502020204030204" pitchFamily="34" charset="0"/>
              </a:rPr>
              <a:t>Convergente breuk: oceanische plaat botst tegen continentale plaat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De zwaardere dunnere oceanische plaat duikt onder de lichtere dikkere continentale plaat = </a:t>
            </a:r>
            <a:r>
              <a:rPr lang="nl-NL" sz="2400" dirty="0" err="1">
                <a:latin typeface="Calibri" panose="020F0502020204030204" pitchFamily="34" charset="0"/>
              </a:rPr>
              <a:t>subductie</a:t>
            </a:r>
            <a:r>
              <a:rPr lang="nl-NL" sz="2400" dirty="0">
                <a:latin typeface="Calibri" panose="020F0502020204030204" pitchFamily="34" charset="0"/>
              </a:rPr>
              <a:t>. Kenmerken: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slabpull = convectiestromen trekken de plaat onder eigen gewicht de diepte in waardoor een diepzeetrog ontstaat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gesteente smelt en magma stijgt op → bergen + explosieve vulkanen + zware aardbevingen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2763B0-01BC-451F-8ECC-9DDEDCD4B5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06" y="3969001"/>
            <a:ext cx="5689789" cy="283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4074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1575</Words>
  <Application>Microsoft Office PowerPoint</Application>
  <PresentationFormat>Breedbeeld</PresentationFormat>
  <Paragraphs>218</Paragraphs>
  <Slides>31</Slides>
  <Notes>31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Kantoorthema</vt:lpstr>
      <vt:lpstr>1_Kantoorthema</vt:lpstr>
      <vt:lpstr>§1.4 Plaatgrenzen en aardbevingen</vt:lpstr>
      <vt:lpstr>§1.4 Plaatgrenzen en aardbevingen</vt:lpstr>
      <vt:lpstr>§1.4 Plaatgrenzen en aardbevingen</vt:lpstr>
      <vt:lpstr>§1.4 Plaatgrenzen en aardbevingen</vt:lpstr>
      <vt:lpstr>§1.4 Plaatgrenzen en aardbevingen</vt:lpstr>
      <vt:lpstr>§1.4 Plaatgrenzen en aardbevingen</vt:lpstr>
      <vt:lpstr>§1.4 Plaatgrenzen en aardbevingen</vt:lpstr>
      <vt:lpstr>§1.4 Plaatgrenzen en aardbevingen</vt:lpstr>
      <vt:lpstr>§1.4 Plaatgrenzen en aardbevingen</vt:lpstr>
      <vt:lpstr>§1.4 Plaatgrenzen en aardbevingen</vt:lpstr>
      <vt:lpstr>§1.4 Plaatgrenzen en aardbevingen</vt:lpstr>
      <vt:lpstr>§1.4 Plaatgrenzen en aardbevingen</vt:lpstr>
      <vt:lpstr>§1.4 Plaatgrenzen en aardbevingen</vt:lpstr>
      <vt:lpstr>§1.4 Plaatgrenzen en aardbevingen</vt:lpstr>
      <vt:lpstr>§1.5 Vulkanen</vt:lpstr>
      <vt:lpstr>§1.5 Vulkanen</vt:lpstr>
      <vt:lpstr>§1.5 Vulkanen</vt:lpstr>
      <vt:lpstr>§1.5 Vulkanen</vt:lpstr>
      <vt:lpstr>§1.5 Vulkanen</vt:lpstr>
      <vt:lpstr>§1.5 Vulkanen</vt:lpstr>
      <vt:lpstr>§1.5 Vulkanen</vt:lpstr>
      <vt:lpstr>§1.5 Vulkanen</vt:lpstr>
      <vt:lpstr>§1.6 Japan en IJsland onder de loep</vt:lpstr>
      <vt:lpstr>§1.6 Japan en IJsland onder de loep</vt:lpstr>
      <vt:lpstr>§1.6 Japan en IJsland onder de loep</vt:lpstr>
      <vt:lpstr>§1.6 Japan en IJsland onder de loep</vt:lpstr>
      <vt:lpstr>§1.6 Japan en IJsland onder de loep</vt:lpstr>
      <vt:lpstr>§1.6 Japan en IJsland onder de loep</vt:lpstr>
      <vt:lpstr>§1.6 Japan en IJsland onder de loep</vt:lpstr>
      <vt:lpstr>§1.6 Japan en IJsland onder de loep</vt:lpstr>
      <vt:lpstr>§1.6 Japan en IJsland onder de loep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§1.4 Plaatgrenzen en aardbevingen</dc:title>
  <dc:creator>Egbert Moné</dc:creator>
  <cp:lastModifiedBy>Egbert Moné</cp:lastModifiedBy>
  <cp:revision>1</cp:revision>
  <dcterms:created xsi:type="dcterms:W3CDTF">2019-11-14T13:19:43Z</dcterms:created>
  <dcterms:modified xsi:type="dcterms:W3CDTF">2019-11-14T13:21:51Z</dcterms:modified>
</cp:coreProperties>
</file>