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4" r:id="rId1"/>
  </p:sldMasterIdLst>
  <p:notesMasterIdLst>
    <p:notesMasterId r:id="rId23"/>
  </p:notesMasterIdLst>
  <p:sldIdLst>
    <p:sldId id="296" r:id="rId2"/>
    <p:sldId id="277" r:id="rId3"/>
    <p:sldId id="278" r:id="rId4"/>
    <p:sldId id="297" r:id="rId5"/>
    <p:sldId id="279" r:id="rId6"/>
    <p:sldId id="282" r:id="rId7"/>
    <p:sldId id="287" r:id="rId8"/>
    <p:sldId id="284" r:id="rId9"/>
    <p:sldId id="286" r:id="rId10"/>
    <p:sldId id="303" r:id="rId11"/>
    <p:sldId id="289" r:id="rId12"/>
    <p:sldId id="291" r:id="rId13"/>
    <p:sldId id="304" r:id="rId14"/>
    <p:sldId id="292" r:id="rId15"/>
    <p:sldId id="293" r:id="rId16"/>
    <p:sldId id="294" r:id="rId17"/>
    <p:sldId id="298" r:id="rId18"/>
    <p:sldId id="299" r:id="rId19"/>
    <p:sldId id="300" r:id="rId20"/>
    <p:sldId id="301" r:id="rId21"/>
    <p:sldId id="302" r:id="rId2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33" autoAdjust="0"/>
  </p:normalViewPr>
  <p:slideViewPr>
    <p:cSldViewPr>
      <p:cViewPr varScale="1">
        <p:scale>
          <a:sx n="108" d="100"/>
          <a:sy n="108" d="100"/>
        </p:scale>
        <p:origin x="132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Koeientuin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474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Foodfestival De Rollende Keukens</a:t>
            </a:r>
            <a:r>
              <a:rPr lang="nl-NL" baseline="0" dirty="0"/>
              <a:t> in het Westerpark in Amsterdam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7599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Ontwikkeling GLB-uitgaven.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431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Champignonkwekerij</a:t>
            </a:r>
            <a:r>
              <a:rPr lang="nl-NL" baseline="0" dirty="0"/>
              <a:t> in Polen.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875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027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Melkpoeder in China.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608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Bestemming Europese</a:t>
            </a:r>
            <a:r>
              <a:rPr lang="nl-NL" baseline="0" dirty="0"/>
              <a:t> voedselexport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823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Handel</a:t>
            </a:r>
            <a:r>
              <a:rPr lang="nl-NL" baseline="0" dirty="0"/>
              <a:t> in landbouwproducten van en naar de EU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7981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Het landbouwproduct dat Nederland het meeste geld opleverde in 2015 (ruim € 8 miljard), kun je niet eten: bloemen op de grootste bloemenveiling ter wereld, Aalsmeer.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286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73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492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382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9087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Aardappelboer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504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Aantal landbouwbedrijven, bedrijfsgrootte en agrarische</a:t>
            </a:r>
            <a:r>
              <a:rPr lang="nl-NL" baseline="0" dirty="0"/>
              <a:t> beroepsbevolking, 1910 – 2010.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19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761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Boeren protesteren</a:t>
            </a:r>
            <a:r>
              <a:rPr lang="nl-NL" baseline="0" dirty="0"/>
              <a:t> tegen het quotum op de melkproductie.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2644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523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6FAEB-EEDC-4376-806C-7A04BAA2332B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73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376ECA-0E6F-46B7-BCE9-CB89F09907F8}" type="slidenum">
              <a:rPr lang="en-US" altLang="nl-NL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2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1. Landbouw in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820472" cy="5506917"/>
          </a:xfrm>
        </p:spPr>
        <p:txBody>
          <a:bodyPr lIns="360000" tIns="46800" bIns="46800"/>
          <a:lstStyle/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264" y="1021884"/>
            <a:ext cx="9324528" cy="61515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8191874" cy="5480364"/>
          </a:xfrm>
        </p:spPr>
      </p:pic>
    </p:spTree>
    <p:extLst>
      <p:ext uri="{BB962C8B-B14F-4D97-AF65-F5344CB8AC3E}">
        <p14:creationId xmlns:p14="http://schemas.microsoft.com/office/powerpoint/2010/main" val="3152808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De rol van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Mijlpaal 5: van marktgerichte hulp naar producentgerichte hulp, 1992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beleid wordt grondig aangepast om de twee kerndoelen van het GLB haalbaar en vooral betaalbaar te houden. </a:t>
            </a:r>
          </a:p>
          <a:p>
            <a:pPr marL="400050" lvl="1" indent="0">
              <a:spcAft>
                <a:spcPts val="0"/>
              </a:spcAft>
              <a:buNone/>
              <a:tabLst>
                <a:tab pos="360363" algn="l"/>
              </a:tabLst>
            </a:pPr>
            <a:r>
              <a:rPr lang="nl-NL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nl-NL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a.voldoende</a:t>
            </a:r>
            <a:r>
              <a:rPr lang="nl-NL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 betaalbaar voedsel en </a:t>
            </a:r>
            <a:r>
              <a:rPr lang="nl-NL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b.redelijke</a:t>
            </a:r>
            <a:r>
              <a:rPr lang="nl-NL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levensstandaard en stabiel inkomen voor boeren) 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 komen </a:t>
            </a:r>
            <a:r>
              <a:rPr lang="nl-NL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inkomenssubsidies: </a:t>
            </a: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een aanvulling op het inkomen van boeren als ze niet kunnen rondkomen.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360363" algn="l"/>
              </a:tabLst>
            </a:pPr>
            <a:endParaRPr lang="nl-NL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Mijlpaal 6: de EU, 1993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Maastricht wordt de Europese Unie (EU) opgericht door twaalf landen. De belangrijkste reden voor de uitbreiding is vrede, democratie en welvaart verspreiden.</a:t>
            </a:r>
            <a:endParaRPr lang="nl-NL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Voordeel van de uitbreiding: een grotere interne markt. Voor landen buiten de EU wordt dit juist moeilijker en duurder. </a:t>
            </a:r>
            <a:b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Dit heet protectie</a:t>
            </a:r>
            <a:b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V</a:t>
            </a: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oorbeeld protectie: inkomenssubsidies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Nadeel van de uitbreiding: boeren die hun bedrijf niet voldoende hebben ontwikkeld, verliezen de concurrentiestrijd.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‒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547" y="360000"/>
            <a:ext cx="687600" cy="6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2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De rol van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Mijlpaal 7: aandacht voor plattelandsontwikkeling, 2000</a:t>
            </a:r>
            <a:endParaRPr lang="nl-NL" sz="20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Boeren verdwijnen </a:t>
            </a: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platteland loopt leeg, voorzieningen verdwijnen en landschappen worden niet meer onderhouden. </a:t>
            </a: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leefbaarheid gaat achteruit. </a:t>
            </a:r>
            <a:b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nl-NL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Plattelandsontwikkeling</a:t>
            </a: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 </a:t>
            </a: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maatregelen om platteland leefbaar te houden, zoals boerderijwinkels en festivals.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lang="nl-NL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Meer aandacht voor </a:t>
            </a:r>
            <a:r>
              <a:rPr lang="nl-NL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Landschappelijke kwaliteit</a:t>
            </a:r>
            <a:endParaRPr lang="nl-NL" sz="1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Combineren van verschillende factoren van het platteland: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gebruikswaarde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(inkomsten)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belevingswaarde 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(karakter en sfeer)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toekomstwaarde </a:t>
            </a: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(bruikbaar in toekomst)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‒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33" y="4149080"/>
            <a:ext cx="3309067" cy="208823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0" y="360000"/>
            <a:ext cx="687600" cy="687600"/>
          </a:xfrm>
          <a:prstGeom prst="rect">
            <a:avLst/>
          </a:prstGeom>
        </p:spPr>
      </p:pic>
      <p:sp>
        <p:nvSpPr>
          <p:cNvPr id="5" name="Actieknop: Informatie ophalen 4">
            <a:hlinkClick r:id="rId6" action="ppaction://hlinksldjump" highlightClick="1"/>
          </p:cNvPr>
          <p:cNvSpPr/>
          <p:nvPr/>
        </p:nvSpPr>
        <p:spPr bwMode="auto">
          <a:xfrm>
            <a:off x="7668344" y="1268760"/>
            <a:ext cx="648072" cy="576064"/>
          </a:xfrm>
          <a:prstGeom prst="actionButtonInformat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9559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797800" cy="5207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1" y="1120811"/>
            <a:ext cx="8003966" cy="60029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1" y="1477997"/>
            <a:ext cx="9144000" cy="526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1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De rol van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0" y="364894"/>
            <a:ext cx="684000" cy="684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00" y="2357712"/>
            <a:ext cx="4872788" cy="4291952"/>
          </a:xfrm>
          <a:prstGeom prst="rect">
            <a:avLst/>
          </a:prstGeom>
        </p:spPr>
      </p:pic>
      <p:sp>
        <p:nvSpPr>
          <p:cNvPr id="7" name="Tijdelijke aanduiding voor inhoud 1"/>
          <p:cNvSpPr txBox="1">
            <a:spLocks/>
          </p:cNvSpPr>
          <p:nvPr/>
        </p:nvSpPr>
        <p:spPr bwMode="auto">
          <a:xfrm>
            <a:off x="0" y="1083765"/>
            <a:ext cx="8812088" cy="83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</a:pPr>
            <a:r>
              <a:rPr lang="nl-NL" sz="24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Mijlpaal 8: meer marktwerking, 2003</a:t>
            </a:r>
            <a:endParaRPr lang="nl-NL" sz="20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endParaRPr lang="nl-NL" sz="200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00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‒"/>
            </a:pPr>
            <a:endParaRPr lang="nl-NL" sz="200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0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FontTx/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0" y="1916832"/>
            <a:ext cx="3995936" cy="2713563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54013" indent="-354013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Door hervormingen GLB meer marktwerking voor boeren binnen de EU</a:t>
            </a:r>
            <a:br>
              <a:rPr lang="nl-NL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nl-NL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indent="-354013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Productiesubsidies en quota zijn opgeheven</a:t>
            </a:r>
            <a:br>
              <a:rPr lang="nl-NL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nl-NL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indent="-354013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Steeds meer boeren krijgen inkomenssubsidie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4888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De rol van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Mijlpaal 9: twee keer zoveel boeren, 2007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Door de nieuwe lidstaten EU aantal boeren verdubbeld.</a:t>
            </a:r>
            <a:endParaRPr lang="nl-NL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Veel boeren in Polen moesten de eerste stappen op het gebied van intensivering, schaalvergroting en specialisatie nog zetten.</a:t>
            </a:r>
            <a:endParaRPr lang="nl-NL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bij de helft van Poolse boeren gelukt</a:t>
            </a:r>
            <a:endParaRPr lang="nl-NL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andere helft gestopt/ inkomenssubsidie van de EU</a:t>
            </a:r>
            <a:endParaRPr lang="nl-NL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‒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999" y="364894"/>
            <a:ext cx="684000" cy="684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501008"/>
            <a:ext cx="4752528" cy="323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93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De rol van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964488" cy="5506917"/>
          </a:xfrm>
        </p:spPr>
        <p:txBody>
          <a:bodyPr lIns="360000" tIns="46800" bIns="46800"/>
          <a:lstStyle/>
          <a:p>
            <a:pPr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Mijlpaal 10: een nieuw GLB, 2012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vernieuwde GLB draait om drie pijlers:</a:t>
            </a:r>
            <a:b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Economie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voldoende betaalbaar veilig voedsel voor iedereen en een stabiel inkomen voor boeren. Productie omhoog maar niet ten koste van natuur en milieu.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Natuur en het milieu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verduurzamen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Efficiënter omgaan met natuurlijke hulpbronnen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Meer aandacht voor lucht- en waterkwaliteit en biodiversiteit.</a:t>
            </a:r>
            <a:b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Boeren krijgen inkomenssteun als ze aan verduurzaming doen.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Leefbaarheid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ontvolking van plattelandsgebieden opvangen (mijlpaal 7)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‒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0" y="364894"/>
            <a:ext cx="68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0000"/>
                </a:solidFill>
                <a:latin typeface="Calibri" panose="020F0502020204030204" pitchFamily="34" charset="0"/>
              </a:rPr>
              <a:t>§1.3 Europese landbouw en de rest van de wereld</a:t>
            </a:r>
            <a:endParaRPr lang="nl-NL" altLang="nl-NL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Deelvragen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 is de WTO en welke invloed heeft de WTO op de landbouw in Europa?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 zijn de gevolgen van de WTO-afspraken voor de landbouw en het landschap in Europa en daarbuiten?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228" y="2852936"/>
            <a:ext cx="5799544" cy="340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0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0000"/>
                </a:solidFill>
                <a:latin typeface="Calibri" panose="020F0502020204030204" pitchFamily="34" charset="0"/>
              </a:rPr>
              <a:t>§1.3 Europese landbouw en de rest van de wereld</a:t>
            </a:r>
            <a:endParaRPr lang="nl-NL" altLang="nl-NL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8244408" cy="2519999"/>
          </a:xfrm>
        </p:spPr>
        <p:txBody>
          <a:bodyPr lIns="360000" tIns="46800" bIns="46800"/>
          <a:lstStyle/>
          <a:p>
            <a:pPr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World Trade </a:t>
            </a:r>
            <a:r>
              <a:rPr lang="nl-NL" sz="24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Organisation</a:t>
            </a: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(WTO)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Filosofie WTO: internationale handel is de beste en snelste manier om de wereld welvarender te maken. Internationale vrijhandel zodat ieder land een eerlijke kans heeft.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Alle 28 EU-lidstaten zijn lid van de WTO. </a:t>
            </a:r>
          </a:p>
          <a:p>
            <a:pPr>
              <a:spcAft>
                <a:spcPts val="0"/>
              </a:spcAft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01095" y="4074993"/>
            <a:ext cx="4212448" cy="2031325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WTO heeft vier basisregels:</a:t>
            </a:r>
            <a:endParaRPr lang="nl-NL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‒"/>
            </a:pP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handelsvoorwaarden gelden voor alle landen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‒"/>
            </a:pP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geen onderscheid tussen buitenlandse of ‘eigen’ producten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‒"/>
            </a:pP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vaste tarieven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‒"/>
            </a:pP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geen uitvoersubsidies of dumping</a:t>
            </a:r>
            <a:endParaRPr lang="nl-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82335"/>
            <a:ext cx="4104456" cy="362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0000"/>
                </a:solidFill>
                <a:latin typeface="Calibri" panose="020F0502020204030204" pitchFamily="34" charset="0"/>
              </a:rPr>
              <a:t>§1.3 Europese landbouw en de rest van de wereld</a:t>
            </a:r>
            <a:endParaRPr lang="nl-NL" altLang="nl-NL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Fort Europa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GLB van EU: fort waarbinnen boeren beschermd werden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productie- en inkomenssubsidies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hoge invoertarieven voor niet-Europese landbouwproducten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uitvoersubsidies Europese landbouwproducten </a:t>
            </a:r>
            <a:r>
              <a:rPr lang="nl-NL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dumping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Volgens WTO is nu 90% van de maatregelen van de EU ‘eerlijk’</a:t>
            </a:r>
            <a:endParaRPr lang="nl-N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49102"/>
            <a:ext cx="7344816" cy="303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78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De rol van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Deelvragen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 is het GLB en waarvoor dient dit beleid?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 zijn de gevolgen van het GLB voor de landbouw en het landschap in Europa?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34" y="3270942"/>
            <a:ext cx="6342732" cy="435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0000"/>
                </a:solidFill>
                <a:latin typeface="Calibri" panose="020F0502020204030204" pitchFamily="34" charset="0"/>
              </a:rPr>
              <a:t>§1.3 Europese landbouw en de rest van de wereld</a:t>
            </a:r>
            <a:endParaRPr lang="nl-NL" altLang="nl-NL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Grenzeloze mogelijkheden?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Waarom is de EU tegenwoordig wél voor meer vrijhandel? </a:t>
            </a: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GLB is erg duur, geldsteun moet omlaag.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EU wil graag eerlijker produceren en handelen. Vraagstukken bij vrijhandel: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Meer concurrentie </a:t>
            </a:r>
            <a:r>
              <a:rPr lang="nl-NL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juist grotere afzetmarkt?  Of allebei?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Gaan vrijhandel en verduurzaming in de landbouw samen?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Welvaart op de wereld wordt beter verdeeld? Of juist niet?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" y="4869160"/>
            <a:ext cx="9144000" cy="201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4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0000"/>
                </a:solidFill>
                <a:latin typeface="Calibri" panose="020F0502020204030204" pitchFamily="34" charset="0"/>
              </a:rPr>
              <a:t>§1.3 Europese landbouw en de rest van de wereld</a:t>
            </a:r>
            <a:endParaRPr lang="nl-NL" altLang="nl-NL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268760"/>
            <a:ext cx="8676456" cy="531815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Groente en fruit van ver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07264"/>
            <a:ext cx="7620000" cy="47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04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De rol van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B9396AF-BF6B-40B2-8876-4988517A0AD9}"/>
              </a:ext>
            </a:extLst>
          </p:cNvPr>
          <p:cNvSpPr txBox="1"/>
          <p:nvPr/>
        </p:nvSpPr>
        <p:spPr>
          <a:xfrm>
            <a:off x="107504" y="1080000"/>
            <a:ext cx="4824536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spcBef>
                <a:spcPts val="600"/>
              </a:spcBef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</a:rPr>
              <a:t>De invloed van ‘Europa’ op de landbouw is groot.</a:t>
            </a:r>
            <a:br>
              <a:rPr lang="nl-NL" sz="2400" dirty="0">
                <a:latin typeface="Calibri" panose="020F0502020204030204" pitchFamily="34" charset="0"/>
              </a:rPr>
            </a:br>
            <a:endParaRPr lang="nl-NL" sz="2400" dirty="0">
              <a:latin typeface="Calibri" panose="020F0502020204030204" pitchFamily="34" charset="0"/>
            </a:endParaRPr>
          </a:p>
          <a:p>
            <a:pPr marL="360363" indent="-360363">
              <a:spcBef>
                <a:spcPts val="600"/>
              </a:spcBef>
            </a:pP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	Kijk maar naar de veranderingen in de inrichting van het platteland op de kaartjes  </a:t>
            </a:r>
            <a:r>
              <a:rPr lang="nl-NL" sz="2400" dirty="0">
                <a:latin typeface="Calibri" panose="020F0502020204030204" pitchFamily="34" charset="0"/>
                <a:sym typeface="Symbol" panose="05050102010706020507" pitchFamily="18" charset="2"/>
              </a:rPr>
              <a:t></a:t>
            </a:r>
            <a:endParaRPr lang="nl-NL" sz="240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360363" indent="-360363"/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	Het dal van de Beerze in:</a:t>
            </a:r>
          </a:p>
          <a:p>
            <a:pPr marL="360363" indent="-360363"/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	1900 (A)</a:t>
            </a:r>
          </a:p>
          <a:p>
            <a:pPr marL="360363" indent="-360363"/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	1990 (B)</a:t>
            </a:r>
          </a:p>
          <a:p>
            <a:pPr marL="360363" indent="-360363"/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	2015 (C)</a:t>
            </a:r>
          </a:p>
          <a:p>
            <a:pPr marL="360363" indent="-360363">
              <a:buFont typeface="Arial" panose="020B0604020202020204" pitchFamily="34" charset="0"/>
              <a:buChar char="►"/>
            </a:pPr>
            <a:endParaRPr lang="nl-NL" sz="2400" dirty="0"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360363" indent="-360363"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sym typeface="Wingdings" panose="05000000000000000000" pitchFamily="2" charset="2"/>
              </a:rPr>
              <a:t>In deze paragraaf behandelen we de oorzaken en gevolgen van deze veranderingen aan de hand van 10 mijlpalen.</a:t>
            </a: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2DABAD9-6630-4C14-8726-ADF684B13D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275" y="1124744"/>
            <a:ext cx="328710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98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De rol van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>
              <a:spcAft>
                <a:spcPts val="0"/>
              </a:spcAft>
              <a:buNone/>
            </a:pP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invloed van de EU op landbouw en platteland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Mijlpaal 1: de EGKS, 1951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Europese Gemeenschap voor Kolen en Staal (EGKS), opgericht. Doel: de productie van kolen en staal in de gaten houden.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Landbouw: 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Voedselkringloop is lokaal. Er is weinig ‘input’ van buitenaf: de zelfvoorzieningsgraad van gebieden is groot. Het platteland van Europa grotendeels als in de 19e eeuw: kleine gemengde bedrijven met akkerbouw én veeteelt.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0" y="364139"/>
            <a:ext cx="684000" cy="684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861048"/>
            <a:ext cx="6336704" cy="248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50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De rol van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Mijlpaal 2: de EEG, 1957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EGKS wordt de Europese Economische Gemeenschap (EEG)</a:t>
            </a:r>
            <a:b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doel: voedseltekorten en hongersnoden voorkomen</a:t>
            </a:r>
            <a:endParaRPr lang="nl-NL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Twee kerndoelen voor de landbouw:</a:t>
            </a:r>
            <a:endParaRPr lang="nl-NL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  <a:tabLst>
                <a:tab pos="360363" algn="l"/>
              </a:tabLst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(1) voldoende en betaalbaar voedsel voor Europese burgers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  <a:tabLst>
                <a:tab pos="360363" algn="l"/>
              </a:tabLst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(2) redelijke levensstandaard en stabiel inkomen voor boeren</a:t>
            </a:r>
            <a:endParaRPr lang="nl-NL" sz="18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61950" indent="-36195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4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Mijlpaal 3: het Gemeenschappelijk Landbouwbeleid (GLB), 1962</a:t>
            </a:r>
            <a:endParaRPr lang="nl-NL" sz="24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lvl="0" indent="-3619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Gemeenschappelijk Landbouwbeleid (GLB): </a:t>
            </a:r>
            <a:b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Belangrijkste maatregel: </a:t>
            </a:r>
            <a:r>
              <a:rPr lang="nl-NL" sz="1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productiesubsidies</a:t>
            </a:r>
            <a:r>
              <a:rPr lang="nl-NL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boeren ontvangen een geldbedrag van de EEG voor ieder landbouwproduct. </a:t>
            </a:r>
            <a:b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Gevolg 1: boeren produceren zoveel mogelijk tegen zo laag mogelijke kosten.</a:t>
            </a:r>
            <a:b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Gevolg 2: de winkels liggen weer vol met betaalbaar voedsel.</a:t>
            </a:r>
            <a:endParaRPr lang="nl-NL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0" y="360000"/>
            <a:ext cx="687600" cy="6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80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De rol van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3809" y="1058694"/>
            <a:ext cx="9031209" cy="3357111"/>
          </a:xfrm>
        </p:spPr>
        <p:txBody>
          <a:bodyPr lIns="360000" tIns="46800" bIns="46800"/>
          <a:lstStyle/>
          <a:p>
            <a:pPr marL="361950" indent="-36195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Mijlpaal 3: het Gemeenschappelijk Landbouwbeleid (GLB), 1962</a:t>
            </a:r>
            <a:endParaRPr lang="nl-NL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lvl="0" indent="-3619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Door </a:t>
            </a:r>
            <a:r>
              <a:rPr lang="nl-NL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specialisatie</a:t>
            </a: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brengen boeren hun productiekosten omlaag en hun opbrengst omhoog. 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Ze doen dat op de volgende manieren:</a:t>
            </a:r>
          </a:p>
          <a:p>
            <a:pPr marL="447675" lvl="0" indent="-447675">
              <a:spcBef>
                <a:spcPts val="600"/>
              </a:spcBef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mechanisatie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het vervangen van arbeid door machines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7675" lvl="0" indent="-447675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intensivering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gebruik kunstmest, bestrijdingsmiddelen en nieuwe zaadjes leiden tot een hogere productie</a:t>
            </a:r>
          </a:p>
          <a:p>
            <a:pPr marL="447675" lvl="0" indent="-447675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schaalvergroting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door uit te breiden, dalen de kosten per product en stijgt de opbrengst:</a:t>
            </a:r>
            <a:endParaRPr lang="nl-NL" sz="2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lvl="0" indent="-361950">
              <a:spcBef>
                <a:spcPts val="600"/>
              </a:spcBef>
              <a:spcAft>
                <a:spcPts val="0"/>
              </a:spcAft>
              <a:buNone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0" y="364894"/>
            <a:ext cx="684000" cy="684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53693"/>
            <a:ext cx="3883145" cy="2584560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755576" y="4330310"/>
            <a:ext cx="4320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>
              <a:spcAft>
                <a:spcPts val="0"/>
              </a:spcAft>
              <a:buFont typeface="+mj-lt"/>
              <a:buAutoNum type="arabicPeriod"/>
            </a:pPr>
            <a:r>
              <a:rPr lang="nl-NL" sz="1400" dirty="0">
                <a:ea typeface="Times New Roman" panose="02020603050405020304" pitchFamily="18" charset="0"/>
                <a:cs typeface="Calibri" panose="020F0502020204030204" pitchFamily="34" charset="0"/>
              </a:rPr>
              <a:t>Grote boerenbedrijven met dure machines, bestrijdingsmiddelen en kunstmest.</a:t>
            </a:r>
          </a:p>
          <a:p>
            <a:pPr marL="361950" lvl="0" indent="-361950">
              <a:spcAft>
                <a:spcPts val="0"/>
              </a:spcAft>
              <a:buFont typeface="+mj-lt"/>
              <a:buAutoNum type="arabicPeriod"/>
            </a:pPr>
            <a:r>
              <a:rPr lang="nl-NL" sz="1400" dirty="0">
                <a:ea typeface="Times New Roman" panose="02020603050405020304" pitchFamily="18" charset="0"/>
                <a:cs typeface="Calibri" panose="020F0502020204030204" pitchFamily="34" charset="0"/>
              </a:rPr>
              <a:t>Kleine boerenbedrijven worden opgeslokt: bedrijfsbeëindiging.</a:t>
            </a:r>
            <a:endParaRPr lang="nl-NL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lvl="0" indent="-361950">
              <a:spcAft>
                <a:spcPts val="0"/>
              </a:spcAft>
              <a:buFont typeface="+mj-lt"/>
              <a:buAutoNum type="arabicPeriod"/>
              <a:tabLst>
                <a:tab pos="1162050" algn="l"/>
              </a:tabLst>
            </a:pPr>
            <a:r>
              <a:rPr lang="nl-NL" sz="1400" dirty="0">
                <a:ea typeface="Times New Roman" panose="02020603050405020304" pitchFamily="18" charset="0"/>
                <a:cs typeface="Calibri" panose="020F0502020204030204" pitchFamily="34" charset="0"/>
              </a:rPr>
              <a:t>Door ruilverkaveling verandert het landschap. </a:t>
            </a:r>
            <a:br>
              <a:rPr lang="nl-NL" sz="1400" dirty="0"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1400" i="1" dirty="0">
                <a:ea typeface="Times New Roman" panose="02020603050405020304" pitchFamily="18" charset="0"/>
                <a:cs typeface="Calibri" panose="020F0502020204030204" pitchFamily="34" charset="0"/>
              </a:rPr>
              <a:t>Voor: </a:t>
            </a:r>
            <a:r>
              <a:rPr lang="nl-NL" sz="1400" dirty="0">
                <a:ea typeface="Times New Roman" panose="02020603050405020304" pitchFamily="18" charset="0"/>
                <a:cs typeface="Calibri" panose="020F0502020204030204" pitchFamily="34" charset="0"/>
              </a:rPr>
              <a:t>kleine akkers en weilanden van verschillende grootte en vorm en slingerende beekjes</a:t>
            </a:r>
            <a:br>
              <a:rPr lang="nl-NL" sz="1400" dirty="0"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1400" i="1" dirty="0">
                <a:ea typeface="Times New Roman" panose="02020603050405020304" pitchFamily="18" charset="0"/>
                <a:cs typeface="Calibri" panose="020F0502020204030204" pitchFamily="34" charset="0"/>
              </a:rPr>
              <a:t>Na</a:t>
            </a:r>
            <a:r>
              <a:rPr lang="nl-NL" sz="1400" dirty="0">
                <a:ea typeface="Times New Roman" panose="02020603050405020304" pitchFamily="18" charset="0"/>
                <a:cs typeface="Calibri" panose="020F0502020204030204" pitchFamily="34" charset="0"/>
              </a:rPr>
              <a:t>: grote, rechte kavels met rechte slootjes.</a:t>
            </a:r>
            <a:br>
              <a:rPr lang="nl-NL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228114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De rol van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0" y="364894"/>
            <a:ext cx="684000" cy="684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40768"/>
            <a:ext cx="6044009" cy="5330815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B201C61-DEBE-4451-8AC5-02742D09A1B0}"/>
              </a:ext>
            </a:extLst>
          </p:cNvPr>
          <p:cNvSpPr/>
          <p:nvPr/>
        </p:nvSpPr>
        <p:spPr>
          <a:xfrm>
            <a:off x="0" y="1340768"/>
            <a:ext cx="29480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Kleine boerenbedrijven </a:t>
            </a:r>
            <a:b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worden opgeslokt: </a:t>
            </a:r>
            <a:b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bedrijfsbeëindiging.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ctieknop: Informatie ophalen 10">
            <a:hlinkClick r:id="rId6" action="ppaction://hlinksldjump" highlightClick="1"/>
          </p:cNvPr>
          <p:cNvSpPr/>
          <p:nvPr/>
        </p:nvSpPr>
        <p:spPr bwMode="auto">
          <a:xfrm>
            <a:off x="395536" y="5733256"/>
            <a:ext cx="504056" cy="504056"/>
          </a:xfrm>
          <a:prstGeom prst="actionButtonInformat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4981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De rol van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4076953"/>
            <a:ext cx="8676456" cy="2781047"/>
          </a:xfrm>
        </p:spPr>
        <p:txBody>
          <a:bodyPr lIns="360000" tIns="46800" bIns="46800"/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Voordelen van schaalvergroting: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‒"/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grotere akkers en weilanden zijn gemakkelijker te </a:t>
            </a:r>
            <a:r>
              <a:rPr lang="nl-NL" sz="1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bewerken</a:t>
            </a: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met machines.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‒"/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</a:t>
            </a:r>
            <a:r>
              <a:rPr lang="nl-NL" sz="1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afwatering</a:t>
            </a: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van drassige gronden is beter, zware machines zakken niet meer weg, kan een langere periode per jaar bewerkt worden.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‒"/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</a:t>
            </a:r>
            <a:r>
              <a:rPr lang="nl-NL" sz="1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verharding</a:t>
            </a: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van de zandwegen betekent dat een boer sneller met zijn landbouwmachines bij zijn kavels kan komen.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‒"/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ruilen van akkers en weilanden zorgt ervoor dat elke boer </a:t>
            </a:r>
            <a:r>
              <a:rPr lang="nl-NL" sz="1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aaneengesloten kavels </a:t>
            </a: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heeft dichtbij zijn boerderij; dat werkt efficiënter.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‒"/>
            </a:pP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veel boeren hielden een </a:t>
            </a:r>
            <a:r>
              <a:rPr lang="nl-NL" sz="1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groter</a:t>
            </a:r>
            <a:r>
              <a:rPr lang="nl-N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stuk land over, omdat veel kleine boeren tijdens het ruilverkavelingsproces zijn uitgekocht.</a:t>
            </a:r>
            <a:endParaRPr lang="nl-NL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0" y="364894"/>
            <a:ext cx="684000" cy="684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" y="1597099"/>
            <a:ext cx="4419100" cy="247985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53" y="1596826"/>
            <a:ext cx="4410151" cy="2480400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62146" y="1048894"/>
            <a:ext cx="90818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>
              <a:spcBef>
                <a:spcPts val="600"/>
              </a:spcBef>
              <a:spcAft>
                <a:spcPts val="0"/>
              </a:spcAft>
              <a:buNone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	Door ruilverkaveling verandert het landschap</a:t>
            </a:r>
            <a:r>
              <a:rPr lang="nl-NL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6675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§1.2 De rol van Europa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Mijlpaal 4: 1970-1980 te succesvol!? Quota!!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Hoe meer je als boer produceert, hoe meer je verdient </a:t>
            </a:r>
            <a:b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er ontstaan overschotten.</a:t>
            </a: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 quota wordt geprobeerd productie van boeren en vraag van consumenten beter op elkaar af te stemmen.</a:t>
            </a:r>
          </a:p>
          <a:p>
            <a:pPr lv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‒"/>
            </a:pPr>
            <a:endParaRPr lang="nl-NL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Tx/>
              <a:buChar char="‒"/>
            </a:pP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0" y="360000"/>
            <a:ext cx="684000" cy="684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4806280" cy="319877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88" y="3573016"/>
            <a:ext cx="384042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38402"/>
      </p:ext>
    </p:extLst>
  </p:cSld>
  <p:clrMapOvr>
    <a:masterClrMapping/>
  </p:clrMapOvr>
</p:sld>
</file>

<file path=ppt/theme/theme1.xml><?xml version="1.0" encoding="utf-8"?>
<a:theme xmlns:a="http://schemas.openxmlformats.org/drawingml/2006/main" name="2_Lege presentatie">
  <a:themeElements>
    <a:clrScheme name="Lege presentati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Lege presentati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1079</Words>
  <Application>Microsoft Office PowerPoint</Application>
  <PresentationFormat>Diavoorstelling (4:3)</PresentationFormat>
  <Paragraphs>230</Paragraphs>
  <Slides>21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Calibri</vt:lpstr>
      <vt:lpstr>Symbol</vt:lpstr>
      <vt:lpstr>Times New Roman</vt:lpstr>
      <vt:lpstr>Wingdings</vt:lpstr>
      <vt:lpstr>2_Lege presentatie</vt:lpstr>
      <vt:lpstr>1. Landbouw in Europa</vt:lpstr>
      <vt:lpstr>§1.2 De rol van Europa</vt:lpstr>
      <vt:lpstr>§1.2 De rol van Europa</vt:lpstr>
      <vt:lpstr>§1.2 De rol van Europa</vt:lpstr>
      <vt:lpstr>§1.2 De rol van Europa</vt:lpstr>
      <vt:lpstr>§1.2 De rol van Europa</vt:lpstr>
      <vt:lpstr>§1.2 De rol van Europa</vt:lpstr>
      <vt:lpstr>§1.2 De rol van Europa</vt:lpstr>
      <vt:lpstr>§1.2 De rol van Europa</vt:lpstr>
      <vt:lpstr>PowerPoint-presentatie</vt:lpstr>
      <vt:lpstr>§1.2 De rol van Europa</vt:lpstr>
      <vt:lpstr>§1.2 De rol van Europa</vt:lpstr>
      <vt:lpstr>PowerPoint-presentatie</vt:lpstr>
      <vt:lpstr>§1.2 De rol van Europa</vt:lpstr>
      <vt:lpstr>§1.2 De rol van Europa</vt:lpstr>
      <vt:lpstr>§1.2 De rol van Europa</vt:lpstr>
      <vt:lpstr>§1.3 Europese landbouw en de rest van de wereld</vt:lpstr>
      <vt:lpstr>§1.3 Europese landbouw en de rest van de wereld</vt:lpstr>
      <vt:lpstr>§1.3 Europese landbouw en de rest van de wereld</vt:lpstr>
      <vt:lpstr>§1.3 Europese landbouw en de rest van de wereld</vt:lpstr>
      <vt:lpstr>§1.3 Europese landbouw en de rest van de wereld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2018-02-27T08:59:13Z</dcterms:created>
  <dcterms:modified xsi:type="dcterms:W3CDTF">2018-10-16T10:40:08Z</dcterms:modified>
</cp:coreProperties>
</file>