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6"/>
  </p:notesMasterIdLst>
  <p:sldIdLst>
    <p:sldId id="256" r:id="rId2"/>
    <p:sldId id="267" r:id="rId3"/>
    <p:sldId id="268" r:id="rId4"/>
    <p:sldId id="271" r:id="rId5"/>
    <p:sldId id="284" r:id="rId6"/>
    <p:sldId id="272" r:id="rId7"/>
    <p:sldId id="278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33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156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Kwartskristal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552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Graniet / Basaltrotsen bij </a:t>
            </a:r>
            <a:r>
              <a:rPr lang="nl-NL" dirty="0" err="1"/>
              <a:t>Svartifoss</a:t>
            </a:r>
            <a:r>
              <a:rPr lang="nl-NL" dirty="0"/>
              <a:t> op IJsland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30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Zandsteenlagen in Utah, V.S. / Kalksteenrotsen bij </a:t>
            </a:r>
            <a:r>
              <a:rPr lang="nl-NL" dirty="0" err="1"/>
              <a:t>Étretat</a:t>
            </a:r>
            <a:r>
              <a:rPr lang="nl-NL" dirty="0"/>
              <a:t> in Frankrijk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504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Marmer / Leisteen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021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De gesteentekringloop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1049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Grand </a:t>
            </a:r>
            <a:r>
              <a:rPr lang="nl-NL" dirty="0" err="1"/>
              <a:t>Canyon</a:t>
            </a:r>
            <a:r>
              <a:rPr lang="nl-NL" dirty="0"/>
              <a:t>, V.S.: de onderliggende gesteentelagen zijn ouder dan de bovenliggende lagen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Geologische tijdschaal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552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Vindplaatsen van fossielen op de zuidelijke delen van Pangea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30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magnetische veld aan weerszijden van de </a:t>
            </a:r>
            <a:r>
              <a:rPr lang="nl-NL" dirty="0" err="1"/>
              <a:t>mid</a:t>
            </a:r>
            <a:r>
              <a:rPr lang="nl-NL" dirty="0"/>
              <a:t>-oceanische rug ten zuiden van IJsland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504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2512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Ouderdom van de oceaanbodem in miljoenen jaren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9043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Convectiestromen in de aardmantel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021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zonnestelsel: de zon met acht planeten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66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Opbouw van de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635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chemische opbouw van de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830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fysische opbouw van de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854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661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Het verhaal van de gesteenten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soorten gesteenten komen voor op aarde?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zegt een gesteente over de geologische geschiedenis van een gebied?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AC2710-13E7-4B72-83CF-167A1FDDE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0135" y="2996952"/>
            <a:ext cx="9420048" cy="45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3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Het verhaal van de gesteenten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6053" y="2018410"/>
            <a:ext cx="4572000" cy="4839590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Basisbestanddelen gesteenten: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mineralen</a:t>
            </a:r>
            <a:r>
              <a:rPr lang="nl-NL" sz="2400" dirty="0">
                <a:latin typeface="Calibri" panose="020F0502020204030204" pitchFamily="34" charset="0"/>
              </a:rPr>
              <a:t> = verbinding die in natuur voorkomt met bepaalde chemische eigenschappen (kristalvorm) en fysische eigenschappen (hardheid)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organische stoffen</a:t>
            </a:r>
            <a:r>
              <a:rPr lang="nl-NL" sz="2400" dirty="0">
                <a:latin typeface="Calibri" panose="020F0502020204030204" pitchFamily="34" charset="0"/>
              </a:rPr>
              <a:t> = ontstaan uit levende organismen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6F04F1A-24AD-4EF4-908F-8ABA18E6F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7847" y="2204864"/>
            <a:ext cx="4442596" cy="280831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BF3B321-7B46-45E2-AC3D-AB6A92FF0E43}"/>
              </a:ext>
            </a:extLst>
          </p:cNvPr>
          <p:cNvSpPr txBox="1"/>
          <p:nvPr/>
        </p:nvSpPr>
        <p:spPr>
          <a:xfrm>
            <a:off x="251520" y="1052736"/>
            <a:ext cx="8892480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Bouwstenen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Lithosfeer is opgebouwd uit verschillende soorten gesteenten. </a:t>
            </a:r>
          </a:p>
        </p:txBody>
      </p:sp>
    </p:spTree>
    <p:extLst>
      <p:ext uri="{BB962C8B-B14F-4D97-AF65-F5344CB8AC3E}">
        <p14:creationId xmlns:p14="http://schemas.microsoft.com/office/powerpoint/2010/main" val="1366366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Het verhaal van de gesteenten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Soorten gesteenten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Drie hoofdtypen: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stollingsgesteenten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sedimentgesteenten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metamorfe gesteenten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1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Het verhaal van de gesteenten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Stollingsgesteenten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afgekoeld en gestold magma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twee soorten: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dieptegesteente = langzame stolling magma in mantel → grote kristallen, bijvoorbeeld </a:t>
            </a:r>
            <a:r>
              <a:rPr lang="nl-NL" sz="2400" b="1" dirty="0">
                <a:latin typeface="Calibri" panose="020F0502020204030204" pitchFamily="34" charset="0"/>
              </a:rPr>
              <a:t>graniet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uitvloeiingsgesteente = snelle stolling lava aan aardoppervlak → zeer kleine kristallen, bijvoorbeeld </a:t>
            </a:r>
            <a:r>
              <a:rPr lang="nl-NL" sz="2400" b="1" dirty="0">
                <a:latin typeface="Calibri" panose="020F0502020204030204" pitchFamily="34" charset="0"/>
              </a:rPr>
              <a:t>basalt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97DC4A0-22AB-4365-95B1-4713C35C8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4164383"/>
            <a:ext cx="3707904" cy="247123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2E262A-A16B-43D0-9D27-5C399CC9D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73082"/>
            <a:ext cx="3779912" cy="25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34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Het verhaal van de gesteenten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Sedimentgesteenten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samengeperste afzettingen van onder andere zand of klei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twee soorten: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klastische</a:t>
            </a:r>
            <a:r>
              <a:rPr lang="nl-NL" sz="2400" dirty="0">
                <a:latin typeface="Calibri" panose="020F0502020204030204" pitchFamily="34" charset="0"/>
              </a:rPr>
              <a:t> sedimentgesteenten = verharding zand of klei door druk van lagen erboven, bijvoorbeeld </a:t>
            </a:r>
            <a:r>
              <a:rPr lang="nl-NL" sz="2400" b="1" dirty="0">
                <a:latin typeface="Calibri" panose="020F0502020204030204" pitchFamily="34" charset="0"/>
              </a:rPr>
              <a:t>zandsteen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organische sedimentgesteenten = verharding van organisch materiaal door druk van lagen erboven, bijvoorbeeld </a:t>
            </a:r>
            <a:r>
              <a:rPr lang="nl-NL" sz="2400" b="1" dirty="0">
                <a:latin typeface="Calibri" panose="020F0502020204030204" pitchFamily="34" charset="0"/>
              </a:rPr>
              <a:t>kalksteen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728F17C-47FE-4410-92D2-79BC071FC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4140721"/>
            <a:ext cx="3799951" cy="25286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8F4DBFF-8788-4C9D-B212-122E1121CE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4149080"/>
            <a:ext cx="3779912" cy="25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75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Het verhaal van de gesteenten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Metamorfe gesteenten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samenstelling oorspronkelijk gesteente verandert in ander gesteente door grote druk en/of hoge temperatuur bij gebergtevorming of druk van dikke lagen erboven, bijvoorbeeld: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kalksteen wordt </a:t>
            </a:r>
            <a:r>
              <a:rPr lang="nl-NL" sz="2400" b="1" dirty="0">
                <a:latin typeface="Calibri" panose="020F0502020204030204" pitchFamily="34" charset="0"/>
              </a:rPr>
              <a:t>marmer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kleisteen wordt </a:t>
            </a:r>
            <a:r>
              <a:rPr lang="nl-NL" sz="2400" b="1" dirty="0">
                <a:latin typeface="Calibri" panose="020F0502020204030204" pitchFamily="34" charset="0"/>
              </a:rPr>
              <a:t>leisteen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B50C90-1DBC-480E-9A00-A4A3ABB2D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16"/>
          <a:stretch/>
        </p:blipFill>
        <p:spPr>
          <a:xfrm>
            <a:off x="354773" y="3969000"/>
            <a:ext cx="3799951" cy="271727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439FD1D-8D81-478E-8F5A-26F859256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9" y="4140720"/>
            <a:ext cx="3779911" cy="25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34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Het verhaal van de gesteenten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753976"/>
            <a:ext cx="5076056" cy="4104024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met gesteentekringloop kan een steen je veel </a:t>
            </a:r>
            <a:r>
              <a:rPr lang="nl-NL" sz="2400">
                <a:latin typeface="Calibri" panose="020F0502020204030204" pitchFamily="34" charset="0"/>
              </a:rPr>
              <a:t>vertellen over de </a:t>
            </a:r>
            <a:r>
              <a:rPr lang="nl-NL" sz="2400" dirty="0">
                <a:latin typeface="Calibri" panose="020F0502020204030204" pitchFamily="34" charset="0"/>
              </a:rPr>
              <a:t>geologische geschiedenis </a:t>
            </a:r>
            <a:r>
              <a:rPr lang="nl-NL" sz="2400">
                <a:latin typeface="Calibri" panose="020F0502020204030204" pitchFamily="34" charset="0"/>
              </a:rPr>
              <a:t>van het gebied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ook kun je zo voorspellen wat er in de toekomst met een steen kan gebeuren (bijv.: marmer valt uit elkaar → wordt meegenomen door water → </a:t>
            </a:r>
            <a:r>
              <a:rPr lang="nl-NL" sz="2400" dirty="0" err="1">
                <a:latin typeface="Calibri" panose="020F0502020204030204" pitchFamily="34" charset="0"/>
              </a:rPr>
              <a:t>sedimenteert</a:t>
            </a:r>
            <a:r>
              <a:rPr lang="nl-NL" sz="2400" dirty="0">
                <a:latin typeface="Calibri" panose="020F0502020204030204" pitchFamily="34" charset="0"/>
              </a:rPr>
              <a:t> in zee → verhardt weer)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CE6DECB-6FFD-43B6-B18B-8EACCB7A4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24944"/>
            <a:ext cx="3827087" cy="270957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C5BC77F-DC14-4340-B9AB-02BE4224DC1F}"/>
              </a:ext>
            </a:extLst>
          </p:cNvPr>
          <p:cNvSpPr txBox="1"/>
          <p:nvPr/>
        </p:nvSpPr>
        <p:spPr>
          <a:xfrm>
            <a:off x="244837" y="1048894"/>
            <a:ext cx="8915270" cy="170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Wat een steen kan vertellen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Gesteentekringloop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= hoofdtype gesteente kan overgaan in ander hoofdtype door hitte, druk, smelten, stollen, verwering, erosie en sedimentatie. Deze processen kosten veel tijd. </a:t>
            </a:r>
          </a:p>
        </p:txBody>
      </p:sp>
    </p:spTree>
    <p:extLst>
      <p:ext uri="{BB962C8B-B14F-4D97-AF65-F5344CB8AC3E}">
        <p14:creationId xmlns:p14="http://schemas.microsoft.com/office/powerpoint/2010/main" val="643561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Schuivende continenten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oud is de aarde en hoe kunnen we dat meten?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theorieën bewijzen de beweeglijkheid van de platen?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CE074A-B560-4A91-AA22-23566F25C5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466" y="2924944"/>
            <a:ext cx="9540932" cy="454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66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Schuivende continenten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8124" y="2356615"/>
            <a:ext cx="3491880" cy="4838846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sedimenten worden </a:t>
            </a:r>
            <a:r>
              <a:rPr lang="nl-NL" sz="2400" b="1" dirty="0">
                <a:latin typeface="Calibri" panose="020F0502020204030204" pitchFamily="34" charset="0"/>
              </a:rPr>
              <a:t>horizontaal</a:t>
            </a:r>
            <a:r>
              <a:rPr lang="nl-NL" sz="2400" dirty="0">
                <a:latin typeface="Calibri" panose="020F0502020204030204" pitchFamily="34" charset="0"/>
              </a:rPr>
              <a:t> afgezet (en daarna eventueel nog gekanteld of geplooid)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onderliggende laag is ouder dan bovenliggende laag = </a:t>
            </a:r>
            <a:r>
              <a:rPr lang="nl-NL" sz="2400" b="1" dirty="0">
                <a:latin typeface="Calibri" panose="020F0502020204030204" pitchFamily="34" charset="0"/>
              </a:rPr>
              <a:t>superpositie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BF3B321-7B46-45E2-AC3D-AB6A92FF0E43}"/>
              </a:ext>
            </a:extLst>
          </p:cNvPr>
          <p:cNvSpPr txBox="1"/>
          <p:nvPr/>
        </p:nvSpPr>
        <p:spPr>
          <a:xfrm>
            <a:off x="251520" y="1052736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De leeftijd van de aarde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Geologen vonden bij onderzoek naar gesteentelagen twee principes: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E0B21B2-8117-48ED-A6BF-5288A3E97C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1920" y="2323505"/>
            <a:ext cx="5387718" cy="627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03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Schuivende continenten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6588224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Geologische tijdschaal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relatieve</a:t>
            </a:r>
            <a:r>
              <a:rPr lang="nl-NL" sz="2400" dirty="0">
                <a:latin typeface="Calibri" panose="020F0502020204030204" pitchFamily="34" charset="0"/>
              </a:rPr>
              <a:t> geologische tijdschaal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met de twee principes kon de relatieve ouderdom van gesteenten worden bepaald (hoe dieper, hoe ouder)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absolute</a:t>
            </a:r>
            <a:r>
              <a:rPr lang="nl-NL" sz="2400" dirty="0">
                <a:latin typeface="Calibri" panose="020F0502020204030204" pitchFamily="34" charset="0"/>
              </a:rPr>
              <a:t> geologische tijdschaal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later: met radioactief verval van elementen in gesteenten kon de absolute ouderdom worden bepaald → aarde 4,6 miljard jaar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B873957-81FF-456E-B9E4-ED9C273328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3" y="1124744"/>
            <a:ext cx="2001493" cy="56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91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 De actieve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Hoe kunnen de endogene processen die samenhangen met de platentektoniek, worden verklaard?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D9F35F-9FFD-40F2-A251-3AE679625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64" y="2890626"/>
            <a:ext cx="9324528" cy="73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25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Schuivende continenten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958066"/>
            <a:ext cx="4944982" cy="4078973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overeenkomsten flora en fauna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gesteenten van Zuid-Amerika en Afrika die op elkaar aansluiten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sporen van gelijktijdige vergletsjering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Conclusie:</a:t>
            </a:r>
            <a:r>
              <a:rPr lang="nl-NL" sz="2400" dirty="0">
                <a:latin typeface="Calibri" panose="020F0502020204030204" pitchFamily="34" charset="0"/>
              </a:rPr>
              <a:t> continenten zaten vroeger aan elkaar vast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Probleem: </a:t>
            </a:r>
            <a:r>
              <a:rPr lang="nl-NL" sz="2400" dirty="0">
                <a:latin typeface="Calibri" panose="020F0502020204030204" pitchFamily="34" charset="0"/>
              </a:rPr>
              <a:t>hoe bewijs je de beweging van continenten? 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827F455-D510-4409-933A-946608F50672}"/>
              </a:ext>
            </a:extLst>
          </p:cNvPr>
          <p:cNvSpPr txBox="1"/>
          <p:nvPr/>
        </p:nvSpPr>
        <p:spPr>
          <a:xfrm>
            <a:off x="251520" y="1124744"/>
            <a:ext cx="8892480" cy="1833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De schuivende continenten van Wegener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Vroeger zag men al overeenkomsten in vorm tussen Zuid-Amerika en Afrika.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  rond 1915 zag Alfred Wegener op verschillende continenten: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04106AD-FE2B-4797-B110-157B5DEC9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41830"/>
            <a:ext cx="4170040" cy="31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6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Schuivende continenten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912060"/>
            <a:ext cx="4104456" cy="4060182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magnetisch noorden en zuiden veranderen soms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wisseling ligt ook vast in stollingsgesteenten aan </a:t>
            </a:r>
            <a:r>
              <a:rPr lang="nl-NL" sz="2400" b="1" dirty="0">
                <a:latin typeface="Calibri" panose="020F0502020204030204" pitchFamily="34" charset="0"/>
              </a:rPr>
              <a:t>weerszijden van </a:t>
            </a:r>
            <a:r>
              <a:rPr lang="nl-NL" sz="2400" b="1" dirty="0" err="1">
                <a:latin typeface="Calibri" panose="020F0502020204030204" pitchFamily="34" charset="0"/>
              </a:rPr>
              <a:t>mid</a:t>
            </a:r>
            <a:r>
              <a:rPr lang="nl-NL" sz="2400" b="1" dirty="0">
                <a:latin typeface="Calibri" panose="020F0502020204030204" pitchFamily="34" charset="0"/>
              </a:rPr>
              <a:t>-oceanische rug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patroon aan weerszijden is perfect symmetrisch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5B8AAE9-91C6-492A-B1B5-87A3114FD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46" y="2775384"/>
            <a:ext cx="3852934" cy="38529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A1835CD7-17F0-43D4-B8F7-A23AC1DEC947}"/>
              </a:ext>
            </a:extLst>
          </p:cNvPr>
          <p:cNvSpPr txBox="1"/>
          <p:nvPr/>
        </p:nvSpPr>
        <p:spPr>
          <a:xfrm>
            <a:off x="251520" y="1018869"/>
            <a:ext cx="8892480" cy="1907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Paleomagnetisme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1960: ontdekking Midden-Atlantische rug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ook toepassing paleomagnetisme = vaststellen richting van aardmagnetisch veld in oude gesteenten</a:t>
            </a:r>
          </a:p>
        </p:txBody>
      </p:sp>
    </p:spTree>
    <p:extLst>
      <p:ext uri="{BB962C8B-B14F-4D97-AF65-F5344CB8AC3E}">
        <p14:creationId xmlns:p14="http://schemas.microsoft.com/office/powerpoint/2010/main" val="1121371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Schuivende continenten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 oceaanbodem spreidt zich uit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Onderzoeken tonen aan: magma komt bij </a:t>
            </a:r>
            <a:r>
              <a:rPr lang="nl-NL" sz="2400" dirty="0" err="1">
                <a:latin typeface="Calibri" panose="020F0502020204030204" pitchFamily="34" charset="0"/>
              </a:rPr>
              <a:t>mid</a:t>
            </a:r>
            <a:r>
              <a:rPr lang="nl-NL" sz="2400" dirty="0">
                <a:latin typeface="Calibri" panose="020F0502020204030204" pitchFamily="34" charset="0"/>
              </a:rPr>
              <a:t>-oceanische rug onder zee omhoog → stolt → wordt door nieuw magma weggeduwd naar weerszijden → gesteente ouder verder van bergrug vandaan.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 err="1">
                <a:latin typeface="Calibri" panose="020F0502020204030204" pitchFamily="34" charset="0"/>
              </a:rPr>
              <a:t>seafloor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spreading</a:t>
            </a:r>
            <a:r>
              <a:rPr lang="nl-NL" sz="2400" dirty="0">
                <a:latin typeface="Calibri" panose="020F0502020204030204" pitchFamily="34" charset="0"/>
              </a:rPr>
              <a:t> = oceanische plaat groeit naar twee kanten en wordt steeds breder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satellietmetingen tonen aan dat oceaanbodem elk jaar enkele centimeters breder wordt 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Conclusie: </a:t>
            </a:r>
            <a:r>
              <a:rPr lang="nl-NL" sz="2400" dirty="0">
                <a:latin typeface="Calibri" panose="020F0502020204030204" pitchFamily="34" charset="0"/>
              </a:rPr>
              <a:t>bewijs voor theorie van schuivende continenten of platentektoniek</a:t>
            </a:r>
          </a:p>
        </p:txBody>
      </p:sp>
    </p:spTree>
    <p:extLst>
      <p:ext uri="{BB962C8B-B14F-4D97-AF65-F5344CB8AC3E}">
        <p14:creationId xmlns:p14="http://schemas.microsoft.com/office/powerpoint/2010/main" val="1282529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Schuivende continenten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Ouderdom van de oceaanbodem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CD30FE4-FF5C-45D7-9BB0-C080F2C9A1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99048"/>
            <a:ext cx="8158176" cy="436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58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Schuivende continenten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096769"/>
            <a:ext cx="5364089" cy="4780843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Platen bewegen door warmte aarde: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heet gesteente stijgt langzaam op → koelt af → </a:t>
            </a:r>
            <a:r>
              <a:rPr lang="nl-NL" sz="2400" b="1" dirty="0">
                <a:latin typeface="Calibri" panose="020F0502020204030204" pitchFamily="34" charset="0"/>
              </a:rPr>
              <a:t>soms</a:t>
            </a:r>
            <a:r>
              <a:rPr lang="nl-NL" sz="2400" dirty="0">
                <a:latin typeface="Calibri" panose="020F0502020204030204" pitchFamily="34" charset="0"/>
              </a:rPr>
              <a:t> breekt magma door lithosfeer in vorm van </a:t>
            </a:r>
            <a:r>
              <a:rPr lang="nl-NL" sz="2400" b="1" dirty="0">
                <a:latin typeface="Calibri" panose="020F0502020204030204" pitchFamily="34" charset="0"/>
              </a:rPr>
              <a:t>vulkanisme</a:t>
            </a:r>
            <a:r>
              <a:rPr lang="nl-NL" sz="2400" dirty="0">
                <a:latin typeface="Calibri" panose="020F0502020204030204" pitchFamily="34" charset="0"/>
              </a:rPr>
              <a:t>, maar </a:t>
            </a:r>
            <a:r>
              <a:rPr lang="nl-NL" sz="2400" b="1" dirty="0">
                <a:latin typeface="Calibri" panose="020F0502020204030204" pitchFamily="34" charset="0"/>
              </a:rPr>
              <a:t>meestal spreidt magma</a:t>
            </a:r>
            <a:r>
              <a:rPr lang="nl-NL" sz="2400" dirty="0">
                <a:latin typeface="Calibri" panose="020F0502020204030204" pitchFamily="34" charset="0"/>
              </a:rPr>
              <a:t> zich onder lithosfeer naar twee kanten en trekt lithosfeer mee → zakt na afkoeling weer naar beneden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deze kringlopen heten </a:t>
            </a:r>
            <a:r>
              <a:rPr lang="nl-NL" sz="2400" b="1" dirty="0">
                <a:latin typeface="Calibri" panose="020F0502020204030204" pitchFamily="34" charset="0"/>
              </a:rPr>
              <a:t>convectiestromen</a:t>
            </a:r>
            <a:r>
              <a:rPr lang="nl-NL" sz="2400" dirty="0">
                <a:latin typeface="Calibri" panose="020F0502020204030204" pitchFamily="34" charset="0"/>
              </a:rPr>
              <a:t> en zorgen voor langzame afkoeling aarde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9CA04FC-F6A4-4A7B-9FBE-83ACD4946C5A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De motor van de plaatbewegingen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Plaat (lithosfeer) bestaat uit aardkorst en harde deel aardmantel.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BF628E4-B1B0-46BB-A3D0-97259B77E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568870"/>
            <a:ext cx="3744415" cy="302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Ontstaan en opbouw van de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kunnen wij het verre verleden van de aarde bestuderen en begrijpen?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is de aarde ontstaan en opgebouwd?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7F8A425-6A7E-433D-910E-FD37065235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6268" y="3212976"/>
            <a:ext cx="9396536" cy="42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Ontstaan en opbouw van de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Het verleden van de aarde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Aarde ongeveer 4,6 miljard jaar oud. Om ontstaan huidige landschappen te verklaren, zijn technieken en theorieën nodig. Basis daarvoor is </a:t>
            </a:r>
            <a:r>
              <a:rPr lang="nl-NL" sz="2400" b="1" dirty="0">
                <a:latin typeface="Calibri" panose="020F0502020204030204" pitchFamily="34" charset="0"/>
              </a:rPr>
              <a:t>actualiteitsbeginsel</a:t>
            </a:r>
            <a:r>
              <a:rPr lang="nl-NL" sz="2400" dirty="0">
                <a:latin typeface="Calibri" panose="020F0502020204030204" pitchFamily="34" charset="0"/>
              </a:rPr>
              <a:t>. 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Uitgangspunt actualiteitsbeginsel: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processen die we nu op aarde zien, werkten onder gelijke omstandigheden vroeger ook zo → het heden is de sleutel tot het verleden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geologen kunnen dus met actualiteitsbeginsel ontstaanswijze van landschappen verklaren</a:t>
            </a:r>
          </a:p>
          <a:p>
            <a:pPr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726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Ontstaan en opbouw van de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638718"/>
            <a:ext cx="4211960" cy="5219281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Zon 4,6 miljard jaar geleden ontstaan uit samentrekking van gas en stof.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 nevel rond de zon (ster) ontstonden acht planeten, waaronder planeet aarde 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zon + miljarden andere sterren = Melkwegstelsel = een sterrenstelsel 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 heelal: talloze sterrenstelsels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631790D-7F5F-4E21-A1A9-6FA3662A2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19" y="2420888"/>
            <a:ext cx="4908377" cy="318259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EF8DF24-B90B-48D8-892A-64202A6D610D}"/>
              </a:ext>
            </a:extLst>
          </p:cNvPr>
          <p:cNvSpPr txBox="1"/>
          <p:nvPr/>
        </p:nvSpPr>
        <p:spPr>
          <a:xfrm>
            <a:off x="251519" y="1064733"/>
            <a:ext cx="889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De kraamkamer van de aarde</a:t>
            </a:r>
          </a:p>
        </p:txBody>
      </p:sp>
    </p:spTree>
    <p:extLst>
      <p:ext uri="{BB962C8B-B14F-4D97-AF65-F5344CB8AC3E}">
        <p14:creationId xmlns:p14="http://schemas.microsoft.com/office/powerpoint/2010/main" val="794180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Ontstaan en opbouw van de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Schillen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vorming landschappen twee eigenschappen aarde van belang: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water aan aardoppervlak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schillen (lagen) binnen in aarde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schillen onderscheid in: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chemische eigenschappen (materialen)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fysische eigenschappen (hardheid)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60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Ontstaan en opbouw van de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54474"/>
            <a:ext cx="4751512" cy="4581128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binnenste schil = aardkern (5.000 - 6.000 ⁰C) = vooral </a:t>
            </a:r>
            <a:r>
              <a:rPr lang="nl-NL" sz="2400" b="1" dirty="0">
                <a:latin typeface="Calibri" panose="020F0502020204030204" pitchFamily="34" charset="0"/>
              </a:rPr>
              <a:t>ijzer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middelste schil = aardmantel (2.800 - 1.800 ⁰C) = vooral </a:t>
            </a:r>
            <a:r>
              <a:rPr lang="nl-NL" sz="2400" b="1" dirty="0">
                <a:latin typeface="Calibri" panose="020F0502020204030204" pitchFamily="34" charset="0"/>
              </a:rPr>
              <a:t>magnesium en ijzer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buitenste schil: continentale korst (30-70 km dik) = o.a. </a:t>
            </a:r>
            <a:r>
              <a:rPr lang="nl-NL" sz="2400" b="1" dirty="0">
                <a:latin typeface="Calibri" panose="020F0502020204030204" pitchFamily="34" charset="0"/>
              </a:rPr>
              <a:t>graniet</a:t>
            </a:r>
            <a:r>
              <a:rPr lang="nl-NL" sz="2400" dirty="0">
                <a:latin typeface="Calibri" panose="020F0502020204030204" pitchFamily="34" charset="0"/>
              </a:rPr>
              <a:t> (licht gesteente)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buitenste schil: oceanische korst (± 7 km dik) = </a:t>
            </a:r>
            <a:r>
              <a:rPr lang="nl-NL" sz="2400" b="1" dirty="0">
                <a:latin typeface="Calibri" panose="020F0502020204030204" pitchFamily="34" charset="0"/>
              </a:rPr>
              <a:t>basalt</a:t>
            </a:r>
            <a:r>
              <a:rPr lang="nl-NL" sz="2400" dirty="0">
                <a:latin typeface="Calibri" panose="020F0502020204030204" pitchFamily="34" charset="0"/>
              </a:rPr>
              <a:t> (zwaar gesteente)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21AF18-112A-4C3F-BCCD-B46B4E4D5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2271448"/>
            <a:ext cx="4312203" cy="448067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1FDD77B-D586-4FE8-A220-CBFE595C97CC}"/>
              </a:ext>
            </a:extLst>
          </p:cNvPr>
          <p:cNvSpPr txBox="1"/>
          <p:nvPr/>
        </p:nvSpPr>
        <p:spPr>
          <a:xfrm>
            <a:off x="251520" y="1052736"/>
            <a:ext cx="8892480" cy="1402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Chemische eigenschappen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Aarde smolt door grote meteorietinslag. Bij afkoeling ontstonden schillen met verschillende chemische samenstelling:</a:t>
            </a:r>
          </a:p>
        </p:txBody>
      </p:sp>
    </p:spTree>
    <p:extLst>
      <p:ext uri="{BB962C8B-B14F-4D97-AF65-F5344CB8AC3E}">
        <p14:creationId xmlns:p14="http://schemas.microsoft.com/office/powerpoint/2010/main" val="1077410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Ontstaan en opbouw van de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05644"/>
            <a:ext cx="3851920" cy="4099021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lithosfeer = </a:t>
            </a:r>
            <a:r>
              <a:rPr lang="nl-NL" sz="2400" b="1" dirty="0">
                <a:latin typeface="Calibri" panose="020F0502020204030204" pitchFamily="34" charset="0"/>
              </a:rPr>
              <a:t>hard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asthenosfeer = </a:t>
            </a:r>
            <a:r>
              <a:rPr lang="nl-NL" sz="2400" b="1" dirty="0">
                <a:latin typeface="Calibri" panose="020F0502020204030204" pitchFamily="34" charset="0"/>
              </a:rPr>
              <a:t>plastisch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binnenmantel</a:t>
            </a:r>
            <a:r>
              <a:rPr lang="nl-NL" sz="2400" dirty="0">
                <a:latin typeface="Calibri" panose="020F0502020204030204" pitchFamily="34" charset="0"/>
              </a:rPr>
              <a:t> = </a:t>
            </a:r>
            <a:r>
              <a:rPr lang="nl-NL" sz="2400" b="1" dirty="0">
                <a:latin typeface="Calibri" panose="020F0502020204030204" pitchFamily="34" charset="0"/>
              </a:rPr>
              <a:t>vast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buitenkern = </a:t>
            </a:r>
            <a:r>
              <a:rPr lang="nl-NL" sz="2400" b="1" dirty="0">
                <a:latin typeface="Calibri" panose="020F0502020204030204" pitchFamily="34" charset="0"/>
              </a:rPr>
              <a:t>vloeibaar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binnenkern</a:t>
            </a:r>
            <a:r>
              <a:rPr lang="nl-NL" sz="2400" dirty="0">
                <a:latin typeface="Calibri" panose="020F0502020204030204" pitchFamily="34" charset="0"/>
              </a:rPr>
              <a:t> = </a:t>
            </a:r>
            <a:r>
              <a:rPr lang="nl-NL" sz="2400" b="1" dirty="0">
                <a:latin typeface="Calibri" panose="020F0502020204030204" pitchFamily="34" charset="0"/>
              </a:rPr>
              <a:t>vast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F554F37-8472-42F0-B0A0-DC64C71D0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40949"/>
            <a:ext cx="5292080" cy="442841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B2FF4F7-D057-4CBA-95EA-3EF7D1C4DCCB}"/>
              </a:ext>
            </a:extLst>
          </p:cNvPr>
          <p:cNvSpPr txBox="1"/>
          <p:nvPr/>
        </p:nvSpPr>
        <p:spPr>
          <a:xfrm>
            <a:off x="251520" y="1052736"/>
            <a:ext cx="8892480" cy="1402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Fysische eigenschappen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Een van fysische eigenschappen is hardheid. Van buiten naar binnen:</a:t>
            </a:r>
          </a:p>
        </p:txBody>
      </p:sp>
    </p:spTree>
    <p:extLst>
      <p:ext uri="{BB962C8B-B14F-4D97-AF65-F5344CB8AC3E}">
        <p14:creationId xmlns:p14="http://schemas.microsoft.com/office/powerpoint/2010/main" val="968491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Ontstaan en opbouw van de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Inwendige warmte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Aarde krijgt warmte uit inwendige en uitwendige bronnen.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inwendige bronnen: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vrijgekomen warmte bij vroegere meteorietinslagen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vrijgekomen warmte door radioactiviteit van sommige gesteenten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uitwendige bron: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zon → invloed op uitwendige processen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293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1249</Words>
  <Application>Microsoft Office PowerPoint</Application>
  <PresentationFormat>Diavoorstelling (4:3)</PresentationFormat>
  <Paragraphs>178</Paragraphs>
  <Slides>24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7" baseType="lpstr">
      <vt:lpstr>Arial</vt:lpstr>
      <vt:lpstr>Calibri</vt:lpstr>
      <vt:lpstr>Kantoorthema</vt:lpstr>
      <vt:lpstr>PowerPoint-presentatie</vt:lpstr>
      <vt:lpstr>1. De actieve aarde</vt:lpstr>
      <vt:lpstr>§1.1 Ontstaan en opbouw van de aarde</vt:lpstr>
      <vt:lpstr>§1.1 Ontstaan en opbouw van de aarde</vt:lpstr>
      <vt:lpstr>§1.1 Ontstaan en opbouw van de aarde</vt:lpstr>
      <vt:lpstr>§1.1 Ontstaan en opbouw van de aarde</vt:lpstr>
      <vt:lpstr>§1.1 Ontstaan en opbouw van de aarde</vt:lpstr>
      <vt:lpstr>§1.1 Ontstaan en opbouw van de aarde</vt:lpstr>
      <vt:lpstr>§1.1 Ontstaan en opbouw van de aarde</vt:lpstr>
      <vt:lpstr>§1.2 Het verhaal van de gesteenten</vt:lpstr>
      <vt:lpstr>§1.2 Het verhaal van de gesteenten</vt:lpstr>
      <vt:lpstr>§1.2 Het verhaal van de gesteenten</vt:lpstr>
      <vt:lpstr>§1.2 Het verhaal van de gesteenten</vt:lpstr>
      <vt:lpstr>§1.2 Het verhaal van de gesteenten</vt:lpstr>
      <vt:lpstr>§1.2 Het verhaal van de gesteenten</vt:lpstr>
      <vt:lpstr>§1.2 Het verhaal van de gesteenten</vt:lpstr>
      <vt:lpstr>§1.3 Schuivende continenten</vt:lpstr>
      <vt:lpstr>§1.3 Schuivende continenten</vt:lpstr>
      <vt:lpstr>§1.3 Schuivende continenten</vt:lpstr>
      <vt:lpstr>§1.3 Schuivende continenten</vt:lpstr>
      <vt:lpstr>§1.3 Schuivende continenten</vt:lpstr>
      <vt:lpstr>§1.3 Schuivende continenten</vt:lpstr>
      <vt:lpstr>§1.3 Schuivende continenten</vt:lpstr>
      <vt:lpstr>§1.3 Schuivende continenten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2018-02-26T12:25:07Z</dcterms:created>
  <dcterms:modified xsi:type="dcterms:W3CDTF">2019-11-14T13:20:38Z</dcterms:modified>
</cp:coreProperties>
</file>