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7"/>
  </p:notesMasterIdLst>
  <p:sldIdLst>
    <p:sldId id="256" r:id="rId5"/>
    <p:sldId id="266" r:id="rId6"/>
    <p:sldId id="276" r:id="rId7"/>
    <p:sldId id="277" r:id="rId8"/>
    <p:sldId id="278" r:id="rId9"/>
    <p:sldId id="279" r:id="rId10"/>
    <p:sldId id="281" r:id="rId11"/>
    <p:sldId id="280" r:id="rId12"/>
    <p:sldId id="282" r:id="rId13"/>
    <p:sldId id="283" r:id="rId14"/>
    <p:sldId id="284" r:id="rId15"/>
    <p:sldId id="285" r:id="rId16"/>
    <p:sldId id="286" r:id="rId17"/>
    <p:sldId id="292" r:id="rId18"/>
    <p:sldId id="287" r:id="rId19"/>
    <p:sldId id="293" r:id="rId20"/>
    <p:sldId id="288" r:id="rId21"/>
    <p:sldId id="294" r:id="rId22"/>
    <p:sldId id="29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28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0B805-441A-48DB-A488-8E358E5DC674}" v="77" dt="2019-10-10T12:13:25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33" autoAdjust="0"/>
  </p:normalViewPr>
  <p:slideViewPr>
    <p:cSldViewPr>
      <p:cViewPr varScale="1">
        <p:scale>
          <a:sx n="63" d="100"/>
          <a:sy n="63" d="100"/>
        </p:scale>
        <p:origin x="139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6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Markt in Cairo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33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Door het werkoverschot is er een verwaarlozing en verval van woningen in de stadjes in de Tsjechische periferie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34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Regionale ongelijkheid</a:t>
            </a:r>
            <a:r>
              <a:rPr lang="nl-NL" baseline="0" dirty="0"/>
              <a:t> in Tsjechië, 2016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245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Verplichte</a:t>
            </a:r>
            <a:r>
              <a:rPr lang="nl-NL" baseline="0" dirty="0"/>
              <a:t> minimuminvesteringen van buitenlandse bedrijven in ruil voor belastingvoordelen in gebieden met hoge werkeloosheid in Tsjechië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309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Ruhrgebied kon zich ontwikkelen</a:t>
            </a:r>
            <a:r>
              <a:rPr lang="nl-NL" baseline="0" dirty="0"/>
              <a:t> dankzij steenkool en bereikbaarheid over water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424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Groei van het brp in Duitse deelstaten in 2015 t.o.v. 2014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721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Afbeelding: Inkomensverschillen</a:t>
            </a:r>
            <a:r>
              <a:rPr lang="nl-NL" baseline="0" dirty="0">
                <a:solidFill>
                  <a:srgbClr val="FF0000"/>
                </a:solidFill>
              </a:rPr>
              <a:t> tussen Duitse deelstaten, 2014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985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Grote gezinnen, weinig</a:t>
            </a:r>
            <a:r>
              <a:rPr lang="nl-NL" baseline="0"/>
              <a:t> werk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663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2034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Bevolkingsspreiding in Egypte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35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</a:t>
            </a:r>
            <a:r>
              <a:rPr lang="nl-NL" baseline="0"/>
              <a:t> Natuurlijke bevolkingsgroei in Egypte, 1973-2016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59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Markt in Cairo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049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Leeftijdsdiagrammen van Egypte, 2015</a:t>
            </a:r>
            <a:r>
              <a:rPr lang="nl-NL" baseline="0"/>
              <a:t> en 2050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749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regionale vruchtbaarheidscijfers in Egypte,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10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</a:t>
            </a:r>
            <a:r>
              <a:rPr lang="nl-NL" baseline="0"/>
              <a:t> Bevolkingsdichtheid in Tsjechië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855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Leeftijdsdiagrammen</a:t>
            </a:r>
            <a:r>
              <a:rPr lang="nl-NL" baseline="0"/>
              <a:t> van Tsjechië, 2015 en 2015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653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Leeftijdsdiagrammen</a:t>
            </a:r>
            <a:r>
              <a:rPr lang="nl-NL" baseline="0"/>
              <a:t> van Duitsland, 2015 en 2015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477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De vergrijzing</a:t>
            </a:r>
            <a:r>
              <a:rPr lang="nl-NL" baseline="0"/>
              <a:t> vraag zorg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999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Verwachte bevolkingsontwikkeling in Duitse deelstaten 2012 – 2030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780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dirty="0"/>
              <a:t>Afbeelding: Geliefd München	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713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Urbanisatie</a:t>
            </a:r>
            <a:r>
              <a:rPr lang="nl-NL" baseline="0" dirty="0"/>
              <a:t>graad in een aantal landen, 2015 (links), Urbanisatietempo in Duitsland, </a:t>
            </a:r>
            <a:r>
              <a:rPr lang="nl-NL" baseline="0" dirty="0" err="1"/>
              <a:t>Tsjechie</a:t>
            </a:r>
            <a:r>
              <a:rPr lang="nl-NL" baseline="0" dirty="0"/>
              <a:t> en Egypte 2010-2015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216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Overvolle</a:t>
            </a:r>
            <a:r>
              <a:rPr lang="nl-NL" baseline="0" dirty="0"/>
              <a:t> steden zoals hier in Cairo, Egypte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396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Auto-industrie</a:t>
            </a:r>
            <a:r>
              <a:rPr lang="nl-NL" baseline="0" dirty="0"/>
              <a:t> in Tsjechië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89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dirty="0">
                <a:latin typeface="+mn-lt"/>
              </a:rPr>
              <a:t>Afbeelding:</a:t>
            </a:r>
            <a:r>
              <a:rPr lang="nl-NL" sz="1000" baseline="0" dirty="0">
                <a:latin typeface="+mn-lt"/>
              </a:rPr>
              <a:t> Het hoge urbanisatietempo is zichtbaar in de uitgestrekte krottenwijken</a:t>
            </a:r>
            <a:endParaRPr lang="nl-NL" sz="1000" dirty="0">
              <a:latin typeface="+mn-lt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629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Praag aan de rivier de Moldau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8510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vijf grootste</a:t>
            </a:r>
            <a:r>
              <a:rPr lang="nl-NL" baseline="0" dirty="0"/>
              <a:t> steden in Tsjechië, 2015.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640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tien grootste Duitse steden, 2015.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567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Blauwe Banaan</a:t>
            </a:r>
            <a:r>
              <a:rPr lang="nl-NL" baseline="0" dirty="0"/>
              <a:t> en de Gouden Banaan: centrum-gebieden in een aantal centrumlanden.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2457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54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Duitsland,</a:t>
            </a:r>
            <a:r>
              <a:rPr lang="nl-NL" baseline="0" dirty="0"/>
              <a:t> </a:t>
            </a:r>
            <a:r>
              <a:rPr lang="nl-NL" dirty="0"/>
              <a:t>Tsjechië en Egypte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9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Indicatoren om de welvaart te vergelijken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41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tertiaire sector in Caïro :</a:t>
            </a:r>
            <a:r>
              <a:rPr lang="nl-NL" baseline="0" dirty="0"/>
              <a:t> informele sector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795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Beroepsbevolking</a:t>
            </a:r>
            <a:r>
              <a:rPr lang="nl-NL" baseline="0" dirty="0"/>
              <a:t> per sector, 2015 (links), Aandeel economische sectoren in bbp 2015 (rechts)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36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Ontwikkeling van de beroepsbevolking in Egypte, 1920-2015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97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Ontwikkeling van het bbp per inwoner</a:t>
            </a:r>
            <a:r>
              <a:rPr lang="nl-NL" baseline="0" dirty="0"/>
              <a:t> in Tsjechië, 1990-2015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9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10-10-2019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361950" indent="-36195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Armoede langs de Nijl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jaarlijkse overstromingen zorgden voor vruchtbaar land.</a:t>
            </a:r>
          </a:p>
          <a:p>
            <a:pPr marL="361950" lvl="0" indent="-36195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Aandeel werkers in de landbouw daalt geleidelijk. Kenmerkend voor de landbouw: zeer arbeidsintensief, lage productiviteit per werkende, geringe gemiddelde bedrijfsoppervlakte.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FontTx/>
              <a:buChar char="‒"/>
            </a:pP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302576"/>
            <a:ext cx="3636322" cy="2592288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32478" y="3320018"/>
            <a:ext cx="4539521" cy="550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61950" lvl="0" indent="-36195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Gevolg: het inkomen op het platteland ligt laag. De situatie in het zuiden is het meest beroerd: economische overbevolking.</a:t>
            </a:r>
          </a:p>
          <a:p>
            <a:pPr marL="361950" indent="-36195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informele sector is omvangrijk.</a:t>
            </a:r>
          </a:p>
          <a:p>
            <a:pPr marL="361950" indent="-36195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indent="-361950">
              <a:spcAft>
                <a:spcPts val="0"/>
              </a:spcAft>
              <a:buFontTx/>
              <a:buChar char="‒"/>
            </a:pPr>
            <a:endParaRPr lang="nl-NL" sz="18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indent="-361950">
              <a:spcAft>
                <a:spcPts val="0"/>
              </a:spcAft>
              <a:buFontTx/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68DFAC7-F993-4FFC-B955-56EDADF3EEFC}"/>
              </a:ext>
            </a:extLst>
          </p:cNvPr>
          <p:cNvSpPr txBox="1"/>
          <p:nvPr/>
        </p:nvSpPr>
        <p:spPr>
          <a:xfrm>
            <a:off x="4860032" y="6021288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Ontwikkeling van de beroepsbevolking in Egypte, 1920-2015</a:t>
            </a:r>
          </a:p>
        </p:txBody>
      </p:sp>
    </p:spTree>
    <p:extLst>
      <p:ext uri="{BB962C8B-B14F-4D97-AF65-F5344CB8AC3E}">
        <p14:creationId xmlns:p14="http://schemas.microsoft.com/office/powerpoint/2010/main" val="104253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Globalisering en industrialisatie in het land van de farao’s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Regeringsbeleid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Egypte gericht op economische hervormingen en infrastructuur: keuze voor globalisering met speciale economische zones.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Economische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groei door buitenlandse investeringen (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fdi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en exportoriëntatie. Verbreding Suezkanaal past in dit beleid.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tabLst>
                <a:tab pos="361950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De toeristische sector wordt echter geplaagd door terrorisme.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Positie van China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 handelspartner neemt toe. Vooral vestiging in 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kanaalzone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 een vrijhandelszone en loonkostenvoordelen.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afbouwen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subsidies aan de economisch zwakke groepen leidt tot verarming: voedingsbodem voor politieke spanningen.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6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285305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Tsjechië: een land in overgang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Landlocked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 vanouds een sterke industrie en exportpositie.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het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Oostblok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een planeconomie: gereguleerd door de staat. Economische zwaartepunten: noordwesten en Praag.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de val van het IJzeren Gordijn succesvolle overgang naar vrijemarkteconomie met als sterke punten: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3705142"/>
            <a:ext cx="4788024" cy="209288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centrale ligging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industriële traditie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technisch geschoolde (en relatief goedkope) arbeidskrachten.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789040"/>
            <a:ext cx="4429112" cy="30000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0C4D92C-B16A-4C95-B2CC-F7DA25A540C7}"/>
              </a:ext>
            </a:extLst>
          </p:cNvPr>
          <p:cNvSpPr txBox="1"/>
          <p:nvPr/>
        </p:nvSpPr>
        <p:spPr>
          <a:xfrm>
            <a:off x="683568" y="6365096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Ontwikkeling van het bbp per inwoner in Tsjechië, 1990-2015</a:t>
            </a:r>
          </a:p>
        </p:txBody>
      </p:sp>
    </p:spTree>
    <p:extLst>
      <p:ext uri="{BB962C8B-B14F-4D97-AF65-F5344CB8AC3E}">
        <p14:creationId xmlns:p14="http://schemas.microsoft.com/office/powerpoint/2010/main" val="3816271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89360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Globalisering in Tsjechië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privatisering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de socialistische staatsbedrijven veel buitenlandse investeringen. Lage loonkosten en toegang tot de Europese markt trekken Duitse bedrijven (auto-industrie).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sterke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exportgerichtheid maakt kwetsbaar (crisis 2008)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2014 weer groei: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werkloosheid daalde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lonen stijgen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bbp/inwoner gaat omhoog</a:t>
            </a: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Problemen zijn nog jeugdwerkloosheid en lage arbeidsproductiviteit.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China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Taiwan investeren in de assemblage-industrie (vooral consumentenelektronica) vanwege nabijheid van de Europese afzetmarkt.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346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Centrum en periferie in Tsjechië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Veranderde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verhoudingen tussen centrum en periferie. Twee voorbeelden: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Relatieve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ligging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steden in het oosten van Tsjechië verslechterde door de afscheiding van Slowakije. Veel aandacht voor hoofdstad Praag versterkt de tweedeling centrum-periferie.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24" y="3793349"/>
            <a:ext cx="4086200" cy="30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1628920"/>
          </a:xfrm>
        </p:spPr>
        <p:txBody>
          <a:bodyPr lIns="360000" tIns="46800" bIns="46800"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Centrum en periferie in Tsjechië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Ertsgebergte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economische motor naar probleemgebied door mijnsluitingen. Milieu is weer op orde, maar minpunten zijn: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hoge werkloosheid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negatieve regionale beeldvorming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32" y="2221880"/>
            <a:ext cx="4334682" cy="385439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3375075"/>
            <a:ext cx="4499992" cy="1862048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vertrekoverschot (veel migratie naar agglomeratie Praag)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lager loonniveau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hoger sterftecijfer.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Voorbeeld van de regio Most.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4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96448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Centrum en periferie in Tsjechië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regionale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ongelijkheid te verminderen, stichtten de regering en de EU economische zones met (onder voorwaarden) vestigingsvoordelen.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32" y="3063021"/>
            <a:ext cx="5034136" cy="35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77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1700928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Werk, welvaart en ongelijkheid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Economische grootmacht en industrieland met sterke positie in de wereldhandel. Zichtbaar in aandeel werkers in de secundaire sector.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198"/>
            <a:ext cx="5472608" cy="400919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724128" y="2780929"/>
            <a:ext cx="3168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lvl="0" indent="-354013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Ruhrgebied werd een welvarend economisch zwaartepunt, dankzij mijnbouw en staalindustrie. Andere centra van zware industrie waren Saarland en de zeehavens.</a:t>
            </a:r>
          </a:p>
        </p:txBody>
      </p:sp>
    </p:spTree>
    <p:extLst>
      <p:ext uri="{BB962C8B-B14F-4D97-AF65-F5344CB8AC3E}">
        <p14:creationId xmlns:p14="http://schemas.microsoft.com/office/powerpoint/2010/main" val="206080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988840"/>
            <a:ext cx="3275856" cy="4598077"/>
          </a:xfrm>
        </p:spPr>
        <p:txBody>
          <a:bodyPr lIns="360000" tIns="46800" bIns="46800"/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Sinds de jaren ’70 verschuiving van de economische groei van noord naar zuid (Nord-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Süd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Gefälle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5412902" cy="475252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80000"/>
            <a:ext cx="7236296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Werk, welvaart en ongelijkheid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9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465325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Werk, welvaart en ongelijkheid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Dankzij spreadeffecten is er uitstraling naar de omgeving. Ook waarneembaar in en rond de hoofdstad Berlijn.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Herstel in Hamburg en Bremen, maar het Ruhrgebied blijft achter, wat o.a. blijkt uit het vertrekoverschot en bijkomende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backwasheffecten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Voorbeelden van de oplossingen in Bremerhaven en in het Ruhrgebied.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Veel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overheidsgeld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ging na 1989 naar de oostelijke deelstaten. Investeringen in vooral de infrastructuur brengen nieuwe bedrijvigheid en meer welvaart.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 Inzoomen op Duitsland, Tsjechië en Egypte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7785"/>
            <a:ext cx="9433048" cy="61206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Werk, welvaart en ongelijkheid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08912" cy="48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0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 ontwikkelde de natuurlijke bevolkingsgroei zich in Egypte, Tsjechië en Duitsland?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is de relatie tussen het sociaaleconomische ontwikkelingspeil en de bevolkingsgroei in de drie voorbeeldlanden?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regionale overeenkomsten en verschillen zijn er op demografisch gebied in de drie landen?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536" y="4653136"/>
            <a:ext cx="9865097" cy="24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53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Inkomens stijgen nauwelijks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Trage stijging van het inkomen per hoofd in Egypte door: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grote bevolkingstoename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hoge inflatie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 wordt duurder, ondanks subsidies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58775" algn="l"/>
              </a:tabLs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(die verlaagd werden)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17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363589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Demografische tijdbom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100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jaar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verdubbeling van de bevolking in Egypte. Zeer ongelijke verspreiding van de bevolking, geconcentreerd in vooral het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Nijldal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88" y="1429725"/>
            <a:ext cx="4911612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3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Demografische tijdbom in Egypte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Sterke natuurlijke bevolkingsgroei door hoge vruchtbaarheid.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Hoge sterfte mede door hoge kindersterfte, die wel daalt.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Conclusie: derde fase van het demografisch transitiemodel.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232131"/>
            <a:ext cx="4886373" cy="35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Demografische tijdbom in Egypte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Jonge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bevolking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dus hoge groene druk als component van de demografische druk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grote demografische investeringen nodig in scholing en werkgelegenheid.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765" y="2996952"/>
            <a:ext cx="5220469" cy="36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3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76456" cy="1412895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Demografische tijdbom in Egypte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Grote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regionale ongelijkheid tussen stad en platteland en noorden en het perifere zuiden in: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2420888"/>
            <a:ext cx="3563888" cy="2677656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vruchtbaarheid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kindersterfte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analfabetisme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voedselsituatie, drinkwater, medische en hygiënische voorzieningen.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92896"/>
            <a:ext cx="4962128" cy="38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71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Verschuivingen binnen Tsjechië</a:t>
            </a:r>
            <a:endParaRPr lang="nl-NL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nl-NL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bevolking</a:t>
            </a: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redelijk gelijk verspreid over het land, maar men woont vooral in de steden en de agglomeratie Praag.</a:t>
            </a:r>
            <a:endParaRPr lang="nl-NL" sz="2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38" y="2492896"/>
            <a:ext cx="5307124" cy="3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9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603220"/>
            <a:ext cx="8820472" cy="5506917"/>
          </a:xfrm>
        </p:spPr>
        <p:txBody>
          <a:bodyPr lIns="360000" tIns="46800" bIns="46800"/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lage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vruchtbaarheid leidt tot vergrijzing, die weer leidt tot  stijgend sterftecijfer (ondanks de lage kindersterfte)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negatieve natuurlijke bevolkingsgroei.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1080000"/>
            <a:ext cx="7740352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nl-NL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Verschuivingen binnen Tsjechië</a:t>
            </a:r>
            <a:endParaRPr lang="nl-NL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31" y="2924944"/>
            <a:ext cx="5194009" cy="37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4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04448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sombere demografische toekomst</a:t>
            </a:r>
            <a:endParaRPr lang="nl-NL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Duitsland</a:t>
            </a: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vertoont een soortgelijk demografisch beeld als Tsjechië als gevolg van anticonceptiemiddelen en de veranderende moraal.</a:t>
            </a:r>
            <a:endParaRPr lang="nl-NL" sz="2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2924944"/>
            <a:ext cx="5112568" cy="372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Hoofdvraag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zijn de verschillen, de overeenkomsten en de relaties tussen de economie, de demografie en de verstedelijking in Duitsland (centrumland), Tsjechië (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semiperifeer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land) en Egypte (perifeer land)?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61048"/>
            <a:ext cx="9144000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9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5220072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sombere demografische toekomst</a:t>
            </a:r>
            <a:endParaRPr lang="nl-NL" sz="2400" strike="sngStrik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prognose wijst op een doorgaande daling van het natuurlijke bevolkingsaantal.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sociale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economische gevolgen van vergrijzing zullen groot zijn.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664" y="1025352"/>
            <a:ext cx="302433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9320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Migratie tussen Oost en West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lagen de probleemgebieden in de periferie van de (West-)Duitse Bondsrepubliek. De oostgrens was vrijwel gesloten door het IJzeren Gordijn.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740159"/>
            <a:ext cx="3712762" cy="48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72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Migratie tussen Oost en West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Wende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ontstond een sterke economische migratie uit de nieuwe oostelijke deelstaten. De achterstand daar blijkt uit onder meer: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hoger aandeel lage inkomens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ongelijkheid in koopkrachtverdeling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 internetaansluitingen per 1.000 inwoners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hogere criminaliteitscijfers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negatief migratiesaldo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11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>
                <a:solidFill>
                  <a:srgbClr val="FFFFFF"/>
                </a:solidFill>
                <a:latin typeface="Calibri" panose="020F0502020204030204" pitchFamily="34" charset="0"/>
              </a:rPr>
              <a:t>§3.2 Welvaart en demografie</a:t>
            </a:r>
            <a:endParaRPr lang="nl-NL" altLang="nl-NL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Migratie tussen Oost en West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Migratie is selectief naar leeftijd, opleiding en sekse.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Gevolgen van deze migratie zijn onder andere: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eenzijdige leeftijdsopbouw (overschot van lager opgeleide mannen)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nog sterkere vergrijzing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hoger sterftecijfer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toenemend aandeel armere inwoners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groeiende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leegstand in bepaalde stadswijken, vooral in de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Plattenbau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backwasheffect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vertrekmigratie is braindrain.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11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is de relatie tussen het economische ontwikkelingspeil en de verstedelijkingsgraad en het verstedelijkingstempo in de drie voorbeeldlanden?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de kloof tussen centrum en periferie in de voorbeeldlanden kleiner geworden, groter geworden of gelijk gebleven?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8008" y="4005064"/>
            <a:ext cx="9678560" cy="33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42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Egypte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Verstedelijking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wordt uitgedrukt in urbanisatiegraad (l) en urbanisatietempo (r).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Hoog urbanisatietempo in Egypte hangt samen met laag bbp/inwoner en hoog aandeel werkzaam in de landbouw.</a:t>
            </a:r>
          </a:p>
          <a:p>
            <a:pPr marL="355600" lv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criterium is kenmerkend voor een land met een relatief lage urbanisatiegraad.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221088"/>
            <a:ext cx="3627119" cy="24924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787" y="5159181"/>
            <a:ext cx="3959945" cy="155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69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676456" cy="1412896"/>
          </a:xfrm>
        </p:spPr>
        <p:txBody>
          <a:bodyPr lIns="360000" tIns="46800" bIns="4680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Egypte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Cairo maakt deel uit van Groot-Cairo en is een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primate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waar zeer hoge bevolkingsdichtheden voorkomen.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Cairo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produceert twee derde van het bnp.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590" y="3212976"/>
            <a:ext cx="4716016" cy="265386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51520" y="2996952"/>
            <a:ext cx="38718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gemiddeld inkomen neemt toe, maar de ongelijkheid in inkomens ook.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woonsituatie is problematisch, net als de (verborgen) werkloosheid.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Veel kansloze jonge mensen zoeken werk in de informele sector.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89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Stadsplanning en nieuwe steden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infrastructuur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veel andere voorzieningen blijven achter bij de snelle bevolkingsgroei van Cairo.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Industriezones blokkeren de bebouwingsmogelijkheden rondom de binnenstad. In de westelijke oases en bij het Suezkanaal verrijzen nieuwe steden.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3808468"/>
            <a:ext cx="5004048" cy="33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5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067944" cy="4913903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Tsjechië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Praag is net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Cairo een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primate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Kenmerkend zijn: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gunstige ligging 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vanouds de functie als politiek, cultureel en economisch centrum. Agglomeratievoordelen maken Praag aantrekkelijk voor vele activiteiten.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64" y="1484784"/>
            <a:ext cx="4653136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2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1080000"/>
            <a:ext cx="8604448" cy="5445344"/>
          </a:xfrm>
          <a:prstGeom prst="rect">
            <a:avLst/>
          </a:prstGeom>
          <a:noFill/>
        </p:spPr>
        <p:txBody>
          <a:bodyPr wrap="square" lIns="360000" rtlCol="0">
            <a:noAutofit/>
          </a:bodyPr>
          <a:lstStyle/>
          <a:p>
            <a:pPr>
              <a:spcAft>
                <a:spcPts val="1000"/>
              </a:spcAft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Tsjechië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Door het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invoeren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vrijemarkteconomie en van privatisering: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wordt wonen duurder, 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nemen de sociaaleconomische ruimtelijke verschillen toe binnen (en ook buiten) het grootstedelijke gebied.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548334"/>
            <a:ext cx="4481676" cy="33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economische kenmerken en indicatoren zijn geschikt om de sociaaleconomische verschillen tussen regio’s te kunnen vergelijken?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 verband is er tussen het economische ontwikkelingspeil en de beroepssectoren in de drie voorbeeldlanden?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mogelijkheden hebben de drie landen om de regionale ongelijkheid te verminderen?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150" y="4653137"/>
            <a:ext cx="955830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634326"/>
            <a:ext cx="4644008" cy="4598077"/>
          </a:xfrm>
        </p:spPr>
        <p:txBody>
          <a:bodyPr lIns="360000" tIns="46800" bIns="46800"/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Duitsland is relatief dichtbevolkt met een ongelijke spreiding van de bevolking. Het land kent concentratiegebieden van bevolking en economische activiteiten (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Ballungsgebiete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tegenover relatief lege perifere rurale gebieden.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indent="-365125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Duitsland is een land van steden, maar kent geen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primate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649" y="2564904"/>
            <a:ext cx="4753351" cy="327334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1080000"/>
            <a:ext cx="6192688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2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399593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Ruhrgebied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de grootste bevolkingsconcentratie. Met een aantal andere bevolkingsagglomeraties is dit het kerngebied van de Blauwe Banaan.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>
              <a:spcAft>
                <a:spcPts val="0"/>
              </a:spcAft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In het oosten liggen de concentraties Leipzig, Dresden en Berlijn.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00" y="1772815"/>
            <a:ext cx="4357757" cy="47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80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Welvaart en wonen in de stad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Steden en welvaart in Duitsland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Modernisering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Duitsland door spoorlijnen, de Duitse eenwording (1870) en industrialisatie (Berlijn,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Ruhr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Sachsen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Eeuw van snelle bevolkingsgroei en verstedelijking, daarna suburbanisatiegolf (na 1960), vernieuwde belangstelling voor wonen in de stad van tegenwoordig.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terke verstedelijking regio München, universiteitssteden en in een aantal politieke en economische centra.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nl-N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interesse voor vestiging in de stad heeft o.a. te maken met: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vergrijzing, energieprijzen en verkeersdrukte.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helft van steden in de categorie middelgrote steden. Deze zijn vooral aantrekkelijk voor jonge gezinnen.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5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Kernlanden, groeilanden en achterblijvers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onderzoekt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betekenis van globalisering voor: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Kernland Duitsland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Transitieland Tsjechië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Perifeer land Egypte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394" y="2276872"/>
            <a:ext cx="4150383" cy="40324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4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361950" indent="-36195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Economische kenmerken en indicatoren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Indicatoren voor economische ontwikkeling van regio’s: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bbp/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brp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hoofd, uitgedrukt in koopkracht</a:t>
            </a: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* VN-ontwikkelingsindex (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hdi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imo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kenmerken: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00" lvl="1" indent="-36195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welvaart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bbp/hoofd in koopkracht (economisch)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00" lvl="1" indent="-36195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scholingsniveau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analfabetisme, onderwijsduur en –niveau (sociaal-cultureel)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00" lvl="1" indent="-36195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gezondheid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levensverwachting bij geboorte (demografisch)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Naast bbp ook (netto)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inkomen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 economische indicator.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Bef>
                <a:spcPts val="600"/>
              </a:spcBef>
              <a:spcAft>
                <a:spcPts val="0"/>
              </a:spcAft>
              <a:buFontTx/>
              <a:buChar char="‒"/>
            </a:pP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Bef>
                <a:spcPts val="600"/>
              </a:spcBef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0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361950" indent="-36195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Economische kenmerken en indicatoren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5" y="2541241"/>
            <a:ext cx="8930589" cy="25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4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Bestaansmiddelen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Andere indicator: 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Times New Roman" panose="02020603050405020304" pitchFamily="18" charset="0"/>
              </a:rPr>
              <a:t>samenstelling van de beroepsbevolking.</a:t>
            </a: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AvenirLTStd-Light"/>
                <a:cs typeface="Calibri" panose="020F0502020204030204" pitchFamily="34" charset="0"/>
              </a:rPr>
              <a:t>Aandeel werkers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landbouw is veelzeggend, maar uitkijken met de tertiaire sector in ontwikkelingslanden.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arbeidsproductiviteit blijkt uit de vergelijking van de sectoren qua beroepsbe</a:t>
            </a:r>
            <a:r>
              <a:rPr lang="nl-NL" sz="2400" dirty="0">
                <a:latin typeface="Calibri" panose="020F0502020204030204" pitchFamily="34" charset="0"/>
                <a:ea typeface="AvenirLTStd-Light"/>
                <a:cs typeface="Calibri" panose="020F0502020204030204" pitchFamily="34" charset="0"/>
              </a:rPr>
              <a:t>volking en hun bijdrage aan het bbp.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FontTx/>
              <a:buChar char="‒"/>
            </a:pP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66" y="3899370"/>
            <a:ext cx="4031867" cy="26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7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Welvaart en werk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Vergelijking van de drie landen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verdeling van de beroepsbevolking en de bijdrage aan het bbp zichtbaar gemaakt voor de voorbeeldlanden (plus Nederland).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Egypte scoort de landbouw relatief gezien het hoogst, in Duitsland (en Nederland) het laagst. Duitsland scoort wat betreft de dienstensector het hoogst (na Nederland).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FontTx/>
              <a:buChar char="‒"/>
            </a:pP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6195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lvl="0" indent="-36195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t="2549"/>
          <a:stretch/>
        </p:blipFill>
        <p:spPr>
          <a:xfrm>
            <a:off x="411246" y="3861048"/>
            <a:ext cx="4178618" cy="271897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789940"/>
            <a:ext cx="4037890" cy="28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85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D95FA7D4C0694780586F578CF161F0" ma:contentTypeVersion="22" ma:contentTypeDescription="Een nieuw document maken." ma:contentTypeScope="" ma:versionID="644946e3353a07a3efc43c07c8e67cda">
  <xsd:schema xmlns:xsd="http://www.w3.org/2001/XMLSchema" xmlns:xs="http://www.w3.org/2001/XMLSchema" xmlns:p="http://schemas.microsoft.com/office/2006/metadata/properties" xmlns:ns3="d2b61a62-bc73-47bc-92a3-dcba2d2fee8e" xmlns:ns4="e212a513-b7e1-4757-b49c-d1963493af6f" targetNamespace="http://schemas.microsoft.com/office/2006/metadata/properties" ma:root="true" ma:fieldsID="07e44cbb74a73e8d65806561bd0ac38a" ns3:_="" ns4:_="">
    <xsd:import namespace="d2b61a62-bc73-47bc-92a3-dcba2d2fee8e"/>
    <xsd:import namespace="e212a513-b7e1-4757-b49c-d1963493af6f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4:SharedWithUsers" minOccurs="0"/>
                <xsd:element ref="ns4:SharedWithDetails" minOccurs="0"/>
                <xsd:element ref="ns4:SharingHintHash" minOccurs="0"/>
                <xsd:element ref="ns3:Self_Registration_Enable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61a62-bc73-47bc-92a3-dcba2d2fee8e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2a513-b7e1-4757-b49c-d1963493af6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d2b61a62-bc73-47bc-92a3-dcba2d2fee8e" xsi:nil="true"/>
    <AppVersion xmlns="d2b61a62-bc73-47bc-92a3-dcba2d2fee8e" xsi:nil="true"/>
    <DefaultSectionNames xmlns="d2b61a62-bc73-47bc-92a3-dcba2d2fee8e" xsi:nil="true"/>
    <Owner xmlns="d2b61a62-bc73-47bc-92a3-dcba2d2fee8e">
      <UserInfo>
        <DisplayName/>
        <AccountId xsi:nil="true"/>
        <AccountType/>
      </UserInfo>
    </Owner>
    <Self_Registration_Enabled xmlns="d2b61a62-bc73-47bc-92a3-dcba2d2fee8e" xsi:nil="true"/>
    <FolderType xmlns="d2b61a62-bc73-47bc-92a3-dcba2d2fee8e" xsi:nil="true"/>
    <Students xmlns="d2b61a62-bc73-47bc-92a3-dcba2d2fee8e">
      <UserInfo>
        <DisplayName/>
        <AccountId xsi:nil="true"/>
        <AccountType/>
      </UserInfo>
    </Students>
    <Invited_Students xmlns="d2b61a62-bc73-47bc-92a3-dcba2d2fee8e" xsi:nil="true"/>
    <Teachers xmlns="d2b61a62-bc73-47bc-92a3-dcba2d2fee8e">
      <UserInfo>
        <DisplayName/>
        <AccountId xsi:nil="true"/>
        <AccountType/>
      </UserInfo>
    </Teachers>
    <Student_Groups xmlns="d2b61a62-bc73-47bc-92a3-dcba2d2fee8e">
      <UserInfo>
        <DisplayName/>
        <AccountId xsi:nil="true"/>
        <AccountType/>
      </UserInfo>
    </Student_Groups>
    <Invited_Teachers xmlns="d2b61a62-bc73-47bc-92a3-dcba2d2fee8e" xsi:nil="true"/>
  </documentManagement>
</p:properties>
</file>

<file path=customXml/itemProps1.xml><?xml version="1.0" encoding="utf-8"?>
<ds:datastoreItem xmlns:ds="http://schemas.openxmlformats.org/officeDocument/2006/customXml" ds:itemID="{B0936953-E7C4-4F31-9618-46EFC82E8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61a62-bc73-47bc-92a3-dcba2d2fee8e"/>
    <ds:schemaRef ds:uri="e212a513-b7e1-4757-b49c-d1963493af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1629C7-06DA-4EC4-80D5-F176BFC3CB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E425E-1726-41B3-BD07-38C4498CFD75}">
  <ds:schemaRefs>
    <ds:schemaRef ds:uri="http://schemas.microsoft.com/office/2006/documentManagement/types"/>
    <ds:schemaRef ds:uri="d2b61a62-bc73-47bc-92a3-dcba2d2fee8e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e212a513-b7e1-4757-b49c-d1963493af6f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2143</Words>
  <Application>Microsoft Office PowerPoint</Application>
  <PresentationFormat>Diavoorstelling (4:3)</PresentationFormat>
  <Paragraphs>316</Paragraphs>
  <Slides>42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8" baseType="lpstr">
      <vt:lpstr>Arial</vt:lpstr>
      <vt:lpstr>AvenirLTStd-Light</vt:lpstr>
      <vt:lpstr>Calibri</vt:lpstr>
      <vt:lpstr>Times New Roman</vt:lpstr>
      <vt:lpstr>Wingdings</vt:lpstr>
      <vt:lpstr>Kantoorthema</vt:lpstr>
      <vt:lpstr>PowerPoint-presentatie</vt:lpstr>
      <vt:lpstr>3. Inzoomen op Duitsland, Tsjechië en Egypte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§3.1 Welvaart en werk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§3.2 Welvaart en demografie</vt:lpstr>
      <vt:lpstr>§3.3 Welvaart en wonen in de stad</vt:lpstr>
      <vt:lpstr>§3.3 Welvaart en wonen in de stad</vt:lpstr>
      <vt:lpstr>§3.3 Welvaart en wonen in de stad</vt:lpstr>
      <vt:lpstr>§3.3 Welvaart en wonen in de stad</vt:lpstr>
      <vt:lpstr>§3.3 Welvaart en wonen in de stad</vt:lpstr>
      <vt:lpstr>§3.3 Welvaart en wonen in de stad</vt:lpstr>
      <vt:lpstr>§3.3 Welvaart en wonen in de stad</vt:lpstr>
      <vt:lpstr>§3.3 Welvaart en wonen in de stad</vt:lpstr>
      <vt:lpstr>§3.3 Welvaart en wonen in de stad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2018-03-14T13:47:14Z</dcterms:created>
  <dcterms:modified xsi:type="dcterms:W3CDTF">2019-10-10T12:13:25Z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0x010100B0D95FA7D4C0694780586F578CF161F0</vt:lpwstr>
  </property>
</Properties>
</file>