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/>
    <p:restoredTop sz="97248"/>
  </p:normalViewPr>
  <p:slideViewPr>
    <p:cSldViewPr snapToGrid="0" snapToObjects="1">
      <p:cViewPr varScale="1">
        <p:scale>
          <a:sx n="80" d="100"/>
          <a:sy n="80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64CFBB-B70C-284B-A25D-543D8CF41DF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</dgm:pt>
    <dgm:pt modelId="{FFFDBFD0-9C4B-3346-B4CF-1B40455AE40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Onderzoek en Ontwerp (R&amp;D)</a:t>
          </a:r>
        </a:p>
      </dgm:t>
    </dgm:pt>
    <dgm:pt modelId="{BEB55F3B-06A5-A940-86FD-134445A35B6A}" type="parTrans" cxnId="{D3FBCABF-1553-414D-9B70-B572E7E908E1}">
      <dgm:prSet/>
      <dgm:spPr/>
      <dgm:t>
        <a:bodyPr/>
        <a:lstStyle/>
        <a:p>
          <a:endParaRPr lang="nl-NL"/>
        </a:p>
      </dgm:t>
    </dgm:pt>
    <dgm:pt modelId="{D51F1F2B-E554-7C4C-A218-1AFE9FADE389}" type="sibTrans" cxnId="{D3FBCABF-1553-414D-9B70-B572E7E908E1}">
      <dgm:prSet/>
      <dgm:spPr/>
      <dgm:t>
        <a:bodyPr/>
        <a:lstStyle/>
        <a:p>
          <a:endParaRPr lang="nl-NL"/>
        </a:p>
      </dgm:t>
    </dgm:pt>
    <dgm:pt modelId="{8EF3AE94-BB97-6A4F-AE8E-E108B3A082BE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/>
            <a:t>Productie</a:t>
          </a:r>
        </a:p>
      </dgm:t>
    </dgm:pt>
    <dgm:pt modelId="{D129FCA3-5726-5947-9864-CC11F3606711}" type="parTrans" cxnId="{BE5EE76E-EBD4-3347-B594-E7E1CD6316C5}">
      <dgm:prSet/>
      <dgm:spPr/>
      <dgm:t>
        <a:bodyPr/>
        <a:lstStyle/>
        <a:p>
          <a:endParaRPr lang="nl-NL"/>
        </a:p>
      </dgm:t>
    </dgm:pt>
    <dgm:pt modelId="{C4E063F6-E5FD-A642-A1C6-8DD6740FDDF4}" type="sibTrans" cxnId="{BE5EE76E-EBD4-3347-B594-E7E1CD6316C5}">
      <dgm:prSet/>
      <dgm:spPr/>
      <dgm:t>
        <a:bodyPr/>
        <a:lstStyle/>
        <a:p>
          <a:endParaRPr lang="nl-NL"/>
        </a:p>
      </dgm:t>
    </dgm:pt>
    <dgm:pt modelId="{4FBAF691-E3E4-5442-A1A6-419DC3DC9A7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Distributie </a:t>
          </a:r>
          <a:r>
            <a:rPr lang="nl-NL"/>
            <a:t>naar consument</a:t>
          </a:r>
          <a:endParaRPr lang="nl-NL" dirty="0"/>
        </a:p>
      </dgm:t>
    </dgm:pt>
    <dgm:pt modelId="{1F62ADEF-7B54-FE49-B454-FE9394095A14}" type="parTrans" cxnId="{3086A402-B0F7-1042-B3C2-62EDD1CB9BC0}">
      <dgm:prSet/>
      <dgm:spPr/>
      <dgm:t>
        <a:bodyPr/>
        <a:lstStyle/>
        <a:p>
          <a:endParaRPr lang="nl-NL"/>
        </a:p>
      </dgm:t>
    </dgm:pt>
    <dgm:pt modelId="{E1950A8B-57D5-E549-B5DE-325E180D2A66}" type="sibTrans" cxnId="{3086A402-B0F7-1042-B3C2-62EDD1CB9BC0}">
      <dgm:prSet/>
      <dgm:spPr/>
      <dgm:t>
        <a:bodyPr/>
        <a:lstStyle/>
        <a:p>
          <a:endParaRPr lang="nl-NL"/>
        </a:p>
      </dgm:t>
    </dgm:pt>
    <dgm:pt modelId="{7967D495-3130-4D94-AE75-91FA0133D3AC}" type="pres">
      <dgm:prSet presAssocID="{4F64CFBB-B70C-284B-A25D-543D8CF41DFD}" presName="root" presStyleCnt="0">
        <dgm:presLayoutVars>
          <dgm:dir/>
          <dgm:resizeHandles val="exact"/>
        </dgm:presLayoutVars>
      </dgm:prSet>
      <dgm:spPr/>
    </dgm:pt>
    <dgm:pt modelId="{46DF4489-4CE2-4D76-B7E9-C9E1574D4B4D}" type="pres">
      <dgm:prSet presAssocID="{FFFDBFD0-9C4B-3346-B4CF-1B40455AE405}" presName="compNode" presStyleCnt="0"/>
      <dgm:spPr/>
    </dgm:pt>
    <dgm:pt modelId="{2448F126-7DAA-4B7F-94D1-DCBBF77B1166}" type="pres">
      <dgm:prSet presAssocID="{FFFDBFD0-9C4B-3346-B4CF-1B40455AE405}" presName="iconRect" presStyleLbl="node1" presStyleIdx="0" presStyleCnt="3" custLinFactX="-40" custLinFactNeighborX="-100000" custLinFactNeighborY="-64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61D3F4B-BD03-4BA8-9821-DFBD7345A187}" type="pres">
      <dgm:prSet presAssocID="{FFFDBFD0-9C4B-3346-B4CF-1B40455AE405}" presName="spaceRect" presStyleCnt="0"/>
      <dgm:spPr/>
    </dgm:pt>
    <dgm:pt modelId="{B1EDCED6-C46B-4243-8EC3-6A682AAE8611}" type="pres">
      <dgm:prSet presAssocID="{FFFDBFD0-9C4B-3346-B4CF-1B40455AE405}" presName="textRect" presStyleLbl="revTx" presStyleIdx="0" presStyleCnt="3" custLinFactNeighborX="-49827" custLinFactNeighborY="-2352">
        <dgm:presLayoutVars>
          <dgm:chMax val="1"/>
          <dgm:chPref val="1"/>
        </dgm:presLayoutVars>
      </dgm:prSet>
      <dgm:spPr/>
    </dgm:pt>
    <dgm:pt modelId="{A8C52794-96E3-4B9F-8724-C2E50C4DD3AA}" type="pres">
      <dgm:prSet presAssocID="{D51F1F2B-E554-7C4C-A218-1AFE9FADE389}" presName="sibTrans" presStyleCnt="0"/>
      <dgm:spPr/>
    </dgm:pt>
    <dgm:pt modelId="{1700B3BC-89B6-4E52-AD4D-4A55E78E1278}" type="pres">
      <dgm:prSet presAssocID="{8EF3AE94-BB97-6A4F-AE8E-E108B3A082BE}" presName="compNode" presStyleCnt="0"/>
      <dgm:spPr/>
    </dgm:pt>
    <dgm:pt modelId="{B32C9A8C-8C27-4AEE-B46E-0CDB29F966E9}" type="pres">
      <dgm:prSet presAssocID="{8EF3AE94-BB97-6A4F-AE8E-E108B3A082BE}" presName="iconRect" presStyleLbl="node1" presStyleIdx="1" presStyleCnt="3" custLinFactNeighborX="-151" custLinFactNeighborY="-104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iek"/>
        </a:ext>
      </dgm:extLst>
    </dgm:pt>
    <dgm:pt modelId="{6BDE0B81-7483-468E-8922-5B578F7BF58C}" type="pres">
      <dgm:prSet presAssocID="{8EF3AE94-BB97-6A4F-AE8E-E108B3A082BE}" presName="spaceRect" presStyleCnt="0"/>
      <dgm:spPr/>
    </dgm:pt>
    <dgm:pt modelId="{78B3D4CA-78EE-420B-88D3-40AEB8FF17E6}" type="pres">
      <dgm:prSet presAssocID="{8EF3AE94-BB97-6A4F-AE8E-E108B3A082BE}" presName="textRect" presStyleLbl="revTx" presStyleIdx="1" presStyleCnt="3" custLinFactNeighborX="-68" custLinFactNeighborY="-1176">
        <dgm:presLayoutVars>
          <dgm:chMax val="1"/>
          <dgm:chPref val="1"/>
        </dgm:presLayoutVars>
      </dgm:prSet>
      <dgm:spPr/>
    </dgm:pt>
    <dgm:pt modelId="{E7EFB94E-9BCC-4855-847F-9A58CB0F801F}" type="pres">
      <dgm:prSet presAssocID="{C4E063F6-E5FD-A642-A1C6-8DD6740FDDF4}" presName="sibTrans" presStyleCnt="0"/>
      <dgm:spPr/>
    </dgm:pt>
    <dgm:pt modelId="{362BBE7C-3AF5-40B3-9F30-9214FDE57633}" type="pres">
      <dgm:prSet presAssocID="{4FBAF691-E3E4-5442-A1A6-419DC3DC9A7B}" presName="compNode" presStyleCnt="0"/>
      <dgm:spPr/>
    </dgm:pt>
    <dgm:pt modelId="{FA5F2163-84B8-47C9-9AEB-67E97C6DCFE5}" type="pres">
      <dgm:prSet presAssocID="{4FBAF691-E3E4-5442-A1A6-419DC3DC9A7B}" presName="iconRect" presStyleLbl="node1" presStyleIdx="2" presStyleCnt="3" custLinFactX="1900" custLinFactNeighborX="100000" custLinFactNeighborY="1003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rachtwagen"/>
        </a:ext>
      </dgm:extLst>
    </dgm:pt>
    <dgm:pt modelId="{60966341-FFE6-4654-8148-13254ECD6401}" type="pres">
      <dgm:prSet presAssocID="{4FBAF691-E3E4-5442-A1A6-419DC3DC9A7B}" presName="spaceRect" presStyleCnt="0"/>
      <dgm:spPr/>
    </dgm:pt>
    <dgm:pt modelId="{7B2323D6-CD9D-4B5B-B222-8C9554E87256}" type="pres">
      <dgm:prSet presAssocID="{4FBAF691-E3E4-5442-A1A6-419DC3DC9A7B}" presName="textRect" presStyleLbl="revTx" presStyleIdx="2" presStyleCnt="3" custScaleY="96024" custLinFactNeighborX="45133" custLinFactNeighborY="-2352">
        <dgm:presLayoutVars>
          <dgm:chMax val="1"/>
          <dgm:chPref val="1"/>
        </dgm:presLayoutVars>
      </dgm:prSet>
      <dgm:spPr/>
    </dgm:pt>
  </dgm:ptLst>
  <dgm:cxnLst>
    <dgm:cxn modelId="{3086A402-B0F7-1042-B3C2-62EDD1CB9BC0}" srcId="{4F64CFBB-B70C-284B-A25D-543D8CF41DFD}" destId="{4FBAF691-E3E4-5442-A1A6-419DC3DC9A7B}" srcOrd="2" destOrd="0" parTransId="{1F62ADEF-7B54-FE49-B454-FE9394095A14}" sibTransId="{E1950A8B-57D5-E549-B5DE-325E180D2A66}"/>
    <dgm:cxn modelId="{7C782A0F-72AA-C94B-908D-717BDC56A9C3}" type="presOf" srcId="{8EF3AE94-BB97-6A4F-AE8E-E108B3A082BE}" destId="{78B3D4CA-78EE-420B-88D3-40AEB8FF17E6}" srcOrd="0" destOrd="0" presId="urn:microsoft.com/office/officeart/2018/2/layout/IconLabelList"/>
    <dgm:cxn modelId="{BE5EE76E-EBD4-3347-B594-E7E1CD6316C5}" srcId="{4F64CFBB-B70C-284B-A25D-543D8CF41DFD}" destId="{8EF3AE94-BB97-6A4F-AE8E-E108B3A082BE}" srcOrd="1" destOrd="0" parTransId="{D129FCA3-5726-5947-9864-CC11F3606711}" sibTransId="{C4E063F6-E5FD-A642-A1C6-8DD6740FDDF4}"/>
    <dgm:cxn modelId="{15AED66F-2B70-BD42-A041-6E0691CB613F}" type="presOf" srcId="{4F64CFBB-B70C-284B-A25D-543D8CF41DFD}" destId="{7967D495-3130-4D94-AE75-91FA0133D3AC}" srcOrd="0" destOrd="0" presId="urn:microsoft.com/office/officeart/2018/2/layout/IconLabelList"/>
    <dgm:cxn modelId="{6ADAC8AC-6AE1-EB40-9ABB-FF067135188B}" type="presOf" srcId="{4FBAF691-E3E4-5442-A1A6-419DC3DC9A7B}" destId="{7B2323D6-CD9D-4B5B-B222-8C9554E87256}" srcOrd="0" destOrd="0" presId="urn:microsoft.com/office/officeart/2018/2/layout/IconLabelList"/>
    <dgm:cxn modelId="{D3FBCABF-1553-414D-9B70-B572E7E908E1}" srcId="{4F64CFBB-B70C-284B-A25D-543D8CF41DFD}" destId="{FFFDBFD0-9C4B-3346-B4CF-1B40455AE405}" srcOrd="0" destOrd="0" parTransId="{BEB55F3B-06A5-A940-86FD-134445A35B6A}" sibTransId="{D51F1F2B-E554-7C4C-A218-1AFE9FADE389}"/>
    <dgm:cxn modelId="{0B7D06CE-67D7-0A45-9FF2-31E3D9649590}" type="presOf" srcId="{FFFDBFD0-9C4B-3346-B4CF-1B40455AE405}" destId="{B1EDCED6-C46B-4243-8EC3-6A682AAE8611}" srcOrd="0" destOrd="0" presId="urn:microsoft.com/office/officeart/2018/2/layout/IconLabelList"/>
    <dgm:cxn modelId="{9B42E3BB-7DCE-2840-9E22-FFCB3F936A30}" type="presParOf" srcId="{7967D495-3130-4D94-AE75-91FA0133D3AC}" destId="{46DF4489-4CE2-4D76-B7E9-C9E1574D4B4D}" srcOrd="0" destOrd="0" presId="urn:microsoft.com/office/officeart/2018/2/layout/IconLabelList"/>
    <dgm:cxn modelId="{8FB94927-9776-C14D-9DCB-0E2FCBCA8C18}" type="presParOf" srcId="{46DF4489-4CE2-4D76-B7E9-C9E1574D4B4D}" destId="{2448F126-7DAA-4B7F-94D1-DCBBF77B1166}" srcOrd="0" destOrd="0" presId="urn:microsoft.com/office/officeart/2018/2/layout/IconLabelList"/>
    <dgm:cxn modelId="{70A89FDA-D8B7-C84A-B196-4AEF000A0965}" type="presParOf" srcId="{46DF4489-4CE2-4D76-B7E9-C9E1574D4B4D}" destId="{361D3F4B-BD03-4BA8-9821-DFBD7345A187}" srcOrd="1" destOrd="0" presId="urn:microsoft.com/office/officeart/2018/2/layout/IconLabelList"/>
    <dgm:cxn modelId="{32F2E646-0886-B34D-88F2-6E3FE71F5518}" type="presParOf" srcId="{46DF4489-4CE2-4D76-B7E9-C9E1574D4B4D}" destId="{B1EDCED6-C46B-4243-8EC3-6A682AAE8611}" srcOrd="2" destOrd="0" presId="urn:microsoft.com/office/officeart/2018/2/layout/IconLabelList"/>
    <dgm:cxn modelId="{195CFDF0-95DF-B14D-B9C9-6A8478F04CBD}" type="presParOf" srcId="{7967D495-3130-4D94-AE75-91FA0133D3AC}" destId="{A8C52794-96E3-4B9F-8724-C2E50C4DD3AA}" srcOrd="1" destOrd="0" presId="urn:microsoft.com/office/officeart/2018/2/layout/IconLabelList"/>
    <dgm:cxn modelId="{A66648E4-BD79-5D42-8274-422AEE708E5A}" type="presParOf" srcId="{7967D495-3130-4D94-AE75-91FA0133D3AC}" destId="{1700B3BC-89B6-4E52-AD4D-4A55E78E1278}" srcOrd="2" destOrd="0" presId="urn:microsoft.com/office/officeart/2018/2/layout/IconLabelList"/>
    <dgm:cxn modelId="{779C8982-1FFC-314E-B404-032A753E361B}" type="presParOf" srcId="{1700B3BC-89B6-4E52-AD4D-4A55E78E1278}" destId="{B32C9A8C-8C27-4AEE-B46E-0CDB29F966E9}" srcOrd="0" destOrd="0" presId="urn:microsoft.com/office/officeart/2018/2/layout/IconLabelList"/>
    <dgm:cxn modelId="{B7752969-04E4-3849-A1BE-55B4838B995A}" type="presParOf" srcId="{1700B3BC-89B6-4E52-AD4D-4A55E78E1278}" destId="{6BDE0B81-7483-468E-8922-5B578F7BF58C}" srcOrd="1" destOrd="0" presId="urn:microsoft.com/office/officeart/2018/2/layout/IconLabelList"/>
    <dgm:cxn modelId="{F90D23F2-5ECE-A642-B99C-DF45F67C13A8}" type="presParOf" srcId="{1700B3BC-89B6-4E52-AD4D-4A55E78E1278}" destId="{78B3D4CA-78EE-420B-88D3-40AEB8FF17E6}" srcOrd="2" destOrd="0" presId="urn:microsoft.com/office/officeart/2018/2/layout/IconLabelList"/>
    <dgm:cxn modelId="{3BFD92F3-9181-244E-895C-99414DE44C4C}" type="presParOf" srcId="{7967D495-3130-4D94-AE75-91FA0133D3AC}" destId="{E7EFB94E-9BCC-4855-847F-9A58CB0F801F}" srcOrd="3" destOrd="0" presId="urn:microsoft.com/office/officeart/2018/2/layout/IconLabelList"/>
    <dgm:cxn modelId="{F3E5DB86-0A25-3046-8149-0336754D7D37}" type="presParOf" srcId="{7967D495-3130-4D94-AE75-91FA0133D3AC}" destId="{362BBE7C-3AF5-40B3-9F30-9214FDE57633}" srcOrd="4" destOrd="0" presId="urn:microsoft.com/office/officeart/2018/2/layout/IconLabelList"/>
    <dgm:cxn modelId="{7A8FDB89-8D12-474D-9E1E-297FB6B3B2A6}" type="presParOf" srcId="{362BBE7C-3AF5-40B3-9F30-9214FDE57633}" destId="{FA5F2163-84B8-47C9-9AEB-67E97C6DCFE5}" srcOrd="0" destOrd="0" presId="urn:microsoft.com/office/officeart/2018/2/layout/IconLabelList"/>
    <dgm:cxn modelId="{AC6E6880-BEC9-FE44-8864-C99DA3386615}" type="presParOf" srcId="{362BBE7C-3AF5-40B3-9F30-9214FDE57633}" destId="{60966341-FFE6-4654-8148-13254ECD6401}" srcOrd="1" destOrd="0" presId="urn:microsoft.com/office/officeart/2018/2/layout/IconLabelList"/>
    <dgm:cxn modelId="{5479CF59-4E47-7C45-9146-56DA2BDF8499}" type="presParOf" srcId="{362BBE7C-3AF5-40B3-9F30-9214FDE57633}" destId="{7B2323D6-CD9D-4B5B-B222-8C9554E87256}" srcOrd="2" destOrd="0" presId="urn:microsoft.com/office/officeart/2018/2/layout/IconLabelList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8F126-7DAA-4B7F-94D1-DCBBF77B1166}">
      <dsp:nvSpPr>
        <dsp:cNvPr id="0" name=""/>
        <dsp:cNvSpPr/>
      </dsp:nvSpPr>
      <dsp:spPr>
        <a:xfrm>
          <a:off x="920857" y="259299"/>
          <a:ext cx="1055215" cy="1055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DCED6-C46B-4243-8EC3-6A682AAE8611}">
      <dsp:nvSpPr>
        <dsp:cNvPr id="0" name=""/>
        <dsp:cNvSpPr/>
      </dsp:nvSpPr>
      <dsp:spPr>
        <a:xfrm>
          <a:off x="163236" y="1678989"/>
          <a:ext cx="23449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Onderzoek en Ontwerp (R&amp;D)</a:t>
          </a:r>
        </a:p>
      </dsp:txBody>
      <dsp:txXfrm>
        <a:off x="163236" y="1678989"/>
        <a:ext cx="2344923" cy="720000"/>
      </dsp:txXfrm>
    </dsp:sp>
    <dsp:sp modelId="{B32C9A8C-8C27-4AEE-B46E-0CDB29F966E9}">
      <dsp:nvSpPr>
        <dsp:cNvPr id="0" name=""/>
        <dsp:cNvSpPr/>
      </dsp:nvSpPr>
      <dsp:spPr>
        <a:xfrm>
          <a:off x="4730186" y="217206"/>
          <a:ext cx="1055215" cy="1055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3D4CA-78EE-420B-88D3-40AEB8FF17E6}">
      <dsp:nvSpPr>
        <dsp:cNvPr id="0" name=""/>
        <dsp:cNvSpPr/>
      </dsp:nvSpPr>
      <dsp:spPr>
        <a:xfrm>
          <a:off x="4085331" y="1687456"/>
          <a:ext cx="23449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Productie</a:t>
          </a:r>
        </a:p>
      </dsp:txBody>
      <dsp:txXfrm>
        <a:off x="4085331" y="1687456"/>
        <a:ext cx="2344923" cy="720000"/>
      </dsp:txXfrm>
    </dsp:sp>
    <dsp:sp modelId="{FA5F2163-84B8-47C9-9AEB-67E97C6DCFE5}">
      <dsp:nvSpPr>
        <dsp:cNvPr id="0" name=""/>
        <dsp:cNvSpPr/>
      </dsp:nvSpPr>
      <dsp:spPr>
        <a:xfrm>
          <a:off x="8562329" y="440271"/>
          <a:ext cx="1055215" cy="1055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23D6-CD9D-4B5B-B222-8C9554E87256}">
      <dsp:nvSpPr>
        <dsp:cNvPr id="0" name=""/>
        <dsp:cNvSpPr/>
      </dsp:nvSpPr>
      <dsp:spPr>
        <a:xfrm>
          <a:off x="7900545" y="1700459"/>
          <a:ext cx="2344923" cy="691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Distributie </a:t>
          </a:r>
          <a:r>
            <a:rPr lang="nl-NL" sz="2200" kern="1200"/>
            <a:t>naar consument</a:t>
          </a:r>
          <a:endParaRPr lang="nl-NL" sz="2200" kern="1200" dirty="0"/>
        </a:p>
      </dsp:txBody>
      <dsp:txXfrm>
        <a:off x="7900545" y="1700459"/>
        <a:ext cx="2344923" cy="691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9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0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5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88" r:id="rId5"/>
    <p:sldLayoutId id="2147483689" r:id="rId6"/>
    <p:sldLayoutId id="2147483695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72973/Begrijpend_lezen__textielverf_in_Chinese_rivieren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yes-clothing.com/sewing-workshop/" TargetMode="External"/><Relationship Id="rId13" Type="http://schemas.openxmlformats.org/officeDocument/2006/relationships/image" Target="../media/image17.JPG"/><Relationship Id="rId3" Type="http://schemas.openxmlformats.org/officeDocument/2006/relationships/hyperlink" Target="http://www.indianet.nl/151212.html" TargetMode="External"/><Relationship Id="rId7" Type="http://schemas.openxmlformats.org/officeDocument/2006/relationships/image" Target="../media/image14.jpg"/><Relationship Id="rId12" Type="http://schemas.openxmlformats.org/officeDocument/2006/relationships/hyperlink" Target="https://pala.be/nl/nieuws/kaapverdi%C3%AB-ontsnapt-aan-de-ergste-armoede-maar-kwetsbaar-door-wereldwijde-crisi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6.jpg"/><Relationship Id="rId5" Type="http://schemas.openxmlformats.org/officeDocument/2006/relationships/hyperlink" Target="https://textilelearner.blogspot.com/2011/08/fabric-manufacturing-mills-in_2190.html" TargetMode="External"/><Relationship Id="rId10" Type="http://schemas.openxmlformats.org/officeDocument/2006/relationships/hyperlink" Target="https://fr.depositphotos.com/104187572/stock-photo-san-francisco-usa-september-15.html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15.jpg"/><Relationship Id="rId14" Type="http://schemas.openxmlformats.org/officeDocument/2006/relationships/hyperlink" Target="https://zh.wikipedia.org/wiki/Levi%27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4F596-8A9C-4180-B5E3-5F0411EAA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2965DD-D997-2D43-8683-32F7F6189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nl-NL" sz="4400" dirty="0"/>
              <a:t>Internationale Arbeidsverdeling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F182DC-0ADB-6144-8674-C866808DB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55088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DA169-0FA5-774D-8B5E-6D43F951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productieketen…………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0D6CD7-D81F-D041-A013-1AD84A4B5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1325563"/>
          </a:xfrm>
        </p:spPr>
        <p:txBody>
          <a:bodyPr/>
          <a:lstStyle/>
          <a:p>
            <a:r>
              <a:rPr lang="nl-NL" dirty="0"/>
              <a:t>De productieketen is de weg die een product aflegt van ontwerp tot het bij de consument is.</a:t>
            </a:r>
          </a:p>
        </p:txBody>
      </p:sp>
      <p:graphicFrame>
        <p:nvGraphicFramePr>
          <p:cNvPr id="4" name="Tijdelijke aanduiding voor inhoud 4">
            <a:extLst>
              <a:ext uri="{FF2B5EF4-FFF2-40B4-BE49-F238E27FC236}">
                <a16:creationId xmlns:a16="http://schemas.microsoft.com/office/drawing/2014/main" id="{3D3D5DA1-145F-C04F-A714-8DC5CF530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0892"/>
              </p:ext>
            </p:extLst>
          </p:nvPr>
        </p:nvGraphicFramePr>
        <p:xfrm>
          <a:off x="838200" y="3429000"/>
          <a:ext cx="1051877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jl links 4">
            <a:extLst>
              <a:ext uri="{FF2B5EF4-FFF2-40B4-BE49-F238E27FC236}">
                <a16:creationId xmlns:a16="http://schemas.microsoft.com/office/drawing/2014/main" id="{FBF24ED3-08C9-5C49-8495-10B47AD10BA7}"/>
              </a:ext>
            </a:extLst>
          </p:cNvPr>
          <p:cNvSpPr/>
          <p:nvPr/>
        </p:nvSpPr>
        <p:spPr>
          <a:xfrm>
            <a:off x="3589867" y="4732867"/>
            <a:ext cx="1270000" cy="37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 links 5">
            <a:extLst>
              <a:ext uri="{FF2B5EF4-FFF2-40B4-BE49-F238E27FC236}">
                <a16:creationId xmlns:a16="http://schemas.microsoft.com/office/drawing/2014/main" id="{9A134400-29D4-E147-8117-2BF0187D93D7}"/>
              </a:ext>
            </a:extLst>
          </p:cNvPr>
          <p:cNvSpPr/>
          <p:nvPr/>
        </p:nvSpPr>
        <p:spPr>
          <a:xfrm>
            <a:off x="7332135" y="4732867"/>
            <a:ext cx="1270000" cy="372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5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8BE204-07EC-934B-B21C-605A4B61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Vroeger………..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C57AFA-4308-AB41-B01E-BF302FE4A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Perifere</a:t>
            </a:r>
            <a:r>
              <a:rPr lang="en-US" sz="2000" dirty="0"/>
              <a:t> </a:t>
            </a:r>
            <a:r>
              <a:rPr lang="en-US" sz="2000" dirty="0" err="1"/>
              <a:t>landen</a:t>
            </a:r>
            <a:r>
              <a:rPr lang="en-US" sz="2000" dirty="0"/>
              <a:t> </a:t>
            </a:r>
            <a:r>
              <a:rPr lang="en-US" sz="2000" dirty="0" err="1"/>
              <a:t>leverden</a:t>
            </a:r>
            <a:r>
              <a:rPr lang="en-US" sz="2000" dirty="0"/>
              <a:t> de </a:t>
            </a:r>
            <a:r>
              <a:rPr lang="en-US" sz="2000" dirty="0" err="1"/>
              <a:t>grondstoffen</a:t>
            </a:r>
            <a:endParaRPr lang="en-US" sz="2000" dirty="0"/>
          </a:p>
          <a:p>
            <a:r>
              <a:rPr lang="en-US" sz="2000" dirty="0"/>
              <a:t>Centrum </a:t>
            </a:r>
            <a:r>
              <a:rPr lang="en-US" sz="2000" dirty="0" err="1"/>
              <a:t>landen</a:t>
            </a:r>
            <a:r>
              <a:rPr lang="en-US" sz="2000" dirty="0"/>
              <a:t> </a:t>
            </a:r>
            <a:r>
              <a:rPr lang="en-US" sz="2000" dirty="0" err="1"/>
              <a:t>ontwikkelden</a:t>
            </a:r>
            <a:r>
              <a:rPr lang="en-US" sz="2000" dirty="0"/>
              <a:t>, </a:t>
            </a:r>
            <a:r>
              <a:rPr lang="en-US" sz="2000" dirty="0" err="1"/>
              <a:t>produceerden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distribueerden</a:t>
            </a:r>
            <a:r>
              <a:rPr lang="en-US" sz="2000" dirty="0"/>
              <a:t> de (</a:t>
            </a:r>
            <a:r>
              <a:rPr lang="en-US" sz="2000" dirty="0" err="1"/>
              <a:t>eind</a:t>
            </a:r>
            <a:r>
              <a:rPr lang="en-US" sz="2000" dirty="0"/>
              <a:t>)</a:t>
            </a:r>
            <a:r>
              <a:rPr lang="en-US" sz="2000" dirty="0" err="1"/>
              <a:t>producten</a:t>
            </a:r>
            <a:endParaRPr lang="en-US" sz="2000" dirty="0"/>
          </a:p>
          <a:p>
            <a:r>
              <a:rPr lang="en-US" sz="2000" dirty="0"/>
              <a:t>Korte </a:t>
            </a:r>
            <a:r>
              <a:rPr lang="en-US" sz="2000" dirty="0" err="1"/>
              <a:t>productieketen</a:t>
            </a:r>
            <a:endParaRPr lang="en-US" sz="2000" dirty="0"/>
          </a:p>
        </p:txBody>
      </p:sp>
      <p:pic>
        <p:nvPicPr>
          <p:cNvPr id="1026" name="Picture 2" descr="Arbeid van vrouwen tijdens de Eerste Wereldoorlog | Hijstek">
            <a:extLst>
              <a:ext uri="{FF2B5EF4-FFF2-40B4-BE49-F238E27FC236}">
                <a16:creationId xmlns:a16="http://schemas.microsoft.com/office/drawing/2014/main" id="{E5562448-919F-E243-857B-3BD4024FDB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r="16952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9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53" name="Rectangle 7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4019C-F7B8-F248-B098-B3EC325B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Productieketen veranderd…….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3C998E-1FF7-3C40-8D7B-E22DB399C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Arbeidskosten</a:t>
            </a:r>
            <a:r>
              <a:rPr lang="en-US" sz="2000" dirty="0"/>
              <a:t> in </a:t>
            </a:r>
            <a:r>
              <a:rPr lang="en-US" sz="2000" dirty="0" err="1"/>
              <a:t>Centrumlanden</a:t>
            </a:r>
            <a:r>
              <a:rPr lang="en-US" sz="2000" dirty="0"/>
              <a:t> </a:t>
            </a:r>
            <a:r>
              <a:rPr lang="en-US" sz="2000" dirty="0" err="1"/>
              <a:t>stijgen</a:t>
            </a:r>
            <a:endParaRPr lang="en-US" sz="2000" dirty="0"/>
          </a:p>
          <a:p>
            <a:r>
              <a:rPr lang="en-US" sz="2000" dirty="0" err="1"/>
              <a:t>Productie</a:t>
            </a:r>
            <a:r>
              <a:rPr lang="en-US" sz="2000" dirty="0"/>
              <a:t> </a:t>
            </a:r>
            <a:r>
              <a:rPr lang="en-US" sz="2000" dirty="0" err="1"/>
              <a:t>waar</a:t>
            </a:r>
            <a:r>
              <a:rPr lang="en-US" sz="2000" dirty="0"/>
              <a:t> “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handjes</a:t>
            </a:r>
            <a:r>
              <a:rPr lang="en-US" sz="2000" dirty="0"/>
              <a:t>”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nodig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verschuift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lagelonenlanden</a:t>
            </a:r>
            <a:r>
              <a:rPr lang="en-US" sz="2000" dirty="0"/>
              <a:t>, </a:t>
            </a:r>
            <a:r>
              <a:rPr lang="en-US" sz="2000" dirty="0" err="1"/>
              <a:t>waar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goedkope</a:t>
            </a:r>
            <a:r>
              <a:rPr lang="en-US" sz="2000" dirty="0"/>
              <a:t> </a:t>
            </a:r>
            <a:r>
              <a:rPr lang="en-US" sz="2000" dirty="0" err="1"/>
              <a:t>arbeidskrachten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Mogelijk</a:t>
            </a:r>
            <a:r>
              <a:rPr lang="en-US" sz="2000" dirty="0"/>
              <a:t> </a:t>
            </a:r>
            <a:r>
              <a:rPr lang="en-US" sz="2000" dirty="0" err="1"/>
              <a:t>gemaakt</a:t>
            </a:r>
            <a:r>
              <a:rPr lang="en-US" sz="2000" dirty="0"/>
              <a:t> door </a:t>
            </a:r>
            <a:r>
              <a:rPr lang="en-US" sz="2000" dirty="0" err="1"/>
              <a:t>Globalisering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050" name="Picture 2" descr="Mensenrechten – Pagina 3 – behindmycloset">
            <a:extLst>
              <a:ext uri="{FF2B5EF4-FFF2-40B4-BE49-F238E27FC236}">
                <a16:creationId xmlns:a16="http://schemas.microsoft.com/office/drawing/2014/main" id="{6884E3DD-6FAF-2049-B058-AFE798AC10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r="26396" b="-1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3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1D9256-52FC-824F-B9DE-69D138575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1" y="3353361"/>
            <a:ext cx="4620584" cy="162866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</a:pPr>
            <a:r>
              <a:rPr lang="nl-NL" sz="1700" cap="all" dirty="0">
                <a:latin typeface="Century Gothic" panose="020B0502020202020204" pitchFamily="34" charset="0"/>
              </a:rPr>
              <a:t>Om productiekosten te drukken wordt gekeken waar productie het goedkoopst is, inclusief transport.</a:t>
            </a:r>
          </a:p>
          <a:p>
            <a:pPr>
              <a:spcBef>
                <a:spcPts val="0"/>
              </a:spcBef>
            </a:pPr>
            <a:endParaRPr lang="nl-NL" sz="1700" cap="all" dirty="0"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nl-NL" sz="1700" cap="all" dirty="0">
                <a:latin typeface="Century Gothic" panose="020B0502020202020204" pitchFamily="34" charset="0"/>
              </a:rPr>
              <a:t>Een spijkerbroek maakt een wereldreis voordat deze bij jou in de kast ligt…….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DA42D5-FAC8-7544-ADF6-46A0E129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1036351"/>
            <a:ext cx="4620584" cy="18662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err="1"/>
              <a:t>Iedere</a:t>
            </a:r>
            <a:r>
              <a:rPr lang="en-US" sz="4400" dirty="0"/>
              <a:t> </a:t>
            </a:r>
            <a:r>
              <a:rPr lang="en-US" sz="4400" dirty="0" err="1"/>
              <a:t>stap</a:t>
            </a:r>
            <a:r>
              <a:rPr lang="en-US" sz="4400" dirty="0"/>
              <a:t> in de </a:t>
            </a:r>
            <a:r>
              <a:rPr lang="en-US" sz="4400" dirty="0" err="1"/>
              <a:t>productieketen</a:t>
            </a:r>
            <a:r>
              <a:rPr lang="en-US" sz="4400" dirty="0"/>
              <a:t> </a:t>
            </a:r>
            <a:r>
              <a:rPr lang="en-US" sz="4400" dirty="0" err="1"/>
              <a:t>ergens</a:t>
            </a:r>
            <a:r>
              <a:rPr lang="en-US" sz="4400" dirty="0"/>
              <a:t> </a:t>
            </a:r>
            <a:r>
              <a:rPr lang="en-US" sz="4400" dirty="0" err="1"/>
              <a:t>anders</a:t>
            </a:r>
            <a:r>
              <a:rPr lang="en-US" sz="4400" dirty="0"/>
              <a:t>….</a:t>
            </a:r>
          </a:p>
        </p:txBody>
      </p:sp>
      <p:pic>
        <p:nvPicPr>
          <p:cNvPr id="31" name="Tijdelijke aanduiding voor inhoud 30" descr="Afbeelding met kleding, persoon, person, staand&#10;&#10;Automatisch gegenereerde beschrijving">
            <a:extLst>
              <a:ext uri="{FF2B5EF4-FFF2-40B4-BE49-F238E27FC236}">
                <a16:creationId xmlns:a16="http://schemas.microsoft.com/office/drawing/2014/main" id="{83285D44-4EDA-8844-95FD-FB5548E43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2784" y="314391"/>
            <a:ext cx="6077941" cy="6077941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C6DA22AA-2A79-644B-BA69-56C62DF87E37}"/>
              </a:ext>
            </a:extLst>
          </p:cNvPr>
          <p:cNvSpPr txBox="1"/>
          <p:nvPr/>
        </p:nvSpPr>
        <p:spPr>
          <a:xfrm>
            <a:off x="10641160" y="5971018"/>
            <a:ext cx="881973" cy="2000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sz="700" dirty="0">
                <a:solidFill>
                  <a:schemeClr val="accent1">
                    <a:lumMod val="50000"/>
                  </a:schemeClr>
                </a:solidFill>
              </a:rPr>
              <a:t>Een spijkerbroek</a:t>
            </a:r>
          </a:p>
        </p:txBody>
      </p:sp>
    </p:spTree>
    <p:extLst>
      <p:ext uri="{BB962C8B-B14F-4D97-AF65-F5344CB8AC3E}">
        <p14:creationId xmlns:p14="http://schemas.microsoft.com/office/powerpoint/2010/main" val="100688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15123-C022-7440-9C7F-A069564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reis van de spijkerbroek………..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604F18-3AD2-1249-B77B-28432FCC31B3}"/>
              </a:ext>
            </a:extLst>
          </p:cNvPr>
          <p:cNvSpPr txBox="1"/>
          <p:nvPr/>
        </p:nvSpPr>
        <p:spPr>
          <a:xfrm>
            <a:off x="10409600" y="5575125"/>
            <a:ext cx="6627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endParaRPr lang="nl-NL" sz="700" dirty="0">
              <a:solidFill>
                <a:srgbClr val="FFFFFF"/>
              </a:solidFill>
            </a:endParaRP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482414AA-91EE-C248-B59C-4F2114AE50D8}"/>
              </a:ext>
            </a:extLst>
          </p:cNvPr>
          <p:cNvSpPr/>
          <p:nvPr/>
        </p:nvSpPr>
        <p:spPr>
          <a:xfrm>
            <a:off x="465667" y="2751154"/>
            <a:ext cx="11311466" cy="3167752"/>
          </a:xfrm>
          <a:prstGeom prst="rect">
            <a:avLst/>
          </a:prstGeom>
          <a:noFill/>
        </p:spPr>
      </p:sp>
      <p:grpSp>
        <p:nvGrpSpPr>
          <p:cNvPr id="3099" name="Groep 3098">
            <a:extLst>
              <a:ext uri="{FF2B5EF4-FFF2-40B4-BE49-F238E27FC236}">
                <a16:creationId xmlns:a16="http://schemas.microsoft.com/office/drawing/2014/main" id="{8648F3CD-684A-A241-9C6B-90BCF81F628B}"/>
              </a:ext>
            </a:extLst>
          </p:cNvPr>
          <p:cNvGrpSpPr/>
          <p:nvPr/>
        </p:nvGrpSpPr>
        <p:grpSpPr>
          <a:xfrm>
            <a:off x="3834149" y="2557096"/>
            <a:ext cx="1580079" cy="3775008"/>
            <a:chOff x="3834149" y="2557096"/>
            <a:chExt cx="1580079" cy="3775008"/>
          </a:xfrm>
        </p:grpSpPr>
        <p:sp>
          <p:nvSpPr>
            <p:cNvPr id="63" name="Vrije vorm 62">
              <a:extLst>
                <a:ext uri="{FF2B5EF4-FFF2-40B4-BE49-F238E27FC236}">
                  <a16:creationId xmlns:a16="http://schemas.microsoft.com/office/drawing/2014/main" id="{2BD93F35-C82F-4847-9F20-0A997C8D79BE}"/>
                </a:ext>
              </a:extLst>
            </p:cNvPr>
            <p:cNvSpPr/>
            <p:nvPr/>
          </p:nvSpPr>
          <p:spPr>
            <a:xfrm>
              <a:off x="3836323" y="3806622"/>
              <a:ext cx="1202671" cy="1056815"/>
            </a:xfrm>
            <a:custGeom>
              <a:avLst/>
              <a:gdLst>
                <a:gd name="connsiteX0" fmla="*/ 0 w 1202671"/>
                <a:gd name="connsiteY0" fmla="*/ 105682 h 1056815"/>
                <a:gd name="connsiteX1" fmla="*/ 105682 w 1202671"/>
                <a:gd name="connsiteY1" fmla="*/ 0 h 1056815"/>
                <a:gd name="connsiteX2" fmla="*/ 1096990 w 1202671"/>
                <a:gd name="connsiteY2" fmla="*/ 0 h 1056815"/>
                <a:gd name="connsiteX3" fmla="*/ 1202672 w 1202671"/>
                <a:gd name="connsiteY3" fmla="*/ 105682 h 1056815"/>
                <a:gd name="connsiteX4" fmla="*/ 1202671 w 1202671"/>
                <a:gd name="connsiteY4" fmla="*/ 951134 h 1056815"/>
                <a:gd name="connsiteX5" fmla="*/ 1096989 w 1202671"/>
                <a:gd name="connsiteY5" fmla="*/ 1056816 h 1056815"/>
                <a:gd name="connsiteX6" fmla="*/ 105682 w 1202671"/>
                <a:gd name="connsiteY6" fmla="*/ 1056815 h 1056815"/>
                <a:gd name="connsiteX7" fmla="*/ 0 w 1202671"/>
                <a:gd name="connsiteY7" fmla="*/ 951133 h 1056815"/>
                <a:gd name="connsiteX8" fmla="*/ 0 w 1202671"/>
                <a:gd name="connsiteY8" fmla="*/ 105682 h 10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1056815">
                  <a:moveTo>
                    <a:pt x="0" y="105682"/>
                  </a:moveTo>
                  <a:cubicBezTo>
                    <a:pt x="0" y="47315"/>
                    <a:pt x="47315" y="0"/>
                    <a:pt x="105682" y="0"/>
                  </a:cubicBezTo>
                  <a:lnTo>
                    <a:pt x="1096990" y="0"/>
                  </a:lnTo>
                  <a:cubicBezTo>
                    <a:pt x="1155357" y="0"/>
                    <a:pt x="1202672" y="47315"/>
                    <a:pt x="1202672" y="105682"/>
                  </a:cubicBezTo>
                  <a:cubicBezTo>
                    <a:pt x="1202672" y="387499"/>
                    <a:pt x="1202671" y="669317"/>
                    <a:pt x="1202671" y="951134"/>
                  </a:cubicBezTo>
                  <a:cubicBezTo>
                    <a:pt x="1202671" y="1009501"/>
                    <a:pt x="1155356" y="1056816"/>
                    <a:pt x="1096989" y="1056816"/>
                  </a:cubicBezTo>
                  <a:lnTo>
                    <a:pt x="105682" y="1056815"/>
                  </a:lnTo>
                  <a:cubicBezTo>
                    <a:pt x="47315" y="1056815"/>
                    <a:pt x="0" y="1009500"/>
                    <a:pt x="0" y="951133"/>
                  </a:cubicBezTo>
                  <a:lnTo>
                    <a:pt x="0" y="1056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73" tIns="76673" rIns="76673" bIns="76673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Semi-periferie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900" kern="1200" dirty="0"/>
                <a:t>Spinnerij spint katoengaren</a:t>
              </a:r>
            </a:p>
          </p:txBody>
        </p:sp>
        <p:sp>
          <p:nvSpPr>
            <p:cNvPr id="3072" name="Vrije vorm 3071">
              <a:extLst>
                <a:ext uri="{FF2B5EF4-FFF2-40B4-BE49-F238E27FC236}">
                  <a16:creationId xmlns:a16="http://schemas.microsoft.com/office/drawing/2014/main" id="{8B4C3C6D-A219-6A4C-A717-B42DD1431C7B}"/>
                </a:ext>
              </a:extLst>
            </p:cNvPr>
            <p:cNvSpPr/>
            <p:nvPr/>
          </p:nvSpPr>
          <p:spPr>
            <a:xfrm>
              <a:off x="5159262" y="4185898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pic>
          <p:nvPicPr>
            <p:cNvPr id="43" name="Afbeelding 42" descr="Afbeelding met persoon, hek, binnen, kind&#10;&#10;Automatisch gegenereerde beschrijving">
              <a:extLst>
                <a:ext uri="{FF2B5EF4-FFF2-40B4-BE49-F238E27FC236}">
                  <a16:creationId xmlns:a16="http://schemas.microsoft.com/office/drawing/2014/main" id="{973FB516-AC07-E14F-AE9E-2FFE1EB4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834149" y="2557096"/>
              <a:ext cx="1210733" cy="9685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86" name="Vrije vorm 3085">
              <a:extLst>
                <a:ext uri="{FF2B5EF4-FFF2-40B4-BE49-F238E27FC236}">
                  <a16:creationId xmlns:a16="http://schemas.microsoft.com/office/drawing/2014/main" id="{3A31B4BF-2DCA-6649-8F34-391C8C58D7CA}"/>
                </a:ext>
              </a:extLst>
            </p:cNvPr>
            <p:cNvSpPr/>
            <p:nvPr/>
          </p:nvSpPr>
          <p:spPr>
            <a:xfrm>
              <a:off x="3836323" y="5339900"/>
              <a:ext cx="1202671" cy="992204"/>
            </a:xfrm>
            <a:custGeom>
              <a:avLst/>
              <a:gdLst>
                <a:gd name="connsiteX0" fmla="*/ 0 w 1202671"/>
                <a:gd name="connsiteY0" fmla="*/ 99220 h 992204"/>
                <a:gd name="connsiteX1" fmla="*/ 99220 w 1202671"/>
                <a:gd name="connsiteY1" fmla="*/ 0 h 992204"/>
                <a:gd name="connsiteX2" fmla="*/ 1103451 w 1202671"/>
                <a:gd name="connsiteY2" fmla="*/ 0 h 992204"/>
                <a:gd name="connsiteX3" fmla="*/ 1202671 w 1202671"/>
                <a:gd name="connsiteY3" fmla="*/ 99220 h 992204"/>
                <a:gd name="connsiteX4" fmla="*/ 1202671 w 1202671"/>
                <a:gd name="connsiteY4" fmla="*/ 892984 h 992204"/>
                <a:gd name="connsiteX5" fmla="*/ 1103451 w 1202671"/>
                <a:gd name="connsiteY5" fmla="*/ 992204 h 992204"/>
                <a:gd name="connsiteX6" fmla="*/ 99220 w 1202671"/>
                <a:gd name="connsiteY6" fmla="*/ 992204 h 992204"/>
                <a:gd name="connsiteX7" fmla="*/ 0 w 1202671"/>
                <a:gd name="connsiteY7" fmla="*/ 892984 h 992204"/>
                <a:gd name="connsiteX8" fmla="*/ 0 w 1202671"/>
                <a:gd name="connsiteY8" fmla="*/ 99220 h 99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992204">
                  <a:moveTo>
                    <a:pt x="0" y="99220"/>
                  </a:moveTo>
                  <a:cubicBezTo>
                    <a:pt x="0" y="44422"/>
                    <a:pt x="44422" y="0"/>
                    <a:pt x="99220" y="0"/>
                  </a:cubicBezTo>
                  <a:lnTo>
                    <a:pt x="1103451" y="0"/>
                  </a:lnTo>
                  <a:cubicBezTo>
                    <a:pt x="1158249" y="0"/>
                    <a:pt x="1202671" y="44422"/>
                    <a:pt x="1202671" y="99220"/>
                  </a:cubicBezTo>
                  <a:lnTo>
                    <a:pt x="1202671" y="892984"/>
                  </a:lnTo>
                  <a:cubicBezTo>
                    <a:pt x="1202671" y="947782"/>
                    <a:pt x="1158249" y="992204"/>
                    <a:pt x="1103451" y="992204"/>
                  </a:cubicBezTo>
                  <a:lnTo>
                    <a:pt x="99220" y="992204"/>
                  </a:lnTo>
                  <a:cubicBezTo>
                    <a:pt x="44422" y="992204"/>
                    <a:pt x="0" y="947782"/>
                    <a:pt x="0" y="892984"/>
                  </a:cubicBezTo>
                  <a:lnTo>
                    <a:pt x="0" y="9922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781" tIns="74781" rIns="74781" bIns="7478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Bangladesh</a:t>
              </a:r>
            </a:p>
          </p:txBody>
        </p:sp>
        <p:sp>
          <p:nvSpPr>
            <p:cNvPr id="3087" name="Vrije vorm 3086">
              <a:extLst>
                <a:ext uri="{FF2B5EF4-FFF2-40B4-BE49-F238E27FC236}">
                  <a16:creationId xmlns:a16="http://schemas.microsoft.com/office/drawing/2014/main" id="{6CECA402-5922-4942-BB6F-ECDB8FBDECE8}"/>
                </a:ext>
              </a:extLst>
            </p:cNvPr>
            <p:cNvSpPr/>
            <p:nvPr/>
          </p:nvSpPr>
          <p:spPr>
            <a:xfrm>
              <a:off x="5159262" y="5686871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</p:grpSp>
      <p:grpSp>
        <p:nvGrpSpPr>
          <p:cNvPr id="3100" name="Groep 3099">
            <a:extLst>
              <a:ext uri="{FF2B5EF4-FFF2-40B4-BE49-F238E27FC236}">
                <a16:creationId xmlns:a16="http://schemas.microsoft.com/office/drawing/2014/main" id="{39A73FD3-2B27-4749-BC71-0B1B81C78B5E}"/>
              </a:ext>
            </a:extLst>
          </p:cNvPr>
          <p:cNvGrpSpPr/>
          <p:nvPr/>
        </p:nvGrpSpPr>
        <p:grpSpPr>
          <a:xfrm>
            <a:off x="5520064" y="2547225"/>
            <a:ext cx="1577905" cy="3784879"/>
            <a:chOff x="5520064" y="2547225"/>
            <a:chExt cx="1577905" cy="3784879"/>
          </a:xfrm>
        </p:grpSpPr>
        <p:sp>
          <p:nvSpPr>
            <p:cNvPr id="3073" name="Vrije vorm 3072">
              <a:extLst>
                <a:ext uri="{FF2B5EF4-FFF2-40B4-BE49-F238E27FC236}">
                  <a16:creationId xmlns:a16="http://schemas.microsoft.com/office/drawing/2014/main" id="{12DBA727-0DED-1144-89E7-8401ACD42E71}"/>
                </a:ext>
              </a:extLst>
            </p:cNvPr>
            <p:cNvSpPr/>
            <p:nvPr/>
          </p:nvSpPr>
          <p:spPr>
            <a:xfrm>
              <a:off x="5520064" y="3806622"/>
              <a:ext cx="1202671" cy="1056815"/>
            </a:xfrm>
            <a:custGeom>
              <a:avLst/>
              <a:gdLst>
                <a:gd name="connsiteX0" fmla="*/ 0 w 1202671"/>
                <a:gd name="connsiteY0" fmla="*/ 105682 h 1056815"/>
                <a:gd name="connsiteX1" fmla="*/ 105682 w 1202671"/>
                <a:gd name="connsiteY1" fmla="*/ 0 h 1056815"/>
                <a:gd name="connsiteX2" fmla="*/ 1096990 w 1202671"/>
                <a:gd name="connsiteY2" fmla="*/ 0 h 1056815"/>
                <a:gd name="connsiteX3" fmla="*/ 1202672 w 1202671"/>
                <a:gd name="connsiteY3" fmla="*/ 105682 h 1056815"/>
                <a:gd name="connsiteX4" fmla="*/ 1202671 w 1202671"/>
                <a:gd name="connsiteY4" fmla="*/ 951134 h 1056815"/>
                <a:gd name="connsiteX5" fmla="*/ 1096989 w 1202671"/>
                <a:gd name="connsiteY5" fmla="*/ 1056816 h 1056815"/>
                <a:gd name="connsiteX6" fmla="*/ 105682 w 1202671"/>
                <a:gd name="connsiteY6" fmla="*/ 1056815 h 1056815"/>
                <a:gd name="connsiteX7" fmla="*/ 0 w 1202671"/>
                <a:gd name="connsiteY7" fmla="*/ 951133 h 1056815"/>
                <a:gd name="connsiteX8" fmla="*/ 0 w 1202671"/>
                <a:gd name="connsiteY8" fmla="*/ 105682 h 10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1056815">
                  <a:moveTo>
                    <a:pt x="0" y="105682"/>
                  </a:moveTo>
                  <a:cubicBezTo>
                    <a:pt x="0" y="47315"/>
                    <a:pt x="47315" y="0"/>
                    <a:pt x="105682" y="0"/>
                  </a:cubicBezTo>
                  <a:lnTo>
                    <a:pt x="1096990" y="0"/>
                  </a:lnTo>
                  <a:cubicBezTo>
                    <a:pt x="1155357" y="0"/>
                    <a:pt x="1202672" y="47315"/>
                    <a:pt x="1202672" y="105682"/>
                  </a:cubicBezTo>
                  <a:cubicBezTo>
                    <a:pt x="1202672" y="387499"/>
                    <a:pt x="1202671" y="669317"/>
                    <a:pt x="1202671" y="951134"/>
                  </a:cubicBezTo>
                  <a:cubicBezTo>
                    <a:pt x="1202671" y="1009501"/>
                    <a:pt x="1155356" y="1056816"/>
                    <a:pt x="1096989" y="1056816"/>
                  </a:cubicBezTo>
                  <a:lnTo>
                    <a:pt x="105682" y="1056815"/>
                  </a:lnTo>
                  <a:cubicBezTo>
                    <a:pt x="47315" y="1056815"/>
                    <a:pt x="0" y="1009500"/>
                    <a:pt x="0" y="951133"/>
                  </a:cubicBezTo>
                  <a:lnTo>
                    <a:pt x="0" y="1056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73" tIns="76673" rIns="76673" bIns="76673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Semi-periferie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900" kern="1200" dirty="0"/>
                <a:t>Weverij weeft lappen stof</a:t>
              </a:r>
            </a:p>
          </p:txBody>
        </p:sp>
        <p:sp>
          <p:nvSpPr>
            <p:cNvPr id="3075" name="Vrije vorm 3074">
              <a:extLst>
                <a:ext uri="{FF2B5EF4-FFF2-40B4-BE49-F238E27FC236}">
                  <a16:creationId xmlns:a16="http://schemas.microsoft.com/office/drawing/2014/main" id="{9F4A0051-EC09-2647-AB5C-5524D3009760}"/>
                </a:ext>
              </a:extLst>
            </p:cNvPr>
            <p:cNvSpPr/>
            <p:nvPr/>
          </p:nvSpPr>
          <p:spPr>
            <a:xfrm>
              <a:off x="6843003" y="4185898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pic>
          <p:nvPicPr>
            <p:cNvPr id="45" name="Afbeelding 44" descr="Afbeelding met binnen, gebouw, bagage, person&#10;&#10;Automatisch gegenereerde beschrijving">
              <a:extLst>
                <a:ext uri="{FF2B5EF4-FFF2-40B4-BE49-F238E27FC236}">
                  <a16:creationId xmlns:a16="http://schemas.microsoft.com/office/drawing/2014/main" id="{219A72BD-F114-8D47-BDE6-FCE1938C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537201" y="2547225"/>
              <a:ext cx="1176867" cy="9883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88" name="Vrije vorm 3087">
              <a:extLst>
                <a:ext uri="{FF2B5EF4-FFF2-40B4-BE49-F238E27FC236}">
                  <a16:creationId xmlns:a16="http://schemas.microsoft.com/office/drawing/2014/main" id="{683D2500-272B-6541-B94C-D02C88C5DF27}"/>
                </a:ext>
              </a:extLst>
            </p:cNvPr>
            <p:cNvSpPr/>
            <p:nvPr/>
          </p:nvSpPr>
          <p:spPr>
            <a:xfrm>
              <a:off x="5520064" y="5339900"/>
              <a:ext cx="1202671" cy="992204"/>
            </a:xfrm>
            <a:custGeom>
              <a:avLst/>
              <a:gdLst>
                <a:gd name="connsiteX0" fmla="*/ 0 w 1202671"/>
                <a:gd name="connsiteY0" fmla="*/ 99220 h 992204"/>
                <a:gd name="connsiteX1" fmla="*/ 99220 w 1202671"/>
                <a:gd name="connsiteY1" fmla="*/ 0 h 992204"/>
                <a:gd name="connsiteX2" fmla="*/ 1103451 w 1202671"/>
                <a:gd name="connsiteY2" fmla="*/ 0 h 992204"/>
                <a:gd name="connsiteX3" fmla="*/ 1202671 w 1202671"/>
                <a:gd name="connsiteY3" fmla="*/ 99220 h 992204"/>
                <a:gd name="connsiteX4" fmla="*/ 1202671 w 1202671"/>
                <a:gd name="connsiteY4" fmla="*/ 892984 h 992204"/>
                <a:gd name="connsiteX5" fmla="*/ 1103451 w 1202671"/>
                <a:gd name="connsiteY5" fmla="*/ 992204 h 992204"/>
                <a:gd name="connsiteX6" fmla="*/ 99220 w 1202671"/>
                <a:gd name="connsiteY6" fmla="*/ 992204 h 992204"/>
                <a:gd name="connsiteX7" fmla="*/ 0 w 1202671"/>
                <a:gd name="connsiteY7" fmla="*/ 892984 h 992204"/>
                <a:gd name="connsiteX8" fmla="*/ 0 w 1202671"/>
                <a:gd name="connsiteY8" fmla="*/ 99220 h 99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992204">
                  <a:moveTo>
                    <a:pt x="0" y="99220"/>
                  </a:moveTo>
                  <a:cubicBezTo>
                    <a:pt x="0" y="44422"/>
                    <a:pt x="44422" y="0"/>
                    <a:pt x="99220" y="0"/>
                  </a:cubicBezTo>
                  <a:lnTo>
                    <a:pt x="1103451" y="0"/>
                  </a:lnTo>
                  <a:cubicBezTo>
                    <a:pt x="1158249" y="0"/>
                    <a:pt x="1202671" y="44422"/>
                    <a:pt x="1202671" y="99220"/>
                  </a:cubicBezTo>
                  <a:lnTo>
                    <a:pt x="1202671" y="892984"/>
                  </a:lnTo>
                  <a:cubicBezTo>
                    <a:pt x="1202671" y="947782"/>
                    <a:pt x="1158249" y="992204"/>
                    <a:pt x="1103451" y="992204"/>
                  </a:cubicBezTo>
                  <a:lnTo>
                    <a:pt x="99220" y="992204"/>
                  </a:lnTo>
                  <a:cubicBezTo>
                    <a:pt x="44422" y="992204"/>
                    <a:pt x="0" y="947782"/>
                    <a:pt x="0" y="892984"/>
                  </a:cubicBezTo>
                  <a:lnTo>
                    <a:pt x="0" y="9922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781" tIns="74781" rIns="74781" bIns="7478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India</a:t>
              </a:r>
            </a:p>
          </p:txBody>
        </p:sp>
        <p:sp>
          <p:nvSpPr>
            <p:cNvPr id="3089" name="Vrije vorm 3088">
              <a:extLst>
                <a:ext uri="{FF2B5EF4-FFF2-40B4-BE49-F238E27FC236}">
                  <a16:creationId xmlns:a16="http://schemas.microsoft.com/office/drawing/2014/main" id="{CF0FC457-FA98-AD4B-B35D-6E2CBC4896A4}"/>
                </a:ext>
              </a:extLst>
            </p:cNvPr>
            <p:cNvSpPr/>
            <p:nvPr/>
          </p:nvSpPr>
          <p:spPr>
            <a:xfrm>
              <a:off x="6843003" y="5686871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</p:grpSp>
      <p:grpSp>
        <p:nvGrpSpPr>
          <p:cNvPr id="3101" name="Groep 3100">
            <a:extLst>
              <a:ext uri="{FF2B5EF4-FFF2-40B4-BE49-F238E27FC236}">
                <a16:creationId xmlns:a16="http://schemas.microsoft.com/office/drawing/2014/main" id="{4E39F28F-588B-FD45-A0C2-C531D502AF53}"/>
              </a:ext>
            </a:extLst>
          </p:cNvPr>
          <p:cNvGrpSpPr/>
          <p:nvPr/>
        </p:nvGrpSpPr>
        <p:grpSpPr>
          <a:xfrm>
            <a:off x="7203804" y="2524479"/>
            <a:ext cx="1577905" cy="3807625"/>
            <a:chOff x="7203804" y="2524479"/>
            <a:chExt cx="1577905" cy="3807625"/>
          </a:xfrm>
        </p:grpSpPr>
        <p:sp>
          <p:nvSpPr>
            <p:cNvPr id="3076" name="Vrije vorm 3075">
              <a:extLst>
                <a:ext uri="{FF2B5EF4-FFF2-40B4-BE49-F238E27FC236}">
                  <a16:creationId xmlns:a16="http://schemas.microsoft.com/office/drawing/2014/main" id="{6D4A6DA6-D80B-C444-A5E1-3B9E237C93F3}"/>
                </a:ext>
              </a:extLst>
            </p:cNvPr>
            <p:cNvSpPr/>
            <p:nvPr/>
          </p:nvSpPr>
          <p:spPr>
            <a:xfrm>
              <a:off x="7203804" y="3806622"/>
              <a:ext cx="1202671" cy="1056815"/>
            </a:xfrm>
            <a:custGeom>
              <a:avLst/>
              <a:gdLst>
                <a:gd name="connsiteX0" fmla="*/ 0 w 1202671"/>
                <a:gd name="connsiteY0" fmla="*/ 105682 h 1056815"/>
                <a:gd name="connsiteX1" fmla="*/ 105682 w 1202671"/>
                <a:gd name="connsiteY1" fmla="*/ 0 h 1056815"/>
                <a:gd name="connsiteX2" fmla="*/ 1096990 w 1202671"/>
                <a:gd name="connsiteY2" fmla="*/ 0 h 1056815"/>
                <a:gd name="connsiteX3" fmla="*/ 1202672 w 1202671"/>
                <a:gd name="connsiteY3" fmla="*/ 105682 h 1056815"/>
                <a:gd name="connsiteX4" fmla="*/ 1202671 w 1202671"/>
                <a:gd name="connsiteY4" fmla="*/ 951134 h 1056815"/>
                <a:gd name="connsiteX5" fmla="*/ 1096989 w 1202671"/>
                <a:gd name="connsiteY5" fmla="*/ 1056816 h 1056815"/>
                <a:gd name="connsiteX6" fmla="*/ 105682 w 1202671"/>
                <a:gd name="connsiteY6" fmla="*/ 1056815 h 1056815"/>
                <a:gd name="connsiteX7" fmla="*/ 0 w 1202671"/>
                <a:gd name="connsiteY7" fmla="*/ 951133 h 1056815"/>
                <a:gd name="connsiteX8" fmla="*/ 0 w 1202671"/>
                <a:gd name="connsiteY8" fmla="*/ 105682 h 10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1056815">
                  <a:moveTo>
                    <a:pt x="0" y="105682"/>
                  </a:moveTo>
                  <a:cubicBezTo>
                    <a:pt x="0" y="47315"/>
                    <a:pt x="47315" y="0"/>
                    <a:pt x="105682" y="0"/>
                  </a:cubicBezTo>
                  <a:lnTo>
                    <a:pt x="1096990" y="0"/>
                  </a:lnTo>
                  <a:cubicBezTo>
                    <a:pt x="1155357" y="0"/>
                    <a:pt x="1202672" y="47315"/>
                    <a:pt x="1202672" y="105682"/>
                  </a:cubicBezTo>
                  <a:cubicBezTo>
                    <a:pt x="1202672" y="387499"/>
                    <a:pt x="1202671" y="669317"/>
                    <a:pt x="1202671" y="951134"/>
                  </a:cubicBezTo>
                  <a:cubicBezTo>
                    <a:pt x="1202671" y="1009501"/>
                    <a:pt x="1155356" y="1056816"/>
                    <a:pt x="1096989" y="1056816"/>
                  </a:cubicBezTo>
                  <a:lnTo>
                    <a:pt x="105682" y="1056815"/>
                  </a:lnTo>
                  <a:cubicBezTo>
                    <a:pt x="47315" y="1056815"/>
                    <a:pt x="0" y="1009500"/>
                    <a:pt x="0" y="951133"/>
                  </a:cubicBezTo>
                  <a:lnTo>
                    <a:pt x="0" y="1056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73" tIns="76673" rIns="76673" bIns="76673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Semiperiferie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900" kern="1200" dirty="0"/>
                <a:t>Ververij verft de lappen stof</a:t>
              </a:r>
            </a:p>
          </p:txBody>
        </p:sp>
        <p:sp>
          <p:nvSpPr>
            <p:cNvPr id="3077" name="Vrije vorm 3076">
              <a:extLst>
                <a:ext uri="{FF2B5EF4-FFF2-40B4-BE49-F238E27FC236}">
                  <a16:creationId xmlns:a16="http://schemas.microsoft.com/office/drawing/2014/main" id="{840CBD6C-CCD9-3645-967A-454ABAEA4844}"/>
                </a:ext>
              </a:extLst>
            </p:cNvPr>
            <p:cNvSpPr/>
            <p:nvPr/>
          </p:nvSpPr>
          <p:spPr>
            <a:xfrm>
              <a:off x="8526743" y="4185898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pic>
          <p:nvPicPr>
            <p:cNvPr id="3074" name="Picture 2" descr="Achter de gevels van Delft">
              <a:extLst>
                <a:ext uri="{FF2B5EF4-FFF2-40B4-BE49-F238E27FC236}">
                  <a16:creationId xmlns:a16="http://schemas.microsoft.com/office/drawing/2014/main" id="{E81ADB32-14E5-C548-8D7B-16F3CF0BE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387" y="2524479"/>
              <a:ext cx="1176867" cy="9883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90" name="Vrije vorm 3089">
              <a:extLst>
                <a:ext uri="{FF2B5EF4-FFF2-40B4-BE49-F238E27FC236}">
                  <a16:creationId xmlns:a16="http://schemas.microsoft.com/office/drawing/2014/main" id="{DA949E1C-0BDD-6A45-993D-D9E817C9E8A1}"/>
                </a:ext>
              </a:extLst>
            </p:cNvPr>
            <p:cNvSpPr/>
            <p:nvPr/>
          </p:nvSpPr>
          <p:spPr>
            <a:xfrm>
              <a:off x="7203804" y="5339900"/>
              <a:ext cx="1202671" cy="992204"/>
            </a:xfrm>
            <a:custGeom>
              <a:avLst/>
              <a:gdLst>
                <a:gd name="connsiteX0" fmla="*/ 0 w 1202671"/>
                <a:gd name="connsiteY0" fmla="*/ 99220 h 992204"/>
                <a:gd name="connsiteX1" fmla="*/ 99220 w 1202671"/>
                <a:gd name="connsiteY1" fmla="*/ 0 h 992204"/>
                <a:gd name="connsiteX2" fmla="*/ 1103451 w 1202671"/>
                <a:gd name="connsiteY2" fmla="*/ 0 h 992204"/>
                <a:gd name="connsiteX3" fmla="*/ 1202671 w 1202671"/>
                <a:gd name="connsiteY3" fmla="*/ 99220 h 992204"/>
                <a:gd name="connsiteX4" fmla="*/ 1202671 w 1202671"/>
                <a:gd name="connsiteY4" fmla="*/ 892984 h 992204"/>
                <a:gd name="connsiteX5" fmla="*/ 1103451 w 1202671"/>
                <a:gd name="connsiteY5" fmla="*/ 992204 h 992204"/>
                <a:gd name="connsiteX6" fmla="*/ 99220 w 1202671"/>
                <a:gd name="connsiteY6" fmla="*/ 992204 h 992204"/>
                <a:gd name="connsiteX7" fmla="*/ 0 w 1202671"/>
                <a:gd name="connsiteY7" fmla="*/ 892984 h 992204"/>
                <a:gd name="connsiteX8" fmla="*/ 0 w 1202671"/>
                <a:gd name="connsiteY8" fmla="*/ 99220 h 99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992204">
                  <a:moveTo>
                    <a:pt x="0" y="99220"/>
                  </a:moveTo>
                  <a:cubicBezTo>
                    <a:pt x="0" y="44422"/>
                    <a:pt x="44422" y="0"/>
                    <a:pt x="99220" y="0"/>
                  </a:cubicBezTo>
                  <a:lnTo>
                    <a:pt x="1103451" y="0"/>
                  </a:lnTo>
                  <a:cubicBezTo>
                    <a:pt x="1158249" y="0"/>
                    <a:pt x="1202671" y="44422"/>
                    <a:pt x="1202671" y="99220"/>
                  </a:cubicBezTo>
                  <a:lnTo>
                    <a:pt x="1202671" y="892984"/>
                  </a:lnTo>
                  <a:cubicBezTo>
                    <a:pt x="1202671" y="947782"/>
                    <a:pt x="1158249" y="992204"/>
                    <a:pt x="1103451" y="992204"/>
                  </a:cubicBezTo>
                  <a:lnTo>
                    <a:pt x="99220" y="992204"/>
                  </a:lnTo>
                  <a:cubicBezTo>
                    <a:pt x="44422" y="992204"/>
                    <a:pt x="0" y="947782"/>
                    <a:pt x="0" y="892984"/>
                  </a:cubicBezTo>
                  <a:lnTo>
                    <a:pt x="0" y="9922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781" tIns="74781" rIns="74781" bIns="7478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India</a:t>
              </a:r>
            </a:p>
          </p:txBody>
        </p:sp>
        <p:sp>
          <p:nvSpPr>
            <p:cNvPr id="3091" name="Vrije vorm 3090">
              <a:extLst>
                <a:ext uri="{FF2B5EF4-FFF2-40B4-BE49-F238E27FC236}">
                  <a16:creationId xmlns:a16="http://schemas.microsoft.com/office/drawing/2014/main" id="{6192BD8D-546E-3446-86A1-28F4AFACEC2A}"/>
                </a:ext>
              </a:extLst>
            </p:cNvPr>
            <p:cNvSpPr/>
            <p:nvPr/>
          </p:nvSpPr>
          <p:spPr>
            <a:xfrm>
              <a:off x="8526743" y="5686871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</p:grpSp>
      <p:grpSp>
        <p:nvGrpSpPr>
          <p:cNvPr id="3102" name="Groep 3101">
            <a:extLst>
              <a:ext uri="{FF2B5EF4-FFF2-40B4-BE49-F238E27FC236}">
                <a16:creationId xmlns:a16="http://schemas.microsoft.com/office/drawing/2014/main" id="{0C0D9603-F82C-5E47-87F2-8B7E46CEF928}"/>
              </a:ext>
            </a:extLst>
          </p:cNvPr>
          <p:cNvGrpSpPr/>
          <p:nvPr/>
        </p:nvGrpSpPr>
        <p:grpSpPr>
          <a:xfrm>
            <a:off x="8887544" y="2524478"/>
            <a:ext cx="1577905" cy="3807626"/>
            <a:chOff x="8887544" y="2524478"/>
            <a:chExt cx="1577905" cy="3807626"/>
          </a:xfrm>
        </p:grpSpPr>
        <p:sp>
          <p:nvSpPr>
            <p:cNvPr id="3078" name="Vrije vorm 3077">
              <a:extLst>
                <a:ext uri="{FF2B5EF4-FFF2-40B4-BE49-F238E27FC236}">
                  <a16:creationId xmlns:a16="http://schemas.microsoft.com/office/drawing/2014/main" id="{1C1CEE6E-011C-DE4C-804C-F0748F9BD23B}"/>
                </a:ext>
              </a:extLst>
            </p:cNvPr>
            <p:cNvSpPr/>
            <p:nvPr/>
          </p:nvSpPr>
          <p:spPr>
            <a:xfrm>
              <a:off x="8887544" y="3806622"/>
              <a:ext cx="1202671" cy="1056815"/>
            </a:xfrm>
            <a:custGeom>
              <a:avLst/>
              <a:gdLst>
                <a:gd name="connsiteX0" fmla="*/ 0 w 1202671"/>
                <a:gd name="connsiteY0" fmla="*/ 105682 h 1056815"/>
                <a:gd name="connsiteX1" fmla="*/ 105682 w 1202671"/>
                <a:gd name="connsiteY1" fmla="*/ 0 h 1056815"/>
                <a:gd name="connsiteX2" fmla="*/ 1096990 w 1202671"/>
                <a:gd name="connsiteY2" fmla="*/ 0 h 1056815"/>
                <a:gd name="connsiteX3" fmla="*/ 1202672 w 1202671"/>
                <a:gd name="connsiteY3" fmla="*/ 105682 h 1056815"/>
                <a:gd name="connsiteX4" fmla="*/ 1202671 w 1202671"/>
                <a:gd name="connsiteY4" fmla="*/ 951134 h 1056815"/>
                <a:gd name="connsiteX5" fmla="*/ 1096989 w 1202671"/>
                <a:gd name="connsiteY5" fmla="*/ 1056816 h 1056815"/>
                <a:gd name="connsiteX6" fmla="*/ 105682 w 1202671"/>
                <a:gd name="connsiteY6" fmla="*/ 1056815 h 1056815"/>
                <a:gd name="connsiteX7" fmla="*/ 0 w 1202671"/>
                <a:gd name="connsiteY7" fmla="*/ 951133 h 1056815"/>
                <a:gd name="connsiteX8" fmla="*/ 0 w 1202671"/>
                <a:gd name="connsiteY8" fmla="*/ 105682 h 10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1056815">
                  <a:moveTo>
                    <a:pt x="0" y="105682"/>
                  </a:moveTo>
                  <a:cubicBezTo>
                    <a:pt x="0" y="47315"/>
                    <a:pt x="47315" y="0"/>
                    <a:pt x="105682" y="0"/>
                  </a:cubicBezTo>
                  <a:lnTo>
                    <a:pt x="1096990" y="0"/>
                  </a:lnTo>
                  <a:cubicBezTo>
                    <a:pt x="1155357" y="0"/>
                    <a:pt x="1202672" y="47315"/>
                    <a:pt x="1202672" y="105682"/>
                  </a:cubicBezTo>
                  <a:cubicBezTo>
                    <a:pt x="1202672" y="387499"/>
                    <a:pt x="1202671" y="669317"/>
                    <a:pt x="1202671" y="951134"/>
                  </a:cubicBezTo>
                  <a:cubicBezTo>
                    <a:pt x="1202671" y="1009501"/>
                    <a:pt x="1155356" y="1056816"/>
                    <a:pt x="1096989" y="1056816"/>
                  </a:cubicBezTo>
                  <a:lnTo>
                    <a:pt x="105682" y="1056815"/>
                  </a:lnTo>
                  <a:cubicBezTo>
                    <a:pt x="47315" y="1056815"/>
                    <a:pt x="0" y="1009500"/>
                    <a:pt x="0" y="951133"/>
                  </a:cubicBezTo>
                  <a:lnTo>
                    <a:pt x="0" y="1056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73" tIns="76673" rIns="76673" bIns="76673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Semi-periferie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900" kern="1200" dirty="0" err="1"/>
                <a:t>Naai-atelier</a:t>
              </a:r>
              <a:r>
                <a:rPr lang="nl-NL" sz="900" kern="1200" dirty="0"/>
                <a:t> knipt patronen en naait spijkerbroeken</a:t>
              </a:r>
            </a:p>
          </p:txBody>
        </p:sp>
        <p:sp>
          <p:nvSpPr>
            <p:cNvPr id="3079" name="Vrije vorm 3078">
              <a:extLst>
                <a:ext uri="{FF2B5EF4-FFF2-40B4-BE49-F238E27FC236}">
                  <a16:creationId xmlns:a16="http://schemas.microsoft.com/office/drawing/2014/main" id="{8BFE5A8B-FFF5-D247-80E0-3B150E86B744}"/>
                </a:ext>
              </a:extLst>
            </p:cNvPr>
            <p:cNvSpPr/>
            <p:nvPr/>
          </p:nvSpPr>
          <p:spPr>
            <a:xfrm>
              <a:off x="10210483" y="4185898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pic>
          <p:nvPicPr>
            <p:cNvPr id="47" name="Afbeelding 46" descr="Afbeelding met binnen, gebouw, plafond, tafel&#10;&#10;Automatisch gegenereerde beschrijving">
              <a:extLst>
                <a:ext uri="{FF2B5EF4-FFF2-40B4-BE49-F238E27FC236}">
                  <a16:creationId xmlns:a16="http://schemas.microsoft.com/office/drawing/2014/main" id="{99FB0336-3AA6-9B4D-8B7C-0F55C83B7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r="12323"/>
            <a:stretch/>
          </p:blipFill>
          <p:spPr>
            <a:xfrm>
              <a:off x="8939550" y="2524478"/>
              <a:ext cx="1176867" cy="9883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92" name="Vrije vorm 3091">
              <a:extLst>
                <a:ext uri="{FF2B5EF4-FFF2-40B4-BE49-F238E27FC236}">
                  <a16:creationId xmlns:a16="http://schemas.microsoft.com/office/drawing/2014/main" id="{6207F707-D58A-0B49-9612-F3CD410FDDAC}"/>
                </a:ext>
              </a:extLst>
            </p:cNvPr>
            <p:cNvSpPr/>
            <p:nvPr/>
          </p:nvSpPr>
          <p:spPr>
            <a:xfrm>
              <a:off x="8887544" y="5339900"/>
              <a:ext cx="1202671" cy="992204"/>
            </a:xfrm>
            <a:custGeom>
              <a:avLst/>
              <a:gdLst>
                <a:gd name="connsiteX0" fmla="*/ 0 w 1202671"/>
                <a:gd name="connsiteY0" fmla="*/ 99220 h 992204"/>
                <a:gd name="connsiteX1" fmla="*/ 99220 w 1202671"/>
                <a:gd name="connsiteY1" fmla="*/ 0 h 992204"/>
                <a:gd name="connsiteX2" fmla="*/ 1103451 w 1202671"/>
                <a:gd name="connsiteY2" fmla="*/ 0 h 992204"/>
                <a:gd name="connsiteX3" fmla="*/ 1202671 w 1202671"/>
                <a:gd name="connsiteY3" fmla="*/ 99220 h 992204"/>
                <a:gd name="connsiteX4" fmla="*/ 1202671 w 1202671"/>
                <a:gd name="connsiteY4" fmla="*/ 892984 h 992204"/>
                <a:gd name="connsiteX5" fmla="*/ 1103451 w 1202671"/>
                <a:gd name="connsiteY5" fmla="*/ 992204 h 992204"/>
                <a:gd name="connsiteX6" fmla="*/ 99220 w 1202671"/>
                <a:gd name="connsiteY6" fmla="*/ 992204 h 992204"/>
                <a:gd name="connsiteX7" fmla="*/ 0 w 1202671"/>
                <a:gd name="connsiteY7" fmla="*/ 892984 h 992204"/>
                <a:gd name="connsiteX8" fmla="*/ 0 w 1202671"/>
                <a:gd name="connsiteY8" fmla="*/ 99220 h 99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992204">
                  <a:moveTo>
                    <a:pt x="0" y="99220"/>
                  </a:moveTo>
                  <a:cubicBezTo>
                    <a:pt x="0" y="44422"/>
                    <a:pt x="44422" y="0"/>
                    <a:pt x="99220" y="0"/>
                  </a:cubicBezTo>
                  <a:lnTo>
                    <a:pt x="1103451" y="0"/>
                  </a:lnTo>
                  <a:cubicBezTo>
                    <a:pt x="1158249" y="0"/>
                    <a:pt x="1202671" y="44422"/>
                    <a:pt x="1202671" y="99220"/>
                  </a:cubicBezTo>
                  <a:lnTo>
                    <a:pt x="1202671" y="892984"/>
                  </a:lnTo>
                  <a:cubicBezTo>
                    <a:pt x="1202671" y="947782"/>
                    <a:pt x="1158249" y="992204"/>
                    <a:pt x="1103451" y="992204"/>
                  </a:cubicBezTo>
                  <a:lnTo>
                    <a:pt x="99220" y="992204"/>
                  </a:lnTo>
                  <a:cubicBezTo>
                    <a:pt x="44422" y="992204"/>
                    <a:pt x="0" y="947782"/>
                    <a:pt x="0" y="892984"/>
                  </a:cubicBezTo>
                  <a:lnTo>
                    <a:pt x="0" y="9922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781" tIns="74781" rIns="74781" bIns="7478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Turkije</a:t>
              </a:r>
            </a:p>
          </p:txBody>
        </p:sp>
        <p:sp>
          <p:nvSpPr>
            <p:cNvPr id="3093" name="Vrije vorm 3092">
              <a:extLst>
                <a:ext uri="{FF2B5EF4-FFF2-40B4-BE49-F238E27FC236}">
                  <a16:creationId xmlns:a16="http://schemas.microsoft.com/office/drawing/2014/main" id="{8A8D5FEC-3504-CA4E-93B5-5EF69DA30600}"/>
                </a:ext>
              </a:extLst>
            </p:cNvPr>
            <p:cNvSpPr/>
            <p:nvPr/>
          </p:nvSpPr>
          <p:spPr>
            <a:xfrm>
              <a:off x="10210483" y="5686871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</p:grpSp>
      <p:grpSp>
        <p:nvGrpSpPr>
          <p:cNvPr id="3097" name="Groep 3096">
            <a:extLst>
              <a:ext uri="{FF2B5EF4-FFF2-40B4-BE49-F238E27FC236}">
                <a16:creationId xmlns:a16="http://schemas.microsoft.com/office/drawing/2014/main" id="{2B77CA3F-967A-8146-93D3-C9B0350CC16B}"/>
              </a:ext>
            </a:extLst>
          </p:cNvPr>
          <p:cNvGrpSpPr/>
          <p:nvPr/>
        </p:nvGrpSpPr>
        <p:grpSpPr>
          <a:xfrm>
            <a:off x="440268" y="1896533"/>
            <a:ext cx="1606479" cy="4572000"/>
            <a:chOff x="440268" y="1896533"/>
            <a:chExt cx="1606479" cy="4572000"/>
          </a:xfrm>
        </p:grpSpPr>
        <p:sp>
          <p:nvSpPr>
            <p:cNvPr id="60" name="Vrije vorm 59">
              <a:extLst>
                <a:ext uri="{FF2B5EF4-FFF2-40B4-BE49-F238E27FC236}">
                  <a16:creationId xmlns:a16="http://schemas.microsoft.com/office/drawing/2014/main" id="{0731A8E1-2C65-7849-B4C8-4BF938A7A77F}"/>
                </a:ext>
              </a:extLst>
            </p:cNvPr>
            <p:cNvSpPr/>
            <p:nvPr/>
          </p:nvSpPr>
          <p:spPr>
            <a:xfrm>
              <a:off x="1791781" y="4185898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sp>
          <p:nvSpPr>
            <p:cNvPr id="3083" name="Vrije vorm 3082">
              <a:extLst>
                <a:ext uri="{FF2B5EF4-FFF2-40B4-BE49-F238E27FC236}">
                  <a16:creationId xmlns:a16="http://schemas.microsoft.com/office/drawing/2014/main" id="{04ECEEBE-9FC2-A140-8BCB-C0C8DA8729D3}"/>
                </a:ext>
              </a:extLst>
            </p:cNvPr>
            <p:cNvSpPr/>
            <p:nvPr/>
          </p:nvSpPr>
          <p:spPr>
            <a:xfrm>
              <a:off x="1791781" y="5686871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grpSp>
          <p:nvGrpSpPr>
            <p:cNvPr id="3096" name="Groep 3095">
              <a:extLst>
                <a:ext uri="{FF2B5EF4-FFF2-40B4-BE49-F238E27FC236}">
                  <a16:creationId xmlns:a16="http://schemas.microsoft.com/office/drawing/2014/main" id="{EF068A81-7DA8-7D4E-A111-D611C58DF2E8}"/>
                </a:ext>
              </a:extLst>
            </p:cNvPr>
            <p:cNvGrpSpPr/>
            <p:nvPr/>
          </p:nvGrpSpPr>
          <p:grpSpPr>
            <a:xfrm>
              <a:off x="440268" y="1896533"/>
              <a:ext cx="1363132" cy="4572000"/>
              <a:chOff x="440268" y="1896533"/>
              <a:chExt cx="1363132" cy="4572000"/>
            </a:xfrm>
          </p:grpSpPr>
          <p:cxnSp>
            <p:nvCxnSpPr>
              <p:cNvPr id="50" name="Rechte verbindingslijn 49">
                <a:extLst>
                  <a:ext uri="{FF2B5EF4-FFF2-40B4-BE49-F238E27FC236}">
                    <a16:creationId xmlns:a16="http://schemas.microsoft.com/office/drawing/2014/main" id="{DCD7082D-55DD-D942-8108-33F6A13EE4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3400" y="1896533"/>
                <a:ext cx="0" cy="457200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5" name="Groep 3094">
                <a:extLst>
                  <a:ext uri="{FF2B5EF4-FFF2-40B4-BE49-F238E27FC236}">
                    <a16:creationId xmlns:a16="http://schemas.microsoft.com/office/drawing/2014/main" id="{DBB26D04-A409-114E-8E2D-5AF72C5AC710}"/>
                  </a:ext>
                </a:extLst>
              </p:cNvPr>
              <p:cNvGrpSpPr/>
              <p:nvPr/>
            </p:nvGrpSpPr>
            <p:grpSpPr>
              <a:xfrm>
                <a:off x="440268" y="1955800"/>
                <a:ext cx="1261525" cy="4376304"/>
                <a:chOff x="440268" y="1955800"/>
                <a:chExt cx="1261525" cy="4376304"/>
              </a:xfrm>
            </p:grpSpPr>
            <p:sp>
              <p:nvSpPr>
                <p:cNvPr id="59" name="Vrije vorm 58">
                  <a:extLst>
                    <a:ext uri="{FF2B5EF4-FFF2-40B4-BE49-F238E27FC236}">
                      <a16:creationId xmlns:a16="http://schemas.microsoft.com/office/drawing/2014/main" id="{ACDD90A3-E9A9-C944-A205-67BF46FD2F7E}"/>
                    </a:ext>
                  </a:extLst>
                </p:cNvPr>
                <p:cNvSpPr/>
                <p:nvPr/>
              </p:nvSpPr>
              <p:spPr>
                <a:xfrm>
                  <a:off x="468842" y="3806622"/>
                  <a:ext cx="1202671" cy="1056815"/>
                </a:xfrm>
                <a:custGeom>
                  <a:avLst/>
                  <a:gdLst>
                    <a:gd name="connsiteX0" fmla="*/ 0 w 1202671"/>
                    <a:gd name="connsiteY0" fmla="*/ 105682 h 1056815"/>
                    <a:gd name="connsiteX1" fmla="*/ 105682 w 1202671"/>
                    <a:gd name="connsiteY1" fmla="*/ 0 h 1056815"/>
                    <a:gd name="connsiteX2" fmla="*/ 1096990 w 1202671"/>
                    <a:gd name="connsiteY2" fmla="*/ 0 h 1056815"/>
                    <a:gd name="connsiteX3" fmla="*/ 1202672 w 1202671"/>
                    <a:gd name="connsiteY3" fmla="*/ 105682 h 1056815"/>
                    <a:gd name="connsiteX4" fmla="*/ 1202671 w 1202671"/>
                    <a:gd name="connsiteY4" fmla="*/ 951134 h 1056815"/>
                    <a:gd name="connsiteX5" fmla="*/ 1096989 w 1202671"/>
                    <a:gd name="connsiteY5" fmla="*/ 1056816 h 1056815"/>
                    <a:gd name="connsiteX6" fmla="*/ 105682 w 1202671"/>
                    <a:gd name="connsiteY6" fmla="*/ 1056815 h 1056815"/>
                    <a:gd name="connsiteX7" fmla="*/ 0 w 1202671"/>
                    <a:gd name="connsiteY7" fmla="*/ 951133 h 1056815"/>
                    <a:gd name="connsiteX8" fmla="*/ 0 w 1202671"/>
                    <a:gd name="connsiteY8" fmla="*/ 105682 h 1056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2671" h="1056815">
                      <a:moveTo>
                        <a:pt x="0" y="105682"/>
                      </a:moveTo>
                      <a:cubicBezTo>
                        <a:pt x="0" y="47315"/>
                        <a:pt x="47315" y="0"/>
                        <a:pt x="105682" y="0"/>
                      </a:cubicBezTo>
                      <a:lnTo>
                        <a:pt x="1096990" y="0"/>
                      </a:lnTo>
                      <a:cubicBezTo>
                        <a:pt x="1155357" y="0"/>
                        <a:pt x="1202672" y="47315"/>
                        <a:pt x="1202672" y="105682"/>
                      </a:cubicBezTo>
                      <a:cubicBezTo>
                        <a:pt x="1202672" y="387499"/>
                        <a:pt x="1202671" y="669317"/>
                        <a:pt x="1202671" y="951134"/>
                      </a:cubicBezTo>
                      <a:cubicBezTo>
                        <a:pt x="1202671" y="1009501"/>
                        <a:pt x="1155356" y="1056816"/>
                        <a:pt x="1096989" y="1056816"/>
                      </a:cubicBezTo>
                      <a:lnTo>
                        <a:pt x="105682" y="1056815"/>
                      </a:lnTo>
                      <a:cubicBezTo>
                        <a:pt x="47315" y="1056815"/>
                        <a:pt x="0" y="1009500"/>
                        <a:pt x="0" y="951133"/>
                      </a:cubicBezTo>
                      <a:lnTo>
                        <a:pt x="0" y="1056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6673" tIns="76673" rIns="76673" bIns="76673" numCol="1" spcCol="1270" anchor="t" anchorCtr="0">
                  <a:noAutofit/>
                </a:bodyPr>
                <a:lstStyle/>
                <a:p>
                  <a:pPr marL="0" lvl="0" indent="0" algn="l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l-NL" sz="1200" kern="1200" dirty="0"/>
                    <a:t>Centrum</a:t>
                  </a:r>
                </a:p>
                <a:p>
                  <a:pPr marL="57150" lvl="1" indent="-57150" algn="l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"/>
                  </a:pPr>
                  <a:r>
                    <a:rPr lang="nl-NL" sz="900" kern="1200" dirty="0"/>
                    <a:t>R&amp;D</a:t>
                  </a:r>
                </a:p>
              </p:txBody>
            </p:sp>
            <p:pic>
              <p:nvPicPr>
                <p:cNvPr id="39" name="Afbeelding 38" descr="Afbeelding met buiten, gebouw, weg, straat&#10;&#10;Automatisch gegenereerde beschrijving">
                  <a:extLst>
                    <a:ext uri="{FF2B5EF4-FFF2-40B4-BE49-F238E27FC236}">
                      <a16:creationId xmlns:a16="http://schemas.microsoft.com/office/drawing/2014/main" id="{353CB294-44BC-3040-AA02-4CF8879330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667" y="2609493"/>
                  <a:ext cx="1176866" cy="91618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3082" name="Vrije vorm 3081">
                  <a:extLst>
                    <a:ext uri="{FF2B5EF4-FFF2-40B4-BE49-F238E27FC236}">
                      <a16:creationId xmlns:a16="http://schemas.microsoft.com/office/drawing/2014/main" id="{DAA906AB-DB1E-374A-AB74-512E0291492A}"/>
                    </a:ext>
                  </a:extLst>
                </p:cNvPr>
                <p:cNvSpPr/>
                <p:nvPr/>
              </p:nvSpPr>
              <p:spPr>
                <a:xfrm>
                  <a:off x="468842" y="5339900"/>
                  <a:ext cx="1202671" cy="992204"/>
                </a:xfrm>
                <a:custGeom>
                  <a:avLst/>
                  <a:gdLst>
                    <a:gd name="connsiteX0" fmla="*/ 0 w 1202671"/>
                    <a:gd name="connsiteY0" fmla="*/ 99220 h 992204"/>
                    <a:gd name="connsiteX1" fmla="*/ 99220 w 1202671"/>
                    <a:gd name="connsiteY1" fmla="*/ 0 h 992204"/>
                    <a:gd name="connsiteX2" fmla="*/ 1103451 w 1202671"/>
                    <a:gd name="connsiteY2" fmla="*/ 0 h 992204"/>
                    <a:gd name="connsiteX3" fmla="*/ 1202671 w 1202671"/>
                    <a:gd name="connsiteY3" fmla="*/ 99220 h 992204"/>
                    <a:gd name="connsiteX4" fmla="*/ 1202671 w 1202671"/>
                    <a:gd name="connsiteY4" fmla="*/ 892984 h 992204"/>
                    <a:gd name="connsiteX5" fmla="*/ 1103451 w 1202671"/>
                    <a:gd name="connsiteY5" fmla="*/ 992204 h 992204"/>
                    <a:gd name="connsiteX6" fmla="*/ 99220 w 1202671"/>
                    <a:gd name="connsiteY6" fmla="*/ 992204 h 992204"/>
                    <a:gd name="connsiteX7" fmla="*/ 0 w 1202671"/>
                    <a:gd name="connsiteY7" fmla="*/ 892984 h 992204"/>
                    <a:gd name="connsiteX8" fmla="*/ 0 w 1202671"/>
                    <a:gd name="connsiteY8" fmla="*/ 99220 h 99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2671" h="992204">
                      <a:moveTo>
                        <a:pt x="0" y="99220"/>
                      </a:moveTo>
                      <a:cubicBezTo>
                        <a:pt x="0" y="44422"/>
                        <a:pt x="44422" y="0"/>
                        <a:pt x="99220" y="0"/>
                      </a:cubicBezTo>
                      <a:lnTo>
                        <a:pt x="1103451" y="0"/>
                      </a:lnTo>
                      <a:cubicBezTo>
                        <a:pt x="1158249" y="0"/>
                        <a:pt x="1202671" y="44422"/>
                        <a:pt x="1202671" y="99220"/>
                      </a:cubicBezTo>
                      <a:lnTo>
                        <a:pt x="1202671" y="892984"/>
                      </a:lnTo>
                      <a:cubicBezTo>
                        <a:pt x="1202671" y="947782"/>
                        <a:pt x="1158249" y="992204"/>
                        <a:pt x="1103451" y="992204"/>
                      </a:cubicBezTo>
                      <a:lnTo>
                        <a:pt x="99220" y="992204"/>
                      </a:lnTo>
                      <a:cubicBezTo>
                        <a:pt x="44422" y="992204"/>
                        <a:pt x="0" y="947782"/>
                        <a:pt x="0" y="892984"/>
                      </a:cubicBezTo>
                      <a:lnTo>
                        <a:pt x="0" y="99220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4781" tIns="74781" rIns="74781" bIns="74781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nl-NL" sz="1200" kern="1200" dirty="0"/>
                    <a:t>San </a:t>
                  </a:r>
                  <a:r>
                    <a:rPr lang="nl-NL" sz="1200" kern="1200" dirty="0" err="1"/>
                    <a:t>Fransisco</a:t>
                  </a:r>
                  <a:r>
                    <a:rPr lang="nl-NL" sz="1200" kern="1200" dirty="0"/>
                    <a:t> U.S.A</a:t>
                  </a:r>
                </a:p>
              </p:txBody>
            </p: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695AB3EB-D727-1F42-856A-E06D1B5773EC}"/>
                    </a:ext>
                  </a:extLst>
                </p:cNvPr>
                <p:cNvSpPr txBox="1"/>
                <p:nvPr/>
              </p:nvSpPr>
              <p:spPr>
                <a:xfrm>
                  <a:off x="440268" y="1955800"/>
                  <a:ext cx="1261525" cy="369332"/>
                </a:xfrm>
                <a:prstGeom prst="rect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dirty="0">
                      <a:solidFill>
                        <a:srgbClr val="FF0000"/>
                      </a:solidFill>
                    </a:rPr>
                    <a:t>Centrum</a:t>
                  </a:r>
                </a:p>
              </p:txBody>
            </p:sp>
          </p:grpSp>
        </p:grpSp>
      </p:grpSp>
      <p:grpSp>
        <p:nvGrpSpPr>
          <p:cNvPr id="3098" name="Groep 3097">
            <a:extLst>
              <a:ext uri="{FF2B5EF4-FFF2-40B4-BE49-F238E27FC236}">
                <a16:creationId xmlns:a16="http://schemas.microsoft.com/office/drawing/2014/main" id="{A3350EFF-A8CF-864F-9C72-B9707980EE79}"/>
              </a:ext>
            </a:extLst>
          </p:cNvPr>
          <p:cNvGrpSpPr/>
          <p:nvPr/>
        </p:nvGrpSpPr>
        <p:grpSpPr>
          <a:xfrm>
            <a:off x="2112434" y="1955800"/>
            <a:ext cx="8003981" cy="4376304"/>
            <a:chOff x="2112434" y="1955800"/>
            <a:chExt cx="8003981" cy="4376304"/>
          </a:xfrm>
        </p:grpSpPr>
        <p:sp>
          <p:nvSpPr>
            <p:cNvPr id="61" name="Vrije vorm 60">
              <a:extLst>
                <a:ext uri="{FF2B5EF4-FFF2-40B4-BE49-F238E27FC236}">
                  <a16:creationId xmlns:a16="http://schemas.microsoft.com/office/drawing/2014/main" id="{4EC1A381-2939-7746-AB23-54C6F8348A4E}"/>
                </a:ext>
              </a:extLst>
            </p:cNvPr>
            <p:cNvSpPr/>
            <p:nvPr/>
          </p:nvSpPr>
          <p:spPr>
            <a:xfrm>
              <a:off x="2152583" y="3806622"/>
              <a:ext cx="1202671" cy="1056815"/>
            </a:xfrm>
            <a:custGeom>
              <a:avLst/>
              <a:gdLst>
                <a:gd name="connsiteX0" fmla="*/ 0 w 1202671"/>
                <a:gd name="connsiteY0" fmla="*/ 105682 h 1056815"/>
                <a:gd name="connsiteX1" fmla="*/ 105682 w 1202671"/>
                <a:gd name="connsiteY1" fmla="*/ 0 h 1056815"/>
                <a:gd name="connsiteX2" fmla="*/ 1096990 w 1202671"/>
                <a:gd name="connsiteY2" fmla="*/ 0 h 1056815"/>
                <a:gd name="connsiteX3" fmla="*/ 1202672 w 1202671"/>
                <a:gd name="connsiteY3" fmla="*/ 105682 h 1056815"/>
                <a:gd name="connsiteX4" fmla="*/ 1202671 w 1202671"/>
                <a:gd name="connsiteY4" fmla="*/ 951134 h 1056815"/>
                <a:gd name="connsiteX5" fmla="*/ 1096989 w 1202671"/>
                <a:gd name="connsiteY5" fmla="*/ 1056816 h 1056815"/>
                <a:gd name="connsiteX6" fmla="*/ 105682 w 1202671"/>
                <a:gd name="connsiteY6" fmla="*/ 1056815 h 1056815"/>
                <a:gd name="connsiteX7" fmla="*/ 0 w 1202671"/>
                <a:gd name="connsiteY7" fmla="*/ 951133 h 1056815"/>
                <a:gd name="connsiteX8" fmla="*/ 0 w 1202671"/>
                <a:gd name="connsiteY8" fmla="*/ 105682 h 105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1056815">
                  <a:moveTo>
                    <a:pt x="0" y="105682"/>
                  </a:moveTo>
                  <a:cubicBezTo>
                    <a:pt x="0" y="47315"/>
                    <a:pt x="47315" y="0"/>
                    <a:pt x="105682" y="0"/>
                  </a:cubicBezTo>
                  <a:lnTo>
                    <a:pt x="1096990" y="0"/>
                  </a:lnTo>
                  <a:cubicBezTo>
                    <a:pt x="1155357" y="0"/>
                    <a:pt x="1202672" y="47315"/>
                    <a:pt x="1202672" y="105682"/>
                  </a:cubicBezTo>
                  <a:cubicBezTo>
                    <a:pt x="1202672" y="387499"/>
                    <a:pt x="1202671" y="669317"/>
                    <a:pt x="1202671" y="951134"/>
                  </a:cubicBezTo>
                  <a:cubicBezTo>
                    <a:pt x="1202671" y="1009501"/>
                    <a:pt x="1155356" y="1056816"/>
                    <a:pt x="1096989" y="1056816"/>
                  </a:cubicBezTo>
                  <a:lnTo>
                    <a:pt x="105682" y="1056815"/>
                  </a:lnTo>
                  <a:cubicBezTo>
                    <a:pt x="47315" y="1056815"/>
                    <a:pt x="0" y="1009500"/>
                    <a:pt x="0" y="951133"/>
                  </a:cubicBezTo>
                  <a:lnTo>
                    <a:pt x="0" y="1056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73" tIns="76673" rIns="76673" bIns="76673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(Semi-) periferie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nl-NL" sz="900" kern="1200" dirty="0"/>
                <a:t>Katoen wordt geplukt</a:t>
              </a:r>
            </a:p>
          </p:txBody>
        </p:sp>
        <p:sp>
          <p:nvSpPr>
            <p:cNvPr id="62" name="Vrije vorm 61">
              <a:extLst>
                <a:ext uri="{FF2B5EF4-FFF2-40B4-BE49-F238E27FC236}">
                  <a16:creationId xmlns:a16="http://schemas.microsoft.com/office/drawing/2014/main" id="{D8D339FE-FF9E-E943-8D67-A63C6144F78B}"/>
                </a:ext>
              </a:extLst>
            </p:cNvPr>
            <p:cNvSpPr/>
            <p:nvPr/>
          </p:nvSpPr>
          <p:spPr>
            <a:xfrm>
              <a:off x="3475522" y="4185898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pic>
          <p:nvPicPr>
            <p:cNvPr id="41" name="Afbeelding 40" descr="Afbeelding met buiten, persoon, person, staand&#10;&#10;Automatisch gegenereerde beschrijving">
              <a:extLst>
                <a:ext uri="{FF2B5EF4-FFF2-40B4-BE49-F238E27FC236}">
                  <a16:creationId xmlns:a16="http://schemas.microsoft.com/office/drawing/2014/main" id="{4AC54DAA-E6D6-224A-BFE4-8207AAC9C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2112434" y="2557096"/>
              <a:ext cx="1210733" cy="9685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84" name="Vrije vorm 3083">
              <a:extLst>
                <a:ext uri="{FF2B5EF4-FFF2-40B4-BE49-F238E27FC236}">
                  <a16:creationId xmlns:a16="http://schemas.microsoft.com/office/drawing/2014/main" id="{644C9DA7-7CD7-1C40-BC02-2F5F7F61DD37}"/>
                </a:ext>
              </a:extLst>
            </p:cNvPr>
            <p:cNvSpPr/>
            <p:nvPr/>
          </p:nvSpPr>
          <p:spPr>
            <a:xfrm>
              <a:off x="2152583" y="5339900"/>
              <a:ext cx="1202671" cy="992204"/>
            </a:xfrm>
            <a:custGeom>
              <a:avLst/>
              <a:gdLst>
                <a:gd name="connsiteX0" fmla="*/ 0 w 1202671"/>
                <a:gd name="connsiteY0" fmla="*/ 99220 h 992204"/>
                <a:gd name="connsiteX1" fmla="*/ 99220 w 1202671"/>
                <a:gd name="connsiteY1" fmla="*/ 0 h 992204"/>
                <a:gd name="connsiteX2" fmla="*/ 1103451 w 1202671"/>
                <a:gd name="connsiteY2" fmla="*/ 0 h 992204"/>
                <a:gd name="connsiteX3" fmla="*/ 1202671 w 1202671"/>
                <a:gd name="connsiteY3" fmla="*/ 99220 h 992204"/>
                <a:gd name="connsiteX4" fmla="*/ 1202671 w 1202671"/>
                <a:gd name="connsiteY4" fmla="*/ 892984 h 992204"/>
                <a:gd name="connsiteX5" fmla="*/ 1103451 w 1202671"/>
                <a:gd name="connsiteY5" fmla="*/ 992204 h 992204"/>
                <a:gd name="connsiteX6" fmla="*/ 99220 w 1202671"/>
                <a:gd name="connsiteY6" fmla="*/ 992204 h 992204"/>
                <a:gd name="connsiteX7" fmla="*/ 0 w 1202671"/>
                <a:gd name="connsiteY7" fmla="*/ 892984 h 992204"/>
                <a:gd name="connsiteX8" fmla="*/ 0 w 1202671"/>
                <a:gd name="connsiteY8" fmla="*/ 99220 h 99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2671" h="992204">
                  <a:moveTo>
                    <a:pt x="0" y="99220"/>
                  </a:moveTo>
                  <a:cubicBezTo>
                    <a:pt x="0" y="44422"/>
                    <a:pt x="44422" y="0"/>
                    <a:pt x="99220" y="0"/>
                  </a:cubicBezTo>
                  <a:lnTo>
                    <a:pt x="1103451" y="0"/>
                  </a:lnTo>
                  <a:cubicBezTo>
                    <a:pt x="1158249" y="0"/>
                    <a:pt x="1202671" y="44422"/>
                    <a:pt x="1202671" y="99220"/>
                  </a:cubicBezTo>
                  <a:lnTo>
                    <a:pt x="1202671" y="892984"/>
                  </a:lnTo>
                  <a:cubicBezTo>
                    <a:pt x="1202671" y="947782"/>
                    <a:pt x="1158249" y="992204"/>
                    <a:pt x="1103451" y="992204"/>
                  </a:cubicBezTo>
                  <a:lnTo>
                    <a:pt x="99220" y="992204"/>
                  </a:lnTo>
                  <a:cubicBezTo>
                    <a:pt x="44422" y="992204"/>
                    <a:pt x="0" y="947782"/>
                    <a:pt x="0" y="892984"/>
                  </a:cubicBezTo>
                  <a:lnTo>
                    <a:pt x="0" y="9922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781" tIns="74781" rIns="74781" bIns="74781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Mali</a:t>
              </a:r>
            </a:p>
          </p:txBody>
        </p:sp>
        <p:sp>
          <p:nvSpPr>
            <p:cNvPr id="3085" name="Vrije vorm 3084">
              <a:extLst>
                <a:ext uri="{FF2B5EF4-FFF2-40B4-BE49-F238E27FC236}">
                  <a16:creationId xmlns:a16="http://schemas.microsoft.com/office/drawing/2014/main" id="{2AF06ABF-DBAB-8241-99BE-3F20AD95BBE5}"/>
                </a:ext>
              </a:extLst>
            </p:cNvPr>
            <p:cNvSpPr/>
            <p:nvPr/>
          </p:nvSpPr>
          <p:spPr>
            <a:xfrm>
              <a:off x="3475522" y="5686871"/>
              <a:ext cx="254966" cy="298262"/>
            </a:xfrm>
            <a:custGeom>
              <a:avLst/>
              <a:gdLst>
                <a:gd name="connsiteX0" fmla="*/ 0 w 254966"/>
                <a:gd name="connsiteY0" fmla="*/ 59652 h 298262"/>
                <a:gd name="connsiteX1" fmla="*/ 127483 w 254966"/>
                <a:gd name="connsiteY1" fmla="*/ 59652 h 298262"/>
                <a:gd name="connsiteX2" fmla="*/ 127483 w 254966"/>
                <a:gd name="connsiteY2" fmla="*/ 0 h 298262"/>
                <a:gd name="connsiteX3" fmla="*/ 254966 w 254966"/>
                <a:gd name="connsiteY3" fmla="*/ 149131 h 298262"/>
                <a:gd name="connsiteX4" fmla="*/ 127483 w 254966"/>
                <a:gd name="connsiteY4" fmla="*/ 298262 h 298262"/>
                <a:gd name="connsiteX5" fmla="*/ 127483 w 254966"/>
                <a:gd name="connsiteY5" fmla="*/ 238610 h 298262"/>
                <a:gd name="connsiteX6" fmla="*/ 0 w 254966"/>
                <a:gd name="connsiteY6" fmla="*/ 238610 h 298262"/>
                <a:gd name="connsiteX7" fmla="*/ 0 w 254966"/>
                <a:gd name="connsiteY7" fmla="*/ 59652 h 29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966" h="298262">
                  <a:moveTo>
                    <a:pt x="0" y="59652"/>
                  </a:moveTo>
                  <a:lnTo>
                    <a:pt x="127483" y="59652"/>
                  </a:lnTo>
                  <a:lnTo>
                    <a:pt x="127483" y="0"/>
                  </a:lnTo>
                  <a:lnTo>
                    <a:pt x="254966" y="149131"/>
                  </a:lnTo>
                  <a:lnTo>
                    <a:pt x="127483" y="298262"/>
                  </a:lnTo>
                  <a:lnTo>
                    <a:pt x="127483" y="238610"/>
                  </a:lnTo>
                  <a:lnTo>
                    <a:pt x="0" y="238610"/>
                  </a:lnTo>
                  <a:lnTo>
                    <a:pt x="0" y="596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9652" rIns="76490" bIns="59652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000" kern="1200"/>
            </a:p>
          </p:txBody>
        </p:sp>
        <p:sp>
          <p:nvSpPr>
            <p:cNvPr id="56" name="Tekstvak 55">
              <a:extLst>
                <a:ext uri="{FF2B5EF4-FFF2-40B4-BE49-F238E27FC236}">
                  <a16:creationId xmlns:a16="http://schemas.microsoft.com/office/drawing/2014/main" id="{35157BD8-C359-234C-B415-61B6F24D2055}"/>
                </a:ext>
              </a:extLst>
            </p:cNvPr>
            <p:cNvSpPr txBox="1"/>
            <p:nvPr/>
          </p:nvSpPr>
          <p:spPr>
            <a:xfrm>
              <a:off x="2137826" y="1955800"/>
              <a:ext cx="7978589" cy="369332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Periferie en Semi-periferie</a:t>
              </a:r>
            </a:p>
          </p:txBody>
        </p:sp>
      </p:grpSp>
      <p:grpSp>
        <p:nvGrpSpPr>
          <p:cNvPr id="3104" name="Groep 3103">
            <a:extLst>
              <a:ext uri="{FF2B5EF4-FFF2-40B4-BE49-F238E27FC236}">
                <a16:creationId xmlns:a16="http://schemas.microsoft.com/office/drawing/2014/main" id="{9A05BBAD-F91F-544F-BEDB-6285998CBB0B}"/>
              </a:ext>
            </a:extLst>
          </p:cNvPr>
          <p:cNvGrpSpPr/>
          <p:nvPr/>
        </p:nvGrpSpPr>
        <p:grpSpPr>
          <a:xfrm>
            <a:off x="10223334" y="1896533"/>
            <a:ext cx="1550622" cy="4580467"/>
            <a:chOff x="10223334" y="1896533"/>
            <a:chExt cx="1550622" cy="4580467"/>
          </a:xfrm>
        </p:grpSpPr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D6244BF3-DC50-A643-8878-33194C9C2E3D}"/>
                </a:ext>
              </a:extLst>
            </p:cNvPr>
            <p:cNvCxnSpPr/>
            <p:nvPr/>
          </p:nvCxnSpPr>
          <p:spPr>
            <a:xfrm>
              <a:off x="10223334" y="1896533"/>
              <a:ext cx="0" cy="4580467"/>
            </a:xfrm>
            <a:prstGeom prst="line">
              <a:avLst/>
            </a:prstGeom>
            <a:ln w="254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3" name="Groep 3102">
              <a:extLst>
                <a:ext uri="{FF2B5EF4-FFF2-40B4-BE49-F238E27FC236}">
                  <a16:creationId xmlns:a16="http://schemas.microsoft.com/office/drawing/2014/main" id="{B564EFC5-77ED-AD4B-9364-70D4B578F1C0}"/>
                </a:ext>
              </a:extLst>
            </p:cNvPr>
            <p:cNvGrpSpPr/>
            <p:nvPr/>
          </p:nvGrpSpPr>
          <p:grpSpPr>
            <a:xfrm>
              <a:off x="10490207" y="1958745"/>
              <a:ext cx="1283749" cy="4373359"/>
              <a:chOff x="10490207" y="1958745"/>
              <a:chExt cx="1283749" cy="4373359"/>
            </a:xfrm>
          </p:grpSpPr>
          <p:sp>
            <p:nvSpPr>
              <p:cNvPr id="3080" name="Vrije vorm 3079">
                <a:extLst>
                  <a:ext uri="{FF2B5EF4-FFF2-40B4-BE49-F238E27FC236}">
                    <a16:creationId xmlns:a16="http://schemas.microsoft.com/office/drawing/2014/main" id="{ACDD63D8-D21C-9047-B589-30247951DBB4}"/>
                  </a:ext>
                </a:extLst>
              </p:cNvPr>
              <p:cNvSpPr/>
              <p:nvPr/>
            </p:nvSpPr>
            <p:spPr>
              <a:xfrm>
                <a:off x="10571285" y="3806622"/>
                <a:ext cx="1202671" cy="1056815"/>
              </a:xfrm>
              <a:custGeom>
                <a:avLst/>
                <a:gdLst>
                  <a:gd name="connsiteX0" fmla="*/ 0 w 1202671"/>
                  <a:gd name="connsiteY0" fmla="*/ 105682 h 1056815"/>
                  <a:gd name="connsiteX1" fmla="*/ 105682 w 1202671"/>
                  <a:gd name="connsiteY1" fmla="*/ 0 h 1056815"/>
                  <a:gd name="connsiteX2" fmla="*/ 1096990 w 1202671"/>
                  <a:gd name="connsiteY2" fmla="*/ 0 h 1056815"/>
                  <a:gd name="connsiteX3" fmla="*/ 1202672 w 1202671"/>
                  <a:gd name="connsiteY3" fmla="*/ 105682 h 1056815"/>
                  <a:gd name="connsiteX4" fmla="*/ 1202671 w 1202671"/>
                  <a:gd name="connsiteY4" fmla="*/ 951134 h 1056815"/>
                  <a:gd name="connsiteX5" fmla="*/ 1096989 w 1202671"/>
                  <a:gd name="connsiteY5" fmla="*/ 1056816 h 1056815"/>
                  <a:gd name="connsiteX6" fmla="*/ 105682 w 1202671"/>
                  <a:gd name="connsiteY6" fmla="*/ 1056815 h 1056815"/>
                  <a:gd name="connsiteX7" fmla="*/ 0 w 1202671"/>
                  <a:gd name="connsiteY7" fmla="*/ 951133 h 1056815"/>
                  <a:gd name="connsiteX8" fmla="*/ 0 w 1202671"/>
                  <a:gd name="connsiteY8" fmla="*/ 105682 h 105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2671" h="1056815">
                    <a:moveTo>
                      <a:pt x="0" y="105682"/>
                    </a:moveTo>
                    <a:cubicBezTo>
                      <a:pt x="0" y="47315"/>
                      <a:pt x="47315" y="0"/>
                      <a:pt x="105682" y="0"/>
                    </a:cubicBezTo>
                    <a:lnTo>
                      <a:pt x="1096990" y="0"/>
                    </a:lnTo>
                    <a:cubicBezTo>
                      <a:pt x="1155357" y="0"/>
                      <a:pt x="1202672" y="47315"/>
                      <a:pt x="1202672" y="105682"/>
                    </a:cubicBezTo>
                    <a:cubicBezTo>
                      <a:pt x="1202672" y="387499"/>
                      <a:pt x="1202671" y="669317"/>
                      <a:pt x="1202671" y="951134"/>
                    </a:cubicBezTo>
                    <a:cubicBezTo>
                      <a:pt x="1202671" y="1009501"/>
                      <a:pt x="1155356" y="1056816"/>
                      <a:pt x="1096989" y="1056816"/>
                    </a:cubicBezTo>
                    <a:lnTo>
                      <a:pt x="105682" y="1056815"/>
                    </a:lnTo>
                    <a:cubicBezTo>
                      <a:pt x="47315" y="1056815"/>
                      <a:pt x="0" y="1009500"/>
                      <a:pt x="0" y="951133"/>
                    </a:cubicBezTo>
                    <a:lnTo>
                      <a:pt x="0" y="10568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673" tIns="76673" rIns="76673" bIns="76673" numCol="1" spcCol="1270" anchor="t" anchorCtr="0">
                <a:noAutofit/>
              </a:bodyPr>
              <a:lstStyle/>
              <a:p>
                <a:pPr marL="0" lvl="0" indent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200" kern="1200" dirty="0"/>
                  <a:t>Centrum</a:t>
                </a:r>
              </a:p>
              <a:p>
                <a:pPr marL="57150" lvl="1" indent="-5715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nl-NL" sz="900" kern="1200" dirty="0"/>
                  <a:t>stuurt spijkerbroeken naar distributiecentra</a:t>
                </a:r>
              </a:p>
              <a:p>
                <a:pPr marL="57150" lvl="1" indent="-57150" algn="l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nl-NL" sz="900" kern="1200" dirty="0"/>
                  <a:t>verkoop in </a:t>
                </a:r>
                <a:r>
                  <a:rPr lang="nl-NL" sz="900" kern="1200" dirty="0" err="1"/>
                  <a:t>retail</a:t>
                </a:r>
                <a:endParaRPr lang="nl-NL" sz="900" kern="1200" dirty="0"/>
              </a:p>
            </p:txBody>
          </p:sp>
          <p:pic>
            <p:nvPicPr>
              <p:cNvPr id="36" name="Afbeelding 35" descr="Afbeelding met gebouw, persoon, mensen, winkel&#10;&#10;Automatisch gegenereerde beschrijving">
                <a:extLst>
                  <a:ext uri="{FF2B5EF4-FFF2-40B4-BE49-F238E27FC236}">
                    <a16:creationId xmlns:a16="http://schemas.microsoft.com/office/drawing/2014/main" id="{FB590847-2D41-4E4F-B3BF-D0064FD5B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10566400" y="2523984"/>
                <a:ext cx="1159933" cy="9888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094" name="Vrije vorm 3093">
                <a:extLst>
                  <a:ext uri="{FF2B5EF4-FFF2-40B4-BE49-F238E27FC236}">
                    <a16:creationId xmlns:a16="http://schemas.microsoft.com/office/drawing/2014/main" id="{70466923-1F8E-8740-B2A7-A7AD9D32DA19}"/>
                  </a:ext>
                </a:extLst>
              </p:cNvPr>
              <p:cNvSpPr/>
              <p:nvPr/>
            </p:nvSpPr>
            <p:spPr>
              <a:xfrm>
                <a:off x="10571285" y="5339900"/>
                <a:ext cx="1202671" cy="992204"/>
              </a:xfrm>
              <a:custGeom>
                <a:avLst/>
                <a:gdLst>
                  <a:gd name="connsiteX0" fmla="*/ 0 w 1202671"/>
                  <a:gd name="connsiteY0" fmla="*/ 99220 h 992204"/>
                  <a:gd name="connsiteX1" fmla="*/ 99220 w 1202671"/>
                  <a:gd name="connsiteY1" fmla="*/ 0 h 992204"/>
                  <a:gd name="connsiteX2" fmla="*/ 1103451 w 1202671"/>
                  <a:gd name="connsiteY2" fmla="*/ 0 h 992204"/>
                  <a:gd name="connsiteX3" fmla="*/ 1202671 w 1202671"/>
                  <a:gd name="connsiteY3" fmla="*/ 99220 h 992204"/>
                  <a:gd name="connsiteX4" fmla="*/ 1202671 w 1202671"/>
                  <a:gd name="connsiteY4" fmla="*/ 892984 h 992204"/>
                  <a:gd name="connsiteX5" fmla="*/ 1103451 w 1202671"/>
                  <a:gd name="connsiteY5" fmla="*/ 992204 h 992204"/>
                  <a:gd name="connsiteX6" fmla="*/ 99220 w 1202671"/>
                  <a:gd name="connsiteY6" fmla="*/ 992204 h 992204"/>
                  <a:gd name="connsiteX7" fmla="*/ 0 w 1202671"/>
                  <a:gd name="connsiteY7" fmla="*/ 892984 h 992204"/>
                  <a:gd name="connsiteX8" fmla="*/ 0 w 1202671"/>
                  <a:gd name="connsiteY8" fmla="*/ 99220 h 99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2671" h="992204">
                    <a:moveTo>
                      <a:pt x="0" y="99220"/>
                    </a:moveTo>
                    <a:cubicBezTo>
                      <a:pt x="0" y="44422"/>
                      <a:pt x="44422" y="0"/>
                      <a:pt x="99220" y="0"/>
                    </a:cubicBezTo>
                    <a:lnTo>
                      <a:pt x="1103451" y="0"/>
                    </a:lnTo>
                    <a:cubicBezTo>
                      <a:pt x="1158249" y="0"/>
                      <a:pt x="1202671" y="44422"/>
                      <a:pt x="1202671" y="99220"/>
                    </a:cubicBezTo>
                    <a:lnTo>
                      <a:pt x="1202671" y="892984"/>
                    </a:lnTo>
                    <a:cubicBezTo>
                      <a:pt x="1202671" y="947782"/>
                      <a:pt x="1158249" y="992204"/>
                      <a:pt x="1103451" y="992204"/>
                    </a:cubicBezTo>
                    <a:lnTo>
                      <a:pt x="99220" y="992204"/>
                    </a:lnTo>
                    <a:cubicBezTo>
                      <a:pt x="44422" y="992204"/>
                      <a:pt x="0" y="947782"/>
                      <a:pt x="0" y="892984"/>
                    </a:cubicBezTo>
                    <a:lnTo>
                      <a:pt x="0" y="9922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4781" tIns="74781" rIns="74781" bIns="74781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l-NL" sz="1200" kern="1200" dirty="0"/>
                  <a:t>Europa, Noord Amerika, Grote rijke steden, etc.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1BD6CFCE-2E0B-5147-A0B3-0F0AEE916EBD}"/>
                  </a:ext>
                </a:extLst>
              </p:cNvPr>
              <p:cNvSpPr txBox="1"/>
              <p:nvPr/>
            </p:nvSpPr>
            <p:spPr>
              <a:xfrm>
                <a:off x="10490207" y="1958745"/>
                <a:ext cx="1261525" cy="36933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>
                    <a:solidFill>
                      <a:srgbClr val="FF0000"/>
                    </a:solidFill>
                  </a:rPr>
                  <a:t>Centrum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36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Freeform: Shape 13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4106" name="Rectangle 14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B897B6-BA0F-D148-B04A-A30B5884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Internationale Arbeidsverdeling…………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2CA6F-0154-3E44-9B76-44AF9773E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Door </a:t>
            </a:r>
            <a:r>
              <a:rPr lang="en-US" sz="1700" dirty="0" err="1"/>
              <a:t>Globalisering</a:t>
            </a:r>
            <a:r>
              <a:rPr lang="en-US" sz="1700" dirty="0"/>
              <a:t> is het </a:t>
            </a:r>
            <a:r>
              <a:rPr lang="en-US" sz="1700" dirty="0" err="1"/>
              <a:t>makkelijker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sneller</a:t>
            </a:r>
            <a:r>
              <a:rPr lang="en-US" sz="1700" dirty="0"/>
              <a:t> om </a:t>
            </a:r>
            <a:r>
              <a:rPr lang="en-US" sz="1700" dirty="0" err="1"/>
              <a:t>goederen</a:t>
            </a:r>
            <a:r>
              <a:rPr lang="en-US" sz="1700" dirty="0"/>
              <a:t> </a:t>
            </a:r>
            <a:r>
              <a:rPr lang="en-US" sz="1700" dirty="0" err="1"/>
              <a:t>mondiaal</a:t>
            </a:r>
            <a:r>
              <a:rPr lang="en-US" sz="1700" dirty="0"/>
              <a:t> </a:t>
            </a:r>
            <a:r>
              <a:rPr lang="en-US" sz="1700" dirty="0" err="1"/>
              <a:t>te</a:t>
            </a:r>
            <a:r>
              <a:rPr lang="en-US" sz="1700" dirty="0"/>
              <a:t> </a:t>
            </a:r>
            <a:r>
              <a:rPr lang="en-US" sz="1700" dirty="0" err="1"/>
              <a:t>vervoeren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Je </a:t>
            </a:r>
            <a:r>
              <a:rPr lang="en-US" sz="1700" dirty="0" err="1"/>
              <a:t>kunt</a:t>
            </a:r>
            <a:r>
              <a:rPr lang="en-US" sz="1700" dirty="0"/>
              <a:t> </a:t>
            </a:r>
            <a:r>
              <a:rPr lang="en-US" sz="1700" dirty="0" err="1"/>
              <a:t>dus</a:t>
            </a:r>
            <a:r>
              <a:rPr lang="en-US" sz="1700" dirty="0"/>
              <a:t> </a:t>
            </a:r>
            <a:r>
              <a:rPr lang="en-US" sz="1700" dirty="0" err="1"/>
              <a:t>kijken</a:t>
            </a:r>
            <a:r>
              <a:rPr lang="en-US" sz="1700" dirty="0"/>
              <a:t> </a:t>
            </a:r>
            <a:r>
              <a:rPr lang="en-US" sz="1700" dirty="0" err="1"/>
              <a:t>waar</a:t>
            </a:r>
            <a:r>
              <a:rPr lang="en-US" sz="1700" dirty="0"/>
              <a:t> </a:t>
            </a:r>
            <a:r>
              <a:rPr lang="en-US" sz="1700" dirty="0" err="1"/>
              <a:t>arbeid</a:t>
            </a:r>
            <a:r>
              <a:rPr lang="en-US" sz="1700" dirty="0"/>
              <a:t> het </a:t>
            </a:r>
            <a:r>
              <a:rPr lang="en-US" sz="1700" dirty="0" err="1"/>
              <a:t>goedkoopst</a:t>
            </a:r>
            <a:r>
              <a:rPr lang="en-US" sz="1700" dirty="0"/>
              <a:t> is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Zo </a:t>
            </a:r>
            <a:r>
              <a:rPr lang="en-US" sz="1700" dirty="0" err="1"/>
              <a:t>wordt</a:t>
            </a:r>
            <a:r>
              <a:rPr lang="en-US" sz="1700" dirty="0"/>
              <a:t> de </a:t>
            </a:r>
            <a:r>
              <a:rPr lang="en-US" sz="1700" dirty="0" err="1"/>
              <a:t>productieketen</a:t>
            </a:r>
            <a:r>
              <a:rPr lang="en-US" sz="1700" dirty="0"/>
              <a:t> </a:t>
            </a:r>
            <a:r>
              <a:rPr lang="en-US" sz="1700" dirty="0" err="1"/>
              <a:t>dus</a:t>
            </a:r>
            <a:r>
              <a:rPr lang="en-US" sz="1700" dirty="0"/>
              <a:t> </a:t>
            </a:r>
            <a:r>
              <a:rPr lang="en-US" sz="1700" dirty="0" err="1"/>
              <a:t>opgeknipt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vinden</a:t>
            </a:r>
            <a:r>
              <a:rPr lang="en-US" sz="1700" dirty="0"/>
              <a:t> de </a:t>
            </a:r>
            <a:r>
              <a:rPr lang="en-US" sz="1700" dirty="0" err="1"/>
              <a:t>verschillende</a:t>
            </a:r>
            <a:r>
              <a:rPr lang="en-US" sz="1700" dirty="0"/>
              <a:t> </a:t>
            </a:r>
            <a:r>
              <a:rPr lang="en-US" sz="1700" dirty="0" err="1"/>
              <a:t>productie</a:t>
            </a:r>
            <a:r>
              <a:rPr lang="en-US" sz="1700" dirty="0"/>
              <a:t>-stadia in </a:t>
            </a:r>
            <a:r>
              <a:rPr lang="en-US" sz="1700" dirty="0" err="1"/>
              <a:t>verschillende</a:t>
            </a:r>
            <a:r>
              <a:rPr lang="en-US" sz="1700" dirty="0"/>
              <a:t> </a:t>
            </a:r>
            <a:r>
              <a:rPr lang="en-US" sz="1700" dirty="0" err="1"/>
              <a:t>landen</a:t>
            </a:r>
            <a:r>
              <a:rPr lang="en-US" sz="1700" dirty="0"/>
              <a:t> </a:t>
            </a:r>
            <a:r>
              <a:rPr lang="en-US" sz="1700" dirty="0" err="1"/>
              <a:t>plaats</a:t>
            </a:r>
            <a:r>
              <a:rPr lang="en-US" sz="17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 </a:t>
            </a:r>
            <a:r>
              <a:rPr lang="en-US" sz="1700" dirty="0" err="1"/>
              <a:t>arbeid</a:t>
            </a:r>
            <a:r>
              <a:rPr lang="en-US" sz="1700" dirty="0"/>
              <a:t> </a:t>
            </a:r>
            <a:r>
              <a:rPr lang="en-US" sz="1700" dirty="0" err="1"/>
              <a:t>wordt</a:t>
            </a:r>
            <a:r>
              <a:rPr lang="en-US" sz="1700" dirty="0"/>
              <a:t> </a:t>
            </a:r>
            <a:r>
              <a:rPr lang="en-US" sz="1700" dirty="0" err="1"/>
              <a:t>dus</a:t>
            </a:r>
            <a:r>
              <a:rPr lang="en-US" sz="1700" dirty="0"/>
              <a:t> </a:t>
            </a:r>
            <a:r>
              <a:rPr lang="en-US" sz="1700" dirty="0" err="1"/>
              <a:t>internationaal</a:t>
            </a:r>
            <a:r>
              <a:rPr lang="en-US" sz="1700" dirty="0"/>
              <a:t> </a:t>
            </a:r>
            <a:r>
              <a:rPr lang="en-US" sz="1700" dirty="0" err="1"/>
              <a:t>verdeeld</a:t>
            </a:r>
            <a:endParaRPr lang="en-US" sz="1700" dirty="0"/>
          </a:p>
        </p:txBody>
      </p:sp>
      <p:pic>
        <p:nvPicPr>
          <p:cNvPr id="5" name="Picture 4" descr="Travelling the world... Zowel de wereldbol met alle ...">
            <a:extLst>
              <a:ext uri="{FF2B5EF4-FFF2-40B4-BE49-F238E27FC236}">
                <a16:creationId xmlns:a16="http://schemas.microsoft.com/office/drawing/2014/main" id="{3D05C1F1-52D5-CC4A-87E6-7BD12123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1503069"/>
            <a:ext cx="4747547" cy="3880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9714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3524"/>
      </a:dk2>
      <a:lt2>
        <a:srgbClr val="E8E2E8"/>
      </a:lt2>
      <a:accent1>
        <a:srgbClr val="49B547"/>
      </a:accent1>
      <a:accent2>
        <a:srgbClr val="6EB13B"/>
      </a:accent2>
      <a:accent3>
        <a:srgbClr val="99A842"/>
      </a:accent3>
      <a:accent4>
        <a:srgbClr val="B1923B"/>
      </a:accent4>
      <a:accent5>
        <a:srgbClr val="C3724D"/>
      </a:accent5>
      <a:accent6>
        <a:srgbClr val="B13B47"/>
      </a:accent6>
      <a:hlink>
        <a:srgbClr val="B1743B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d2b61a62-bc73-47bc-92a3-dcba2d2fee8e" xsi:nil="true"/>
    <AppVersion xmlns="d2b61a62-bc73-47bc-92a3-dcba2d2fee8e" xsi:nil="true"/>
    <DefaultSectionNames xmlns="d2b61a62-bc73-47bc-92a3-dcba2d2fee8e" xsi:nil="true"/>
    <Owner xmlns="d2b61a62-bc73-47bc-92a3-dcba2d2fee8e">
      <UserInfo>
        <DisplayName/>
        <AccountId xsi:nil="true"/>
        <AccountType/>
      </UserInfo>
    </Owner>
    <Self_Registration_Enabled xmlns="d2b61a62-bc73-47bc-92a3-dcba2d2fee8e" xsi:nil="true"/>
    <FolderType xmlns="d2b61a62-bc73-47bc-92a3-dcba2d2fee8e" xsi:nil="true"/>
    <Students xmlns="d2b61a62-bc73-47bc-92a3-dcba2d2fee8e">
      <UserInfo>
        <DisplayName/>
        <AccountId xsi:nil="true"/>
        <AccountType/>
      </UserInfo>
    </Students>
    <Invited_Students xmlns="d2b61a62-bc73-47bc-92a3-dcba2d2fee8e" xsi:nil="true"/>
    <Teachers xmlns="d2b61a62-bc73-47bc-92a3-dcba2d2fee8e">
      <UserInfo>
        <DisplayName/>
        <AccountId xsi:nil="true"/>
        <AccountType/>
      </UserInfo>
    </Teachers>
    <Student_Groups xmlns="d2b61a62-bc73-47bc-92a3-dcba2d2fee8e">
      <UserInfo>
        <DisplayName/>
        <AccountId xsi:nil="true"/>
        <AccountType/>
      </UserInfo>
    </Student_Groups>
    <Invited_Teachers xmlns="d2b61a62-bc73-47bc-92a3-dcba2d2fee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5FA7D4C0694780586F578CF161F0" ma:contentTypeVersion="24" ma:contentTypeDescription="Een nieuw document maken." ma:contentTypeScope="" ma:versionID="d41f47c7b46a145b50f9f0e746b91868">
  <xsd:schema xmlns:xsd="http://www.w3.org/2001/XMLSchema" xmlns:xs="http://www.w3.org/2001/XMLSchema" xmlns:p="http://schemas.microsoft.com/office/2006/metadata/properties" xmlns:ns3="d2b61a62-bc73-47bc-92a3-dcba2d2fee8e" xmlns:ns4="e212a513-b7e1-4757-b49c-d1963493af6f" targetNamespace="http://schemas.microsoft.com/office/2006/metadata/properties" ma:root="true" ma:fieldsID="763aede59c8bfd015195d97e48467ec5" ns3:_="" ns4:_="">
    <xsd:import namespace="d2b61a62-bc73-47bc-92a3-dcba2d2fee8e"/>
    <xsd:import namespace="e212a513-b7e1-4757-b49c-d1963493af6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4:SharedWithUsers" minOccurs="0"/>
                <xsd:element ref="ns4:SharedWithDetails" minOccurs="0"/>
                <xsd:element ref="ns4:SharingHintHash" minOccurs="0"/>
                <xsd:element ref="ns3:Self_Registration_Enabl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61a62-bc73-47bc-92a3-dcba2d2fee8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2a513-b7e1-4757-b49c-d1963493a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A9BA6-0CF2-4E36-845D-248B4551B55A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d2b61a62-bc73-47bc-92a3-dcba2d2fee8e"/>
    <ds:schemaRef ds:uri="e212a513-b7e1-4757-b49c-d1963493af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56B5E4-08C7-4E10-9E7C-8CFCE682F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A6840-F8EC-47DE-A875-4C25706AB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61a62-bc73-47bc-92a3-dcba2d2fee8e"/>
    <ds:schemaRef ds:uri="e212a513-b7e1-4757-b49c-d1963493a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247</Words>
  <Application>Microsoft Office PowerPoint</Application>
  <PresentationFormat>Breedbeeld</PresentationFormat>
  <Paragraphs>50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Internationale Arbeidsverdeling</vt:lpstr>
      <vt:lpstr>De productieketen…………</vt:lpstr>
      <vt:lpstr>Vroeger………..</vt:lpstr>
      <vt:lpstr>Productieketen veranderd…….</vt:lpstr>
      <vt:lpstr>Iedere stap in de productieketen ergens anders….</vt:lpstr>
      <vt:lpstr>De reis van de spijkerbroek………..</vt:lpstr>
      <vt:lpstr>Internationale Arbeidsverdeling…………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Internationale Arbeidsverdeling</dc:title>
  <dc:creator>Egbert Moné</dc:creator>
  <cp:lastModifiedBy>Egbert Moné</cp:lastModifiedBy>
  <cp:revision>4</cp:revision>
  <dcterms:created xsi:type="dcterms:W3CDTF">2020-09-23T14:46:43Z</dcterms:created>
  <dcterms:modified xsi:type="dcterms:W3CDTF">2021-04-25T07:43:32Z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0x010100B0D95FA7D4C0694780586F578CF161F0</vt:lpwstr>
  </property>
</Properties>
</file>