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8"/>
  </p:notesMasterIdLst>
  <p:sldIdLst>
    <p:sldId id="256" r:id="rId2"/>
    <p:sldId id="319" r:id="rId3"/>
    <p:sldId id="268" r:id="rId4"/>
    <p:sldId id="320" r:id="rId5"/>
    <p:sldId id="325" r:id="rId6"/>
    <p:sldId id="323" r:id="rId7"/>
    <p:sldId id="332" r:id="rId8"/>
    <p:sldId id="330" r:id="rId9"/>
    <p:sldId id="334" r:id="rId10"/>
    <p:sldId id="335" r:id="rId11"/>
    <p:sldId id="336" r:id="rId12"/>
    <p:sldId id="337" r:id="rId13"/>
    <p:sldId id="338" r:id="rId14"/>
    <p:sldId id="339" r:id="rId15"/>
    <p:sldId id="333" r:id="rId16"/>
    <p:sldId id="340" r:id="rId17"/>
    <p:sldId id="341" r:id="rId18"/>
    <p:sldId id="342" r:id="rId19"/>
    <p:sldId id="343" r:id="rId20"/>
    <p:sldId id="344" r:id="rId21"/>
    <p:sldId id="302" r:id="rId22"/>
    <p:sldId id="326" r:id="rId23"/>
    <p:sldId id="327" r:id="rId24"/>
    <p:sldId id="328" r:id="rId25"/>
    <p:sldId id="329" r:id="rId26"/>
    <p:sldId id="345" r:id="rId27"/>
    <p:sldId id="331" r:id="rId28"/>
    <p:sldId id="309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3" r:id="rId3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0" autoAdjust="0"/>
    <p:restoredTop sz="94626" autoAdjust="0"/>
  </p:normalViewPr>
  <p:slideViewPr>
    <p:cSldViewPr>
      <p:cViewPr varScale="1">
        <p:scale>
          <a:sx n="121" d="100"/>
          <a:sy n="121" d="100"/>
        </p:scale>
        <p:origin x="19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Grootschalige veeteelt in het voormalige tropische regenwoud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42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574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capaciteit van de stuwdammen in Brazilië, 2012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037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Ondanks betogingen van de inheemse bevolking tegen de bouw van de dam in de rivier de </a:t>
            </a:r>
            <a:r>
              <a:rPr lang="nl-NL" dirty="0" err="1"/>
              <a:t>Xingu</a:t>
            </a:r>
            <a:r>
              <a:rPr lang="nl-NL" dirty="0"/>
              <a:t> is de bouw gestart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6385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Oorzaken bodemdegradatie in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885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9254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762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9321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5249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Aardverschuiving bij Santa Cruz, Bolivia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8775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597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3181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743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Klimaatrisico’s en de kwetsbaarheid van grote steden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59747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87342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pt-BR" dirty="0"/>
              <a:t>De urban sprawl van São Paulo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8326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1,5 km2 is Overijssel</a:t>
            </a:r>
            <a:r>
              <a:rPr lang="nl-NL" baseline="0" dirty="0"/>
              <a:t> en Drenthe samen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501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23266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Cuenca is de derde grootste stad van Ecuador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47021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136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8675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Mijnbouw in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3123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93601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66091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Bevolkingsopbouw van de provincie </a:t>
            </a:r>
            <a:r>
              <a:rPr lang="nl-NL" dirty="0" err="1"/>
              <a:t>Azuay</a:t>
            </a:r>
            <a:r>
              <a:rPr lang="nl-NL" dirty="0"/>
              <a:t> waarvan Cuenca deel uitmaakt / Bevolkingsopbouw van São Paulo, 2010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9849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Kleinschalige akkerbouw en tuinbouw in de omgeving van Cuenca / Grootschalige suikerrietplantages in de omgeving van São Paulo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3272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Ruimtegebruik in het </a:t>
            </a:r>
            <a:r>
              <a:rPr lang="nl-NL" dirty="0" err="1"/>
              <a:t>canton</a:t>
            </a:r>
            <a:r>
              <a:rPr lang="nl-NL" dirty="0"/>
              <a:t> Cuenca in Ecuador / Ruimtegebruik in de deelstaat São Paulo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5617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505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Etnische samenstelling van de bevolking in Bolivia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97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590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Salar</a:t>
            </a:r>
            <a:r>
              <a:rPr lang="nl-NL" dirty="0"/>
              <a:t> de </a:t>
            </a:r>
            <a:r>
              <a:rPr lang="nl-NL" dirty="0" err="1"/>
              <a:t>Uyuni</a:t>
            </a:r>
            <a:r>
              <a:rPr lang="nl-NL" dirty="0"/>
              <a:t>, Bolivia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172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9613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13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Lithium: het witte goud?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Bolivia wil lithium zelf winnen en verwerken, maar problemen: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b="1" dirty="0">
                <a:latin typeface="Calibri" panose="020F0502020204030204" pitchFamily="34" charset="0"/>
              </a:rPr>
              <a:t>gebrek aan kennis </a:t>
            </a:r>
            <a:r>
              <a:rPr lang="nl-NL" sz="2400" dirty="0">
                <a:latin typeface="Calibri" panose="020F0502020204030204" pitchFamily="34" charset="0"/>
              </a:rPr>
              <a:t>→ joint venture met buitenlandse bedrijven die eisen kunnen stellen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b="1" dirty="0">
                <a:latin typeface="Calibri" panose="020F0502020204030204" pitchFamily="34" charset="0"/>
              </a:rPr>
              <a:t>duurzaamheid</a:t>
            </a:r>
            <a:r>
              <a:rPr lang="nl-NL" sz="2400" dirty="0">
                <a:latin typeface="Calibri" panose="020F0502020204030204" pitchFamily="34" charset="0"/>
              </a:rPr>
              <a:t> in geding:</a:t>
            </a:r>
          </a:p>
          <a:p>
            <a:pPr lvl="1"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lithiumfabriek heeft </a:t>
            </a:r>
            <a:r>
              <a:rPr lang="nl-NL" sz="2400" b="1" dirty="0">
                <a:latin typeface="Calibri" panose="020F0502020204030204" pitchFamily="34" charset="0"/>
              </a:rPr>
              <a:t>veel water </a:t>
            </a:r>
            <a:r>
              <a:rPr lang="nl-NL" sz="2400" dirty="0">
                <a:latin typeface="Calibri" panose="020F0502020204030204" pitchFamily="34" charset="0"/>
              </a:rPr>
              <a:t>nodig → oppompen water uit ondergrond → daling grondwaterpeil → aantasting ecosysteem en afname hoeveelheid water voor voedselgewassen (zoals </a:t>
            </a:r>
            <a:r>
              <a:rPr lang="nl-NL" sz="2400" dirty="0" err="1">
                <a:latin typeface="Calibri" panose="020F0502020204030204" pitchFamily="34" charset="0"/>
              </a:rPr>
              <a:t>quinoa</a:t>
            </a:r>
            <a:r>
              <a:rPr lang="nl-NL" sz="2400" dirty="0">
                <a:latin typeface="Calibri" panose="020F0502020204030204" pitchFamily="34" charset="0"/>
              </a:rPr>
              <a:t>)</a:t>
            </a:r>
          </a:p>
          <a:p>
            <a:pPr lvl="1"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gebruik van </a:t>
            </a:r>
            <a:r>
              <a:rPr lang="nl-NL" sz="2400" b="1" dirty="0">
                <a:latin typeface="Calibri" panose="020F0502020204030204" pitchFamily="34" charset="0"/>
              </a:rPr>
              <a:t>giftige chemicaliën</a:t>
            </a:r>
          </a:p>
          <a:p>
            <a:pPr lvl="1"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zoutvlakte is </a:t>
            </a:r>
            <a:r>
              <a:rPr lang="nl-NL" sz="2400" b="1" dirty="0">
                <a:latin typeface="Calibri" panose="020F0502020204030204" pitchFamily="34" charset="0"/>
              </a:rPr>
              <a:t>kwetsbaar ecosysteem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Daarom op zoek naar balans tussen: economische ontwikkeling en rekening houden met Moeder Aarde om sociale onrust te voorkomen.</a:t>
            </a:r>
          </a:p>
        </p:txBody>
      </p:sp>
    </p:spTree>
    <p:extLst>
      <p:ext uri="{BB962C8B-B14F-4D97-AF65-F5344CB8AC3E}">
        <p14:creationId xmlns:p14="http://schemas.microsoft.com/office/powerpoint/2010/main" val="701821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Ontsluiting en exploitatie van </a:t>
            </a:r>
            <a:r>
              <a:rPr lang="nl-NL" sz="2800" b="1" kern="1200" dirty="0" err="1">
                <a:latin typeface="Calibri" panose="020F0502020204030204" pitchFamily="34" charset="0"/>
              </a:rPr>
              <a:t>Amazonië</a:t>
            </a:r>
            <a:endParaRPr lang="nl-NL" sz="2800" b="1" kern="12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Brazilië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had sinds jaren ’60 vorige eeuw aantal redenen om Amazonegebied te ontsluiten, namelijk: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verstrekking landbouwgrond aan duizenden landloze boeren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winning ertsen en mineralen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winning fossiele brandstoffen (olie en gas) en opwekking duurzame energie (hydro-elektriciteit)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ontlasting dichtbevolkte gebieden (zodat mensen in Amazonegebied gaan wonen i.p.v. in ‘gouden driehoek’)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44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882216"/>
            <a:ext cx="5004048" cy="3975784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grote landbouwondernemingen</a:t>
            </a:r>
            <a:r>
              <a:rPr lang="nl-NL" sz="2400" dirty="0">
                <a:latin typeface="Calibri" panose="020F0502020204030204" pitchFamily="34" charset="0"/>
              </a:rPr>
              <a:t>: kappen </a:t>
            </a:r>
            <a:r>
              <a:rPr lang="nl-NL" sz="2400" b="1" dirty="0">
                <a:latin typeface="Calibri" panose="020F0502020204030204" pitchFamily="34" charset="0"/>
              </a:rPr>
              <a:t>grote</a:t>
            </a:r>
            <a:r>
              <a:rPr lang="nl-NL" sz="2400" dirty="0">
                <a:latin typeface="Calibri" panose="020F0502020204030204" pitchFamily="34" charset="0"/>
              </a:rPr>
              <a:t> stukken oerwoud → weidegronden vee en akkers voor mais, katoen, oliepalmen, suikerriet en soja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b="1" dirty="0">
                <a:latin typeface="Calibri" panose="020F0502020204030204" pitchFamily="34" charset="0"/>
              </a:rPr>
              <a:t>concurrentie om ruimte </a:t>
            </a:r>
            <a:r>
              <a:rPr lang="nl-NL" sz="2400" dirty="0">
                <a:latin typeface="Calibri" panose="020F0502020204030204" pitchFamily="34" charset="0"/>
              </a:rPr>
              <a:t>groot: conflicten als grote landbouwondernemingen land van kleine boeren willen innemen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833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0" fontAlgn="base" latinLnBrk="0" hangingPunct="0">
              <a:lnSpc>
                <a:spcPct val="100000"/>
              </a:lnSpc>
              <a:spcAft>
                <a:spcPts val="1000"/>
              </a:spcAft>
              <a:buClrTx/>
              <a:buSzTx/>
              <a:tabLst>
                <a:tab pos="354013" algn="l"/>
              </a:tabLst>
              <a:defRPr/>
            </a:pPr>
            <a:r>
              <a:rPr lang="nl-NL" sz="2800" b="1" dirty="0">
                <a:latin typeface="Calibri" panose="020F0502020204030204" pitchFamily="34" charset="0"/>
              </a:rPr>
              <a:t>Ontbossing en landbouw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Na aanleg wegen </a:t>
            </a:r>
            <a:r>
              <a:rPr kumimoji="0" lang="nl-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Amazonië</a:t>
            </a: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gaan </a:t>
            </a: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arme boeren</a:t>
            </a:r>
            <a:r>
              <a:rPr kumimoji="0" lang="nl-NL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zelf ontginnen</a:t>
            </a: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: kappen </a:t>
            </a:r>
            <a:r>
              <a:rPr kumimoji="0" lang="nl-NL" sz="2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kleine</a:t>
            </a: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stukken oerwoud</a:t>
            </a:r>
            <a:r>
              <a:rPr lang="nl-NL" sz="2400" dirty="0">
                <a:latin typeface="Calibri" panose="020F0502020204030204" pitchFamily="34" charset="0"/>
              </a:rPr>
              <a:t> → verbouwen gewassen → na drie jaar 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uitputting grond</a:t>
            </a:r>
            <a:r>
              <a:rPr lang="nl-NL" sz="2400" dirty="0">
                <a:latin typeface="Calibri" panose="020F0502020204030204" pitchFamily="34" charset="0"/>
              </a:rPr>
              <a:t> → kappen nieuw stuk oerwoud  → enz.</a:t>
            </a: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11BC976-5ABF-44B0-9DD9-49781DC11A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80" y="3034190"/>
            <a:ext cx="5184576" cy="485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94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Ontbossing en energie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Midden in Amazoneregenwoud wordt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gas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gewonnen dat met kilometerslange pijpleidingen dwars door regenwoud naar industriestad Manaus wordt getransporteerd.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daarnaast ook opwekking </a:t>
            </a:r>
            <a:r>
              <a:rPr lang="nl-NL" sz="2400" b="1" dirty="0">
                <a:latin typeface="Calibri" panose="020F0502020204030204" pitchFamily="34" charset="0"/>
              </a:rPr>
              <a:t>hydro-elektriciteit</a:t>
            </a:r>
            <a:r>
              <a:rPr lang="nl-NL" sz="2400" dirty="0">
                <a:latin typeface="Calibri" panose="020F0502020204030204" pitchFamily="34" charset="0"/>
              </a:rPr>
              <a:t> in Amazoneregenwoud: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nu 83 stuwdammen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plannen voor nog veel meer stuwdammen, waardoor nog meer gebieden onder water komen te staan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grootste dam ter wereld (Belo Montedam) wordt gebouwd</a:t>
            </a: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004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43553"/>
            <a:ext cx="5148064" cy="4714447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b="1" dirty="0">
                <a:latin typeface="Calibri" panose="020F0502020204030204" pitchFamily="34" charset="0"/>
              </a:rPr>
              <a:t>voorkomen van overstromingen </a:t>
            </a:r>
            <a:r>
              <a:rPr lang="nl-NL" sz="2400" dirty="0">
                <a:latin typeface="Calibri" panose="020F0502020204030204" pitchFamily="34" charset="0"/>
              </a:rPr>
              <a:t>door regelen waterstand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gebruiken van water uit stuwmeren voor </a:t>
            </a:r>
            <a:r>
              <a:rPr lang="nl-NL" sz="2400" b="1" dirty="0">
                <a:latin typeface="Calibri" panose="020F0502020204030204" pitchFamily="34" charset="0"/>
              </a:rPr>
              <a:t>drinkwater en irrigatie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opwekken van </a:t>
            </a:r>
            <a:r>
              <a:rPr lang="nl-NL" sz="2400" b="1" dirty="0">
                <a:latin typeface="Calibri" panose="020F0502020204030204" pitchFamily="34" charset="0"/>
              </a:rPr>
              <a:t>schone energie</a:t>
            </a:r>
          </a:p>
          <a:p>
            <a:pPr marL="0" indent="0">
              <a:buNone/>
              <a:defRPr/>
            </a:pPr>
            <a:endParaRPr lang="nl-NL" sz="18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Maar ook aantal </a:t>
            </a:r>
            <a:r>
              <a:rPr lang="nl-NL" sz="2400" b="1" dirty="0">
                <a:latin typeface="Calibri" panose="020F0502020204030204" pitchFamily="34" charset="0"/>
              </a:rPr>
              <a:t>negatieve gevolgen</a:t>
            </a:r>
            <a:r>
              <a:rPr lang="nl-NL" sz="24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tabLst>
                <a:tab pos="354013" algn="l"/>
              </a:tabLst>
              <a:defRPr/>
            </a:pPr>
            <a:r>
              <a:rPr lang="nl-NL" sz="2800" b="1" dirty="0">
                <a:latin typeface="Calibri" panose="020F0502020204030204" pitchFamily="34" charset="0"/>
              </a:rPr>
              <a:t>Gevolgen stuwdammen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Aanleg van stuwdammen heeft aantal </a:t>
            </a:r>
            <a:r>
              <a:rPr lang="nl-NL" sz="2400" b="1" dirty="0">
                <a:latin typeface="Calibri" panose="020F0502020204030204" pitchFamily="34" charset="0"/>
              </a:rPr>
              <a:t>positieve gevolgen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675C191-82CD-46C2-997C-DC96075A1D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80837"/>
            <a:ext cx="3585910" cy="466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85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565212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800" b="1" dirty="0">
                <a:latin typeface="Calibri" panose="020F0502020204030204" pitchFamily="34" charset="0"/>
              </a:rPr>
              <a:t>Gevolgen stuwdammen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grote stukken oerwoud onder water  → </a:t>
            </a:r>
            <a:r>
              <a:rPr lang="nl-NL" sz="2400" b="1" dirty="0">
                <a:latin typeface="Calibri" panose="020F0502020204030204" pitchFamily="34" charset="0"/>
              </a:rPr>
              <a:t>verdwijnen natuurlijke ecosystemen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veel mensen, waaronder inheemse bevolking, moeten </a:t>
            </a:r>
            <a:r>
              <a:rPr lang="nl-NL" sz="2400" b="1" dirty="0">
                <a:latin typeface="Calibri" panose="020F0502020204030204" pitchFamily="34" charset="0"/>
              </a:rPr>
              <a:t>verplicht verhuizen </a:t>
            </a:r>
            <a:r>
              <a:rPr lang="nl-NL" sz="2400" dirty="0">
                <a:latin typeface="Calibri" panose="020F0502020204030204" pitchFamily="34" charset="0"/>
              </a:rPr>
              <a:t>en verliezen hun landbouwgronden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vissen kunnen niet meer naar bron of monding zwemmen → </a:t>
            </a:r>
            <a:r>
              <a:rPr lang="nl-NL" sz="2400" b="1" dirty="0">
                <a:latin typeface="Calibri" panose="020F0502020204030204" pitchFamily="34" charset="0"/>
              </a:rPr>
              <a:t>afname visstand</a:t>
            </a:r>
            <a:r>
              <a:rPr lang="nl-NL" sz="2400" dirty="0">
                <a:latin typeface="Calibri" panose="020F0502020204030204" pitchFamily="34" charset="0"/>
              </a:rPr>
              <a:t>  → minder inkomsten visserij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rivier minder goed als transportmiddel te gebruiken → </a:t>
            </a:r>
            <a:r>
              <a:rPr lang="nl-NL" sz="2400" b="1" dirty="0">
                <a:latin typeface="Calibri" panose="020F0502020204030204" pitchFamily="34" charset="0"/>
              </a:rPr>
              <a:t>leefgemeenschappen geïsoleerd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hoge kosten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957D7C2-8DF5-44B8-9EEB-5023B22B7E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128" y="1772816"/>
            <a:ext cx="5256584" cy="518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2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3676"/>
            <a:ext cx="4427984" cy="4344324"/>
          </a:xfrm>
        </p:spPr>
        <p:txBody>
          <a:bodyPr lIns="360000" tIns="46800" bIns="46800"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verdwijnen van veel planten- en diersoorten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landdegradatie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bodemdegradatie</a:t>
            </a:r>
            <a:r>
              <a:rPr lang="nl-NL" sz="2400" dirty="0">
                <a:latin typeface="Calibri" panose="020F0502020204030204" pitchFamily="34" charset="0"/>
              </a:rPr>
              <a:t>, door: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watererosie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verlies van voedingsstoffen en humus en verzilting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verlies van bovengrond door wind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inklinking en korstvorming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gebruiken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concurrentie om ruimte groot: conflicten als grote landbouwondernemingen land van kleine boeren willen innemen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eaLnBrk="0" fontAlgn="base" hangingPunct="0">
              <a:spcBef>
                <a:spcPct val="20000"/>
              </a:spcBef>
              <a:spcAft>
                <a:spcPts val="1000"/>
              </a:spcAft>
              <a:buFontTx/>
              <a:buNone/>
              <a:tabLst>
                <a:tab pos="354013" algn="l"/>
              </a:tabLst>
              <a:defRPr/>
            </a:pPr>
            <a:r>
              <a:rPr lang="nl-NL" sz="2800" b="1" dirty="0">
                <a:latin typeface="Calibri" panose="020F0502020204030204" pitchFamily="34" charset="0"/>
              </a:rPr>
              <a:t>Gevolgen van de ontbossing van het Amazoneregenwoud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Amazoneregenwoud heeft grote biodiversiteit. Door grootschalige ontbossing ontstaat aantal ecologische problemen.</a:t>
            </a: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C6FB686-F8B9-4AA5-9EF4-50BBA5D55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52" y="3789040"/>
            <a:ext cx="4613779" cy="28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48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Gevolgen van de ontbossing van het Amazoneregenwoud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ontbossing → minder verdamping water via bladeren → minder regenwolken → verschuiving in balans tussen opname en afgifte water → minder water afgevoerd via rivieren → </a:t>
            </a:r>
            <a:r>
              <a:rPr lang="nl-NL" sz="2400" b="1" dirty="0">
                <a:latin typeface="Calibri" panose="020F0502020204030204" pitchFamily="34" charset="0"/>
              </a:rPr>
              <a:t>verstoring waterbalans</a:t>
            </a:r>
            <a:r>
              <a:rPr lang="nl-NL" sz="2400" dirty="0">
                <a:latin typeface="Calibri" panose="020F0502020204030204" pitchFamily="34" charset="0"/>
              </a:rPr>
              <a:t> in </a:t>
            </a:r>
            <a:r>
              <a:rPr lang="nl-NL" sz="2400" dirty="0" err="1">
                <a:latin typeface="Calibri" panose="020F0502020204030204" pitchFamily="34" charset="0"/>
              </a:rPr>
              <a:t>Amazonië</a:t>
            </a: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19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Oorspronkelijke bewoners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Brazilië: ongeveer 200.000 indianen in oerwoud die aan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zwerflandbouw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doen waarbij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draagkracht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van natuur telt: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stukje bos in brand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na twee jaar akkers uitgeput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verder trekken en nieuw stukje bos in brand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ondertussen kan oude plek zich herstellen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door grootschalige ontbossing worden leefgebieden indianen steeds kleiner en worden ze in hun bestaanswijze bedreigd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daarom oprichting FUNAI = organisatie voor bescherming indiaanse cultuur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daarnaast manier van leven vastgelegd in grondwet, maar niet altijd naleving en voorrang aan economische belangen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399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Natuurlijke gevaren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natuurlijke gevaren zijn er in Zuid-Amerika en in welk deel van het continent spelen deze gevaren?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probeert men in gebieden met een hoog risico om te gaan met natuurlijke gevaren?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2DD6585-D768-467C-B3F5-AB430118D9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2272" y="3501008"/>
            <a:ext cx="946854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55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4. Fysische en sociale vraagstukken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4504838-0A14-412D-8F4B-AD779483E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53" y="1048894"/>
            <a:ext cx="9476905" cy="631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Natuurlijke gevaren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 natuur als vijand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Zuid-Amerika komen veel natuurlijke gevaren voor. Deel daarvan heeft te maken met </a:t>
            </a:r>
            <a:r>
              <a:rPr lang="nl-NL" sz="2400" b="1" dirty="0">
                <a:latin typeface="Calibri" panose="020F0502020204030204" pitchFamily="34" charset="0"/>
              </a:rPr>
              <a:t>platentektoniek</a:t>
            </a:r>
            <a:r>
              <a:rPr lang="nl-NL" sz="2400" dirty="0">
                <a:latin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westen van Zuid-Amerika komen voor: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aardbevingen: door wrijving botsende platen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vulkanen: doordat bij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subductie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deel van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Nazcaplaat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smelt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tsunami’s: door hypocentrum onder zeebodem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lahars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(modderstromen): door smeltende ijskap op vulkaan</a:t>
            </a: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658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Natuurlijke gevaren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5364088" cy="4345115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bij aardverschuiving schuiven grote hoeveelheden grond en/of gesteente langs helling naar beneden door: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aardbevingen/vulkaanuitbarstingen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langdurige neerslag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gevolgen: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grote verwoestingen, waarbij hele woonwijken bedolven kunnen raken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Aardverschuivingen en overstromingen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Andere natuurlijke gevaren hebben te maken met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klimaat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, zoals aardverschuivingen langs hellingen. Maar mens speelt ook een rol.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DDDDDAF-9D82-432F-BCD2-36E79C59A8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4088" y="2873613"/>
            <a:ext cx="4032448" cy="40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75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Natuurlijke gevaren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Overstromingen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Veel rivieren hebben oorsprong in hooggebergte en hooglanden. Ze stromen door diep ingesneden dalen. Bij langdurige regenbuien</a:t>
            </a:r>
            <a:r>
              <a:rPr lang="nl-NL" sz="2400" b="1" dirty="0">
                <a:latin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</a:rPr>
              <a:t>wordt water niet snel genoeg afgevoerd → overstromingen.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langs westkust kunnen stormvloeden ontstaan door El </a:t>
            </a:r>
            <a:r>
              <a:rPr lang="nl-NL" sz="2400" dirty="0" err="1">
                <a:latin typeface="Calibri" panose="020F0502020204030204" pitchFamily="34" charset="0"/>
              </a:rPr>
              <a:t>Niño</a:t>
            </a:r>
            <a:r>
              <a:rPr lang="nl-NL" sz="2400" dirty="0">
                <a:latin typeface="Calibri" panose="020F0502020204030204" pitchFamily="34" charset="0"/>
              </a:rPr>
              <a:t> → </a:t>
            </a:r>
            <a:r>
              <a:rPr lang="nl-NL" sz="2400" b="1" dirty="0">
                <a:latin typeface="Calibri" panose="020F0502020204030204" pitchFamily="34" charset="0"/>
              </a:rPr>
              <a:t>(normaal) droge kust kan enorme toevoer water niet verwerken</a:t>
            </a:r>
            <a:r>
              <a:rPr lang="nl-NL" sz="2400" dirty="0">
                <a:latin typeface="Calibri" panose="020F0502020204030204" pitchFamily="34" charset="0"/>
              </a:rPr>
              <a:t> → overstromingen</a:t>
            </a: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37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Natuurlijke gevaren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Menselijke beïnvloeding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Veel menselijke activiteiten kunnen leiden tot overstromingen of aardverschuivingen, bijvoorbeeld door: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overbeweiding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ontbossing op hellingen voor landbouw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steden bij zware regenval vaak wateroverlast door: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gebrek aan goede riolering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verstening stad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 err="1">
                <a:latin typeface="Calibri" panose="020F0502020204030204" pitchFamily="34" charset="0"/>
              </a:rPr>
              <a:t>favela’s</a:t>
            </a:r>
            <a:r>
              <a:rPr lang="nl-NL" sz="2400" dirty="0">
                <a:latin typeface="Calibri" panose="020F0502020204030204" pitchFamily="34" charset="0"/>
              </a:rPr>
              <a:t> op steile hellingen waardoor aardverschuivingen</a:t>
            </a:r>
          </a:p>
        </p:txBody>
      </p:sp>
    </p:spTree>
    <p:extLst>
      <p:ext uri="{BB962C8B-B14F-4D97-AF65-F5344CB8AC3E}">
        <p14:creationId xmlns:p14="http://schemas.microsoft.com/office/powerpoint/2010/main" val="165257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Natuurlijke gevaren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8256" y="2512885"/>
            <a:ext cx="4716016" cy="4345115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Maar niet iedereen schat risico’s op dezelfde manier in =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risicoperceptie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overheden proberen natuurrampen te voorspellen en gevolgen te beperken = </a:t>
            </a:r>
            <a:r>
              <a:rPr lang="nl-NL" sz="2400" b="1" dirty="0">
                <a:latin typeface="Calibri" panose="020F0502020204030204" pitchFamily="34" charset="0"/>
              </a:rPr>
              <a:t>hazard management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hazard management kost geld, daarom per land verschillen in kwaliteit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Risico’s inschatten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Door inschatten van kans op natuurramp en aard van gevolgen kun je bepalen welk risico je loopt: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risico = kans x gevolg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1F70E32-9A0E-4370-A769-270C1F54E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612864"/>
            <a:ext cx="3486138" cy="400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52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Twee steden, twee werelden?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verschillen tussen het leven in stedelijke gebieden en dat in plattelandsgebieden?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verschillen tussen regio’s die zijn georiënteerd op de wereldmarkt en regio’s die zich richten op lokale markten?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0C3D1B5-A45B-4457-8DF7-AB68DA0181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2292" y="3606608"/>
            <a:ext cx="9828584" cy="40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49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EF2A46-9210-4923-B4A4-19565EF199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76" y="1048894"/>
            <a:ext cx="9540552" cy="6367106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Twee steden, twee werelden?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   São Paulo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69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Twee steden, twee werelden?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 stad São Paulo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São Paulo is een </a:t>
            </a:r>
            <a:r>
              <a:rPr lang="nl-NL" sz="2400" b="1" dirty="0">
                <a:latin typeface="Calibri" panose="020F0502020204030204" pitchFamily="34" charset="0"/>
              </a:rPr>
              <a:t>megastad</a:t>
            </a:r>
            <a:r>
              <a:rPr lang="nl-NL" sz="2400" dirty="0">
                <a:latin typeface="Calibri" panose="020F0502020204030204" pitchFamily="34" charset="0"/>
              </a:rPr>
              <a:t> met 12 miljoen inwoners. Kenmerken van São Paulo: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urban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sprawl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= verspreiding voorsteden over omringende platteland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stedelijk oppervlak = 1,5 miljoen km</a:t>
            </a:r>
            <a:r>
              <a:rPr lang="nl-NL" sz="24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verschillende wijken: hoogbouwwijken naast villawijken en middenklaswijken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krottenwijken van informele stad op meest ongunstige plekken: op hellingen en langs spoorlijnen</a:t>
            </a:r>
          </a:p>
        </p:txBody>
      </p:sp>
    </p:spTree>
    <p:extLst>
      <p:ext uri="{BB962C8B-B14F-4D97-AF65-F5344CB8AC3E}">
        <p14:creationId xmlns:p14="http://schemas.microsoft.com/office/powerpoint/2010/main" val="1727472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Twee steden, twee werelden?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 err="1">
                <a:latin typeface="Calibri" panose="020F0502020204030204" pitchFamily="34" charset="0"/>
              </a:rPr>
              <a:t>Agribusiness</a:t>
            </a:r>
            <a:r>
              <a:rPr lang="nl-NL" sz="2800" b="1" dirty="0">
                <a:latin typeface="Calibri" panose="020F0502020204030204" pitchFamily="34" charset="0"/>
              </a:rPr>
              <a:t> in cijfers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Platteland rond São Paulo heeft volgende kenmerken: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grootschalig en modern</a:t>
            </a:r>
            <a:endParaRPr lang="nl-NL" sz="2400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landbouw is commercieel en heeft </a:t>
            </a:r>
            <a:r>
              <a:rPr lang="nl-NL" sz="2400" dirty="0">
                <a:latin typeface="Calibri" panose="020F0502020204030204" pitchFamily="34" charset="0"/>
              </a:rPr>
              <a:t>grootste en meest ontwikkelde agro-industrie van Brazilië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inkomsten uit export </a:t>
            </a:r>
            <a:r>
              <a:rPr lang="nl-NL" sz="2400" dirty="0" err="1">
                <a:latin typeface="Calibri" panose="020F0502020204030204" pitchFamily="34" charset="0"/>
              </a:rPr>
              <a:t>agribusiness</a:t>
            </a:r>
            <a:r>
              <a:rPr lang="nl-NL" sz="2400" dirty="0">
                <a:latin typeface="Calibri" panose="020F0502020204030204" pitchFamily="34" charset="0"/>
              </a:rPr>
              <a:t> enorm: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bijna helft totale inkomsten grootschalige landbouw heel Brazilië</a:t>
            </a:r>
            <a:endParaRPr lang="nl-NL" sz="2400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producten: sinaasappelen, suikerriet, pinda’s, natuurlijke rubber, bloemen, groenten en eieren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er is sprake van </a:t>
            </a:r>
            <a:r>
              <a:rPr lang="nl-NL" sz="2400" b="1" dirty="0">
                <a:latin typeface="Calibri" panose="020F0502020204030204" pitchFamily="34" charset="0"/>
              </a:rPr>
              <a:t>netwerksamenleving</a:t>
            </a:r>
            <a:r>
              <a:rPr lang="nl-NL" sz="2400" dirty="0">
                <a:latin typeface="Calibri" panose="020F0502020204030204" pitchFamily="34" charset="0"/>
              </a:rPr>
              <a:t> = uitgebreid complex van relaties en contacten tussen steden, modern ingericht platteland en buitenland</a:t>
            </a:r>
          </a:p>
        </p:txBody>
      </p:sp>
    </p:spTree>
    <p:extLst>
      <p:ext uri="{BB962C8B-B14F-4D97-AF65-F5344CB8AC3E}">
        <p14:creationId xmlns:p14="http://schemas.microsoft.com/office/powerpoint/2010/main" val="2075947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Twee steden, twee werelden?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   Cuenca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BFA198B-DBA7-45D9-8FFD-0FB849387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527" y="1048894"/>
            <a:ext cx="11323054" cy="615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88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4. Fysische en sociale vraagstukken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Hoofdvraag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Welke milieuvraagstukken over natuurlijke hulpbronnen en natuurlijke gevaren en welke vraagstukken over de verschillen tussen stad en platteland komen voor in Zuid-Amerika en hoe worden ze opgelost?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AA9BD3-B13B-4F0C-9F5E-E7AF7A422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453" y="3447767"/>
            <a:ext cx="9476905" cy="523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Twee steden, twee werelden?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 stad Cuenca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Cuenca is een </a:t>
            </a:r>
            <a:r>
              <a:rPr lang="nl-NL" sz="2400" b="1" dirty="0">
                <a:latin typeface="Calibri" panose="020F0502020204030204" pitchFamily="34" charset="0"/>
              </a:rPr>
              <a:t>middelgrote stad </a:t>
            </a:r>
            <a:r>
              <a:rPr lang="nl-NL" sz="2400" dirty="0">
                <a:latin typeface="Calibri" panose="020F0502020204030204" pitchFamily="34" charset="0"/>
              </a:rPr>
              <a:t>met 500.000 inwoners. Kenmerken van Cuenca: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derde grootste stad van Ecuador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hoofdstad van provincie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Azuay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waar in totaal 700.000 mensen wonen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ligging op 2.500 m hoogte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historisch centrum opgenomen in Werelderfgoedlijst Unesco</a:t>
            </a: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135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Twee steden, twee werelden?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Het rurale gebied rondom Cuenca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Cuenca ligt in vlakte tussen bergen. Kenmerken ruraal gebied: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 vlak gebied dicht bij stad: grote tuinbouwbedrijven met groenten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bij verlaten vlak gebied: kleinschaligere bedrijfjes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op berghellingen: kleine akkers met voedselgewassen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meeste boeren rond Cuenca zijn indianen die zelfvoorzienend zijn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producten: wol van alpaca’s waar poncho’s, truien, sjaals en kleden van worden gemaakt voor verkoop op markt</a:t>
            </a: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96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Twee steden, twee werelden?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Schakel in een netwerk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Cuenca is belangrijke schakel in stedelijk netwerk. Kenmerken van Cuenca: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compleet voorzieningenaanbod en veel bedrijvigheid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voorziet in behoeften van eigen inwoners en van inwoners van omliggende kleinere agglomeraties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vanuit rurale gebieden brengen boeren hun opbrengsten naar stad → verkoop producten en gebruikmaken van regionale voorzieningen</a:t>
            </a: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275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Twee steden, twee werelden?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Twee steden, twee werelden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São Paulo en Cuenca verschillen in veel opzichten (zie afbeeldingen hierna):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bevolkingsopbouw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omgeving steden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ruimtegebruik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04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Twee steden, twee werelden?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Bevolkingsopbouw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BE5C493-DD9C-41D1-B941-BA58C6C2FE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19213"/>
            <a:ext cx="4176464" cy="227408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DBDB1E4-74B9-44CB-B6AB-6BDC24C53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3913670" cy="358100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B022995-C463-4890-AAA2-EA6D186FA612}"/>
              </a:ext>
            </a:extLst>
          </p:cNvPr>
          <p:cNvSpPr txBox="1"/>
          <p:nvPr/>
        </p:nvSpPr>
        <p:spPr>
          <a:xfrm>
            <a:off x="0" y="635428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Bevolkingsopbouw provincie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Azuay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waar </a:t>
            </a:r>
            <a:r>
              <a:rPr lang="nl-NL" sz="1200" b="1" dirty="0">
                <a:solidFill>
                  <a:prstClr val="black"/>
                </a:solidFill>
                <a:latin typeface="Calibri" panose="020F0502020204030204"/>
              </a:rPr>
              <a:t>Cuenca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bij hoort (1990 - 2010)                 Bevolkingsopbouw van </a:t>
            </a:r>
            <a:r>
              <a:rPr lang="nl-NL" sz="1200" b="1" dirty="0">
                <a:solidFill>
                  <a:prstClr val="black"/>
                </a:solidFill>
                <a:latin typeface="Calibri" panose="020F0502020204030204"/>
              </a:rPr>
              <a:t>São Paulo 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(2010)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991878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Twee steden, twee werelden?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Omgeving steden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B022995-C463-4890-AAA2-EA6D186FA612}"/>
              </a:ext>
            </a:extLst>
          </p:cNvPr>
          <p:cNvSpPr txBox="1"/>
          <p:nvPr/>
        </p:nvSpPr>
        <p:spPr>
          <a:xfrm>
            <a:off x="0" y="623731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Omgeving </a:t>
            </a:r>
            <a:r>
              <a:rPr lang="nl-NL" sz="1200" b="1" dirty="0">
                <a:solidFill>
                  <a:prstClr val="black"/>
                </a:solidFill>
                <a:latin typeface="Calibri" panose="020F0502020204030204"/>
              </a:rPr>
              <a:t>Cuenca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: kleinschalige akkerbouw                                                       Omgeving </a:t>
            </a:r>
            <a:r>
              <a:rPr lang="nl-NL" sz="1200" b="1" dirty="0">
                <a:solidFill>
                  <a:prstClr val="black"/>
                </a:solidFill>
                <a:latin typeface="Calibri" panose="020F0502020204030204"/>
              </a:rPr>
              <a:t>São Paulo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: grootschalige suikerrietplantages    </a:t>
            </a:r>
            <a:endParaRPr lang="nl-NL" sz="1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CAE56E1-FC7B-44F7-8F3D-8A8B324FE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2398731"/>
            <a:ext cx="5586959" cy="368935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82BC23F-A2EE-4272-93EC-D902EBC53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98732"/>
            <a:ext cx="5541320" cy="369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23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Twee steden, twee werelden?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Ruimtegebruik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B022995-C463-4890-AAA2-EA6D186FA612}"/>
              </a:ext>
            </a:extLst>
          </p:cNvPr>
          <p:cNvSpPr txBox="1"/>
          <p:nvPr/>
        </p:nvSpPr>
        <p:spPr>
          <a:xfrm>
            <a:off x="1748" y="6344806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Ruimtegebruik in het </a:t>
            </a:r>
            <a:r>
              <a:rPr lang="nl-NL" sz="1200" dirty="0" err="1">
                <a:solidFill>
                  <a:prstClr val="black"/>
                </a:solidFill>
                <a:latin typeface="Calibri" panose="020F0502020204030204"/>
              </a:rPr>
              <a:t>canton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200" b="1" dirty="0">
                <a:solidFill>
                  <a:prstClr val="black"/>
                </a:solidFill>
                <a:latin typeface="Calibri" panose="020F0502020204030204"/>
              </a:rPr>
              <a:t>Cuenca 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                                                                      Ruimtegebruik in de deelstaat </a:t>
            </a:r>
            <a:r>
              <a:rPr lang="nl-NL" sz="1200" b="1" dirty="0">
                <a:solidFill>
                  <a:prstClr val="black"/>
                </a:solidFill>
                <a:latin typeface="Calibri" panose="020F0502020204030204"/>
              </a:rPr>
              <a:t>São Paulo</a:t>
            </a:r>
            <a:endParaRPr lang="nl-NL" sz="12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BB36A26-9F32-4CF2-BEAE-CC6EB021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92435"/>
            <a:ext cx="4130285" cy="412202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038EBF6-37DF-42DE-9E50-89240004F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1" y="1723094"/>
            <a:ext cx="3473335" cy="451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91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gevolgen van de winning van natuurlijke hulpbronnen voor het landschap, het ecosysteem en de bevolking?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proberen verschillende groepen mensen de winning van natuurlijke hulpbronnen te bevorderen of juist tegen te gaan?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7CFD6ED-36D3-4FA1-9A01-C3CC706659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8088" y="3500872"/>
            <a:ext cx="9680175" cy="45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2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735640"/>
            <a:ext cx="5148064" cy="5122360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Veel Zuid-Amerikaanse landen horen bij grootste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delfstoffenproducerende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en</a:t>
            </a:r>
            <a:b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-exporterende landen. </a:t>
            </a:r>
          </a:p>
          <a:p>
            <a:pPr marL="0" indent="0">
              <a:buNone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	Aantal landen heeft ook fossiele 	brandstoffen.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vraag naar grondstoffen groot → hoge prijs → gunstig voor inkomsten landen, maar kwetsbaarheid neemt toe 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meeste ertsen worden onverwerkt geëxporteerd naar Azië, Noord-Amerika en Europa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568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Het continent als delfstoffenparadijs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360556A-482A-4B86-8EC6-D4A4B86A0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81" y="1772816"/>
            <a:ext cx="3621315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99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Mijnbouw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Na onafhankelijkheid waren mijn- en landbouwproducten economische basis voor ontwikkeling.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om te profiteren van export hiervan is beleid aantal keren gewijzigd: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jaren ’30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vorige eeuw: importsubstitutie en nationalisatie mijnbouwbedrijven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jaren ’80 en ’90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vorige eeuw: open economie om buitenlandse bedrijven te lokken (vanwege kennis en financiële middelen voor moderne mijnbouw) → investeringssubsidies, lagere belastingen en minder strenge mijnbouwwetten</a:t>
            </a:r>
          </a:p>
          <a:p>
            <a:pPr marL="0" indent="0">
              <a:spcBef>
                <a:spcPts val="0"/>
              </a:spcBef>
              <a:buNone/>
            </a:pPr>
            <a:endParaRPr lang="nl-NL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Maatregelen hebben economische, ecologische en sociale gevolgen.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Hierna voorbeelden: Bolivia en Brazilië</a:t>
            </a:r>
          </a:p>
        </p:txBody>
      </p:sp>
    </p:spTree>
    <p:extLst>
      <p:ext uri="{BB962C8B-B14F-4D97-AF65-F5344CB8AC3E}">
        <p14:creationId xmlns:p14="http://schemas.microsoft.com/office/powerpoint/2010/main" val="1991480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5004048" cy="4345115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inkomsten uit mijnbouw en landbouw bij multinationals terechtkwamen → bevolking arm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hun leefgebied werd aangetast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2006 </a:t>
            </a:r>
            <a:r>
              <a:rPr lang="nl-NL" sz="2400" b="1" dirty="0" err="1">
                <a:latin typeface="Calibri" panose="020F0502020204030204" pitchFamily="34" charset="0"/>
              </a:rPr>
              <a:t>Evo</a:t>
            </a:r>
            <a:r>
              <a:rPr lang="nl-NL" sz="2400" b="1" dirty="0">
                <a:latin typeface="Calibri" panose="020F0502020204030204" pitchFamily="34" charset="0"/>
              </a:rPr>
              <a:t> Morales president </a:t>
            </a:r>
            <a:r>
              <a:rPr lang="nl-NL" sz="2400" dirty="0">
                <a:latin typeface="Calibri" panose="020F0502020204030204" pitchFamily="34" charset="0"/>
              </a:rPr>
              <a:t>= eerste indiaanse leider van </a:t>
            </a:r>
            <a:r>
              <a:rPr lang="nl-NL" sz="2400" dirty="0" err="1">
                <a:latin typeface="Calibri" panose="020F0502020204030204" pitchFamily="34" charset="0"/>
              </a:rPr>
              <a:t>Aymara</a:t>
            </a:r>
            <a:r>
              <a:rPr lang="nl-NL" sz="2400" dirty="0">
                <a:latin typeface="Calibri" panose="020F0502020204030204" pitchFamily="34" charset="0"/>
              </a:rPr>
              <a:t> → nieuwe grondwet die rekening houdt met ‘Moeder Aarde’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0" fontAlgn="base" latinLnBrk="0" hangingPunct="0">
              <a:lnSpc>
                <a:spcPct val="100000"/>
              </a:lnSpc>
              <a:spcAft>
                <a:spcPts val="1000"/>
              </a:spcAft>
              <a:buClrTx/>
              <a:buSzTx/>
              <a:tabLst/>
              <a:defRPr/>
            </a:pPr>
            <a:r>
              <a:rPr lang="nl-NL" sz="2800" b="1" dirty="0" err="1">
                <a:latin typeface="Calibri" panose="020F0502020204030204" pitchFamily="34" charset="0"/>
              </a:rPr>
              <a:t>Pachamama</a:t>
            </a:r>
            <a:r>
              <a:rPr lang="nl-NL" sz="2800" b="1" dirty="0">
                <a:latin typeface="Calibri" panose="020F0502020204030204" pitchFamily="34" charset="0"/>
              </a:rPr>
              <a:t>: Moeder Aarde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>
                <a:tab pos="354013" algn="l"/>
              </a:tabLst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In </a:t>
            </a: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Bolivia</a:t>
            </a: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is inheemse bevolking in de meerderheid, maar achtergesteld, omdat: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9B4543-4A85-491B-BEE9-4611FE96C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312991"/>
            <a:ext cx="3386216" cy="44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87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 err="1">
                <a:latin typeface="Calibri" panose="020F0502020204030204" pitchFamily="34" charset="0"/>
              </a:rPr>
              <a:t>Pachamama</a:t>
            </a:r>
            <a:r>
              <a:rPr lang="nl-NL" sz="2800" b="1" dirty="0">
                <a:latin typeface="Calibri" panose="020F0502020204030204" pitchFamily="34" charset="0"/>
              </a:rPr>
              <a:t>: Moeder Aarde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Maatregelen </a:t>
            </a:r>
            <a:r>
              <a:rPr lang="nl-NL" sz="2400" dirty="0" err="1">
                <a:latin typeface="Calibri" panose="020F0502020204030204" pitchFamily="34" charset="0"/>
              </a:rPr>
              <a:t>Evo</a:t>
            </a:r>
            <a:r>
              <a:rPr lang="nl-NL" sz="2400" dirty="0">
                <a:latin typeface="Calibri" panose="020F0502020204030204" pitchFamily="34" charset="0"/>
              </a:rPr>
              <a:t> Morales: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bevolking mag </a:t>
            </a:r>
            <a:r>
              <a:rPr lang="nl-NL" sz="2400" b="1" dirty="0">
                <a:latin typeface="Calibri" panose="020F0502020204030204" pitchFamily="34" charset="0"/>
              </a:rPr>
              <a:t>meebeslissen over exploitatie </a:t>
            </a:r>
            <a:r>
              <a:rPr lang="nl-NL" sz="2400" dirty="0">
                <a:latin typeface="Calibri" panose="020F0502020204030204" pitchFamily="34" charset="0"/>
              </a:rPr>
              <a:t>van natuurlijke hulpbronnen en moet profiteren van exploitatie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nationaliseren van gaswinning → inkomsten stijgen → </a:t>
            </a:r>
            <a:r>
              <a:rPr lang="nl-NL" sz="2400" b="1" dirty="0">
                <a:latin typeface="Calibri" panose="020F0502020204030204" pitchFamily="34" charset="0"/>
              </a:rPr>
              <a:t>sociale programma’s </a:t>
            </a:r>
            <a:r>
              <a:rPr lang="nl-NL" sz="2400" dirty="0">
                <a:latin typeface="Calibri" panose="020F0502020204030204" pitchFamily="34" charset="0"/>
              </a:rPr>
              <a:t>voor onderwijs, gezondheidszorg en pensioenen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resultaat: arme indiaanse bevolking profiteert wel, maar armoede en sociale ongelijkheid nemen nauwelijks af, omdat er geen nieuwe banen worden gecreëerd. 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153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Natuurlijke hulpbronnen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Aft>
                <a:spcPts val="1000"/>
              </a:spcAft>
              <a:buNone/>
              <a:defRPr/>
            </a:pPr>
            <a:r>
              <a:rPr lang="nl-NL" sz="2800" b="1" kern="1200" dirty="0">
                <a:latin typeface="Calibri" panose="020F0502020204030204" pitchFamily="34" charset="0"/>
              </a:rPr>
              <a:t>Lithium: het witte goud?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Bolivia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heeft grote voorraden lithium = belangrijke grondstof voor batterijen en accu’s. Vraag zal toenemen → prijs zal stijgen.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helft van de wereldvoorraad lithium in Bolivia op zoutvlakte </a:t>
            </a:r>
            <a:r>
              <a:rPr lang="nl-NL" sz="2400" dirty="0" err="1">
                <a:latin typeface="Calibri" panose="020F0502020204030204" pitchFamily="34" charset="0"/>
              </a:rPr>
              <a:t>Salar</a:t>
            </a:r>
            <a:r>
              <a:rPr lang="nl-NL" sz="2400" dirty="0">
                <a:latin typeface="Calibri" panose="020F0502020204030204" pitchFamily="34" charset="0"/>
              </a:rPr>
              <a:t> de </a:t>
            </a:r>
            <a:r>
              <a:rPr lang="nl-NL" sz="2400" dirty="0" err="1">
                <a:latin typeface="Calibri" panose="020F0502020204030204" pitchFamily="34" charset="0"/>
              </a:rPr>
              <a:t>Uyuni</a:t>
            </a: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A35AB30-598F-4B71-AAB7-9706607B1A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50"/>
          <a:stretch/>
        </p:blipFill>
        <p:spPr>
          <a:xfrm>
            <a:off x="-270284" y="3645024"/>
            <a:ext cx="9684568" cy="37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584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2022</Words>
  <Application>Microsoft Macintosh PowerPoint</Application>
  <PresentationFormat>Diavoorstelling (4:3)</PresentationFormat>
  <Paragraphs>255</Paragraphs>
  <Slides>36</Slides>
  <Notes>34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39" baseType="lpstr">
      <vt:lpstr>Arial</vt:lpstr>
      <vt:lpstr>Calibri</vt:lpstr>
      <vt:lpstr>Kantoorthema</vt:lpstr>
      <vt:lpstr>PowerPoint-presentatie</vt:lpstr>
      <vt:lpstr>4. Fysische en sociale vraagstukken</vt:lpstr>
      <vt:lpstr>4. Fysische en sociale vraagstukken</vt:lpstr>
      <vt:lpstr>§4.1 Natuurlijke hulpbronnen</vt:lpstr>
      <vt:lpstr>§4.1 Natuurlijke hulpbronnen</vt:lpstr>
      <vt:lpstr>§4.1 Natuurlijke hulpbronnen</vt:lpstr>
      <vt:lpstr>§4.1 Natuurlijke hulpbronnen</vt:lpstr>
      <vt:lpstr>§4.1 Natuurlijke hulpbronnen</vt:lpstr>
      <vt:lpstr>§4.1 Natuurlijke hulpbronnen</vt:lpstr>
      <vt:lpstr>§4.1 Natuurlijke hulpbronnen</vt:lpstr>
      <vt:lpstr>§4.1 Natuurlijke hulpbronnen</vt:lpstr>
      <vt:lpstr>§4.1 Natuurlijke hulpbronnen</vt:lpstr>
      <vt:lpstr>§4.1 Natuurlijke hulpbronnen</vt:lpstr>
      <vt:lpstr>§4.1 Natuurlijke hulpbronnen</vt:lpstr>
      <vt:lpstr>§4.1 Natuurlijke hulpbronnen</vt:lpstr>
      <vt:lpstr>§4.1 Natuurlijke hulpbronnen</vt:lpstr>
      <vt:lpstr>§4.1 Natuurlijke hulpbronnen</vt:lpstr>
      <vt:lpstr>§4.1 Natuurlijke hulpbronnen</vt:lpstr>
      <vt:lpstr>§4.2 Natuurlijke gevaren in Zuid-Amerika</vt:lpstr>
      <vt:lpstr>§4.2 Natuurlijke gevaren in Zuid-Amerika</vt:lpstr>
      <vt:lpstr>§4.2 Natuurlijke gevaren in Zuid-Amerika</vt:lpstr>
      <vt:lpstr>§4.2 Natuurlijke gevaren in Zuid-Amerika</vt:lpstr>
      <vt:lpstr>§4.2 Natuurlijke gevaren in Zuid-Amerika</vt:lpstr>
      <vt:lpstr>§4.2 Natuurlijke gevaren in Zuid-Amerika</vt:lpstr>
      <vt:lpstr>§4.3 Twee steden, twee werelden?</vt:lpstr>
      <vt:lpstr>§4.3 Twee steden, twee werelden?</vt:lpstr>
      <vt:lpstr>§4.3 Twee steden, twee werelden?</vt:lpstr>
      <vt:lpstr>§4.3 Twee steden, twee werelden?</vt:lpstr>
      <vt:lpstr>§4.3 Twee steden, twee werelden?</vt:lpstr>
      <vt:lpstr>§4.3 Twee steden, twee werelden?</vt:lpstr>
      <vt:lpstr>§4.3 Twee steden, twee werelden?</vt:lpstr>
      <vt:lpstr>§4.3 Twee steden, twee werelden?</vt:lpstr>
      <vt:lpstr>§4.3 Twee steden, twee werelden?</vt:lpstr>
      <vt:lpstr>§4.3 Twee steden, twee werelden?</vt:lpstr>
      <vt:lpstr>§4.3 Twee steden, twee werelden?</vt:lpstr>
      <vt:lpstr>§4.3 Twee steden, twee werelden?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2018-04-05T10:23:39Z</dcterms:created>
  <dcterms:modified xsi:type="dcterms:W3CDTF">2019-12-28T10:06:24Z</dcterms:modified>
</cp:coreProperties>
</file>