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8"/>
  </p:notesMasterIdLst>
  <p:sldIdLst>
    <p:sldId id="256" r:id="rId2"/>
    <p:sldId id="266" r:id="rId3"/>
    <p:sldId id="300" r:id="rId4"/>
    <p:sldId id="291" r:id="rId5"/>
    <p:sldId id="301" r:id="rId6"/>
    <p:sldId id="302" r:id="rId7"/>
    <p:sldId id="304" r:id="rId8"/>
    <p:sldId id="303" r:id="rId9"/>
    <p:sldId id="305" r:id="rId10"/>
    <p:sldId id="306" r:id="rId11"/>
    <p:sldId id="307" r:id="rId12"/>
    <p:sldId id="308" r:id="rId13"/>
    <p:sldId id="309" r:id="rId14"/>
    <p:sldId id="310" r:id="rId15"/>
    <p:sldId id="311" r:id="rId16"/>
    <p:sldId id="312" r:id="rId17"/>
    <p:sldId id="313" r:id="rId18"/>
    <p:sldId id="292" r:id="rId19"/>
    <p:sldId id="314" r:id="rId20"/>
    <p:sldId id="315" r:id="rId21"/>
    <p:sldId id="293" r:id="rId22"/>
    <p:sldId id="294" r:id="rId23"/>
    <p:sldId id="295" r:id="rId24"/>
    <p:sldId id="296" r:id="rId25"/>
    <p:sldId id="297" r:id="rId26"/>
    <p:sldId id="298" r:id="rId27"/>
    <p:sldId id="299" r:id="rId28"/>
    <p:sldId id="316" r:id="rId29"/>
    <p:sldId id="317" r:id="rId30"/>
    <p:sldId id="318" r:id="rId31"/>
    <p:sldId id="319" r:id="rId32"/>
    <p:sldId id="320" r:id="rId33"/>
    <p:sldId id="321" r:id="rId34"/>
    <p:sldId id="322" r:id="rId35"/>
    <p:sldId id="323" r:id="rId36"/>
    <p:sldId id="324" r:id="rId37"/>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eu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94" autoAdjust="0"/>
    <p:restoredTop sz="94626" autoAdjust="0"/>
  </p:normalViewPr>
  <p:slideViewPr>
    <p:cSldViewPr>
      <p:cViewPr varScale="1">
        <p:scale>
          <a:sx n="121" d="100"/>
          <a:sy n="121" d="100"/>
        </p:scale>
        <p:origin x="1480" y="16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5" d="100"/>
        <a:sy n="105" d="100"/>
      </p:scale>
      <p:origin x="0" y="-73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D00C8-0FAC-437B-9C52-F0E07C54B20D}" type="datetimeFigureOut">
              <a:rPr lang="nl-NL" smtClean="0"/>
              <a:t>27-12-2019</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BA5F-905E-4F1C-8876-4E8EA05D0A3E}" type="slidenum">
              <a:rPr lang="nl-NL" smtClean="0"/>
              <a:t>‹nr.›</a:t>
            </a:fld>
            <a:endParaRPr lang="nl-NL"/>
          </a:p>
        </p:txBody>
      </p:sp>
    </p:spTree>
    <p:extLst>
      <p:ext uri="{BB962C8B-B14F-4D97-AF65-F5344CB8AC3E}">
        <p14:creationId xmlns:p14="http://schemas.microsoft.com/office/powerpoint/2010/main" val="178191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het groenste eiland ter wereld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a:t>
            </a:fld>
            <a:endParaRPr lang="nl-NL" dirty="0"/>
          </a:p>
        </p:txBody>
      </p:sp>
    </p:spTree>
    <p:extLst>
      <p:ext uri="{BB962C8B-B14F-4D97-AF65-F5344CB8AC3E}">
        <p14:creationId xmlns:p14="http://schemas.microsoft.com/office/powerpoint/2010/main" val="2954334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11</a:t>
            </a:fld>
            <a:endParaRPr lang="nl-NL" dirty="0"/>
          </a:p>
        </p:txBody>
      </p:sp>
    </p:spTree>
    <p:extLst>
      <p:ext uri="{BB962C8B-B14F-4D97-AF65-F5344CB8AC3E}">
        <p14:creationId xmlns:p14="http://schemas.microsoft.com/office/powerpoint/2010/main" val="3865968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12</a:t>
            </a:fld>
            <a:endParaRPr lang="nl-NL" dirty="0"/>
          </a:p>
        </p:txBody>
      </p:sp>
    </p:spTree>
    <p:extLst>
      <p:ext uri="{BB962C8B-B14F-4D97-AF65-F5344CB8AC3E}">
        <p14:creationId xmlns:p14="http://schemas.microsoft.com/office/powerpoint/2010/main" val="3861289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Afbeelding:</a:t>
            </a:r>
            <a:r>
              <a:rPr lang="nl-NL" baseline="0" dirty="0"/>
              <a:t> </a:t>
            </a:r>
            <a:r>
              <a:rPr lang="nl-NL" sz="1200" b="0" dirty="0">
                <a:latin typeface="Calibri" panose="020F0502020204030204" pitchFamily="34" charset="0"/>
                <a:ea typeface="Times New Roman" panose="02020603050405020304" pitchFamily="18" charset="0"/>
                <a:cs typeface="Arial" panose="020B0604020202020204" pitchFamily="34" charset="0"/>
              </a:rPr>
              <a:t>Emissiehandel</a:t>
            </a:r>
            <a:endParaRPr lang="nl-NL" sz="1200" b="0" dirty="0">
              <a:latin typeface="Calibri" panose="020F0502020204030204" pitchFamily="34" charset="0"/>
              <a:ea typeface="Times New Roman" panose="02020603050405020304" pitchFamily="18" charset="0"/>
              <a:cs typeface="Calibri" panose="020F0502020204030204" pitchFamily="34" charset="0"/>
            </a:endParaRP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13</a:t>
            </a:fld>
            <a:endParaRPr lang="nl-NL" dirty="0"/>
          </a:p>
        </p:txBody>
      </p:sp>
    </p:spTree>
    <p:extLst>
      <p:ext uri="{BB962C8B-B14F-4D97-AF65-F5344CB8AC3E}">
        <p14:creationId xmlns:p14="http://schemas.microsoft.com/office/powerpoint/2010/main" val="3774181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14</a:t>
            </a:fld>
            <a:endParaRPr lang="nl-NL" dirty="0"/>
          </a:p>
        </p:txBody>
      </p:sp>
    </p:spTree>
    <p:extLst>
      <p:ext uri="{BB962C8B-B14F-4D97-AF65-F5344CB8AC3E}">
        <p14:creationId xmlns:p14="http://schemas.microsoft.com/office/powerpoint/2010/main" val="3755391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Afbeelding</a:t>
            </a:r>
            <a:r>
              <a:rPr lang="nl-NL" b="0" dirty="0"/>
              <a:t>:</a:t>
            </a:r>
            <a:r>
              <a:rPr lang="nl-NL" b="0" baseline="0" dirty="0"/>
              <a:t> </a:t>
            </a:r>
            <a:r>
              <a:rPr lang="nl-NL" sz="1200" b="0" dirty="0">
                <a:latin typeface="Calibri" panose="020F0502020204030204" pitchFamily="34" charset="0"/>
                <a:ea typeface="Times New Roman" panose="02020603050405020304" pitchFamily="18" charset="0"/>
                <a:cs typeface="Arial" panose="020B0604020202020204" pitchFamily="34" charset="0"/>
              </a:rPr>
              <a:t>CO</a:t>
            </a:r>
            <a:r>
              <a:rPr lang="nl-NL" sz="1200" b="0" baseline="-25000" dirty="0">
                <a:latin typeface="Calibri" panose="020F0502020204030204" pitchFamily="34" charset="0"/>
                <a:ea typeface="Times New Roman" panose="02020603050405020304" pitchFamily="18" charset="0"/>
                <a:cs typeface="Arial" panose="020B0604020202020204" pitchFamily="34" charset="0"/>
              </a:rPr>
              <a:t>2 </a:t>
            </a:r>
            <a:r>
              <a:rPr lang="nl-NL" sz="1200" b="0" dirty="0">
                <a:latin typeface="Calibri" panose="020F0502020204030204" pitchFamily="34" charset="0"/>
                <a:ea typeface="Times New Roman" panose="02020603050405020304" pitchFamily="18" charset="0"/>
                <a:cs typeface="Calibri" panose="020F0502020204030204" pitchFamily="34" charset="0"/>
              </a:rPr>
              <a:t>–uitstoot verdeeld naar sector, 2014</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15</a:t>
            </a:fld>
            <a:endParaRPr lang="nl-NL" dirty="0"/>
          </a:p>
        </p:txBody>
      </p:sp>
    </p:spTree>
    <p:extLst>
      <p:ext uri="{BB962C8B-B14F-4D97-AF65-F5344CB8AC3E}">
        <p14:creationId xmlns:p14="http://schemas.microsoft.com/office/powerpoint/2010/main" val="2885172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Afbeelding:</a:t>
            </a:r>
            <a:r>
              <a:rPr lang="nl-NL" baseline="0" dirty="0"/>
              <a:t> </a:t>
            </a:r>
            <a:r>
              <a:rPr lang="nl-NL" sz="1200" b="0" dirty="0">
                <a:latin typeface="Calibri" panose="020F0502020204030204" pitchFamily="34" charset="0"/>
                <a:ea typeface="Times New Roman" panose="02020603050405020304" pitchFamily="18" charset="0"/>
                <a:cs typeface="Arial" panose="020B0604020202020204" pitchFamily="34" charset="0"/>
              </a:rPr>
              <a:t>Milieu-zone Utrecht</a:t>
            </a:r>
            <a:endParaRPr lang="nl-NL" sz="1200" b="0" dirty="0">
              <a:latin typeface="Calibri" panose="020F0502020204030204" pitchFamily="34" charset="0"/>
              <a:ea typeface="Times New Roman" panose="02020603050405020304" pitchFamily="18" charset="0"/>
              <a:cs typeface="Calibri" panose="020F0502020204030204" pitchFamily="34" charset="0"/>
            </a:endParaRP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16</a:t>
            </a:fld>
            <a:endParaRPr lang="nl-NL" dirty="0"/>
          </a:p>
        </p:txBody>
      </p:sp>
    </p:spTree>
    <p:extLst>
      <p:ext uri="{BB962C8B-B14F-4D97-AF65-F5344CB8AC3E}">
        <p14:creationId xmlns:p14="http://schemas.microsoft.com/office/powerpoint/2010/main" val="2038716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World Solar Challenge</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17</a:t>
            </a:fld>
            <a:endParaRPr lang="nl-NL" dirty="0"/>
          </a:p>
        </p:txBody>
      </p:sp>
    </p:spTree>
    <p:extLst>
      <p:ext uri="{BB962C8B-B14F-4D97-AF65-F5344CB8AC3E}">
        <p14:creationId xmlns:p14="http://schemas.microsoft.com/office/powerpoint/2010/main" val="983233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18</a:t>
            </a:fld>
            <a:endParaRPr lang="nl-NL" dirty="0"/>
          </a:p>
        </p:txBody>
      </p:sp>
    </p:spTree>
    <p:extLst>
      <p:ext uri="{BB962C8B-B14F-4D97-AF65-F5344CB8AC3E}">
        <p14:creationId xmlns:p14="http://schemas.microsoft.com/office/powerpoint/2010/main" val="1286541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Energieopwekking wereldwijd, 2013 en 2040</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19</a:t>
            </a:fld>
            <a:endParaRPr lang="nl-NL" dirty="0"/>
          </a:p>
        </p:txBody>
      </p:sp>
    </p:spTree>
    <p:extLst>
      <p:ext uri="{BB962C8B-B14F-4D97-AF65-F5344CB8AC3E}">
        <p14:creationId xmlns:p14="http://schemas.microsoft.com/office/powerpoint/2010/main" val="136945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Aandeel hernieuwbare energiebronnen in de EU, 2013</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20</a:t>
            </a:fld>
            <a:endParaRPr lang="nl-NL" dirty="0"/>
          </a:p>
        </p:txBody>
      </p:sp>
    </p:spTree>
    <p:extLst>
      <p:ext uri="{BB962C8B-B14F-4D97-AF65-F5344CB8AC3E}">
        <p14:creationId xmlns:p14="http://schemas.microsoft.com/office/powerpoint/2010/main" val="252887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El </a:t>
            </a:r>
            <a:r>
              <a:rPr lang="nl-NL" dirty="0" err="1"/>
              <a:t>Hierro</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a:t>
            </a:fld>
            <a:endParaRPr lang="nl-NL" dirty="0"/>
          </a:p>
        </p:txBody>
      </p:sp>
    </p:spTree>
    <p:extLst>
      <p:ext uri="{BB962C8B-B14F-4D97-AF65-F5344CB8AC3E}">
        <p14:creationId xmlns:p14="http://schemas.microsoft.com/office/powerpoint/2010/main" val="2673354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zonnecellen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21</a:t>
            </a:fld>
            <a:endParaRPr lang="nl-NL" dirty="0"/>
          </a:p>
        </p:txBody>
      </p:sp>
    </p:spTree>
    <p:extLst>
      <p:ext uri="{BB962C8B-B14F-4D97-AF65-F5344CB8AC3E}">
        <p14:creationId xmlns:p14="http://schemas.microsoft.com/office/powerpoint/2010/main" val="4187262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22</a:t>
            </a:fld>
            <a:endParaRPr lang="nl-NL" dirty="0"/>
          </a:p>
        </p:txBody>
      </p:sp>
    </p:spTree>
    <p:extLst>
      <p:ext uri="{BB962C8B-B14F-4D97-AF65-F5344CB8AC3E}">
        <p14:creationId xmlns:p14="http://schemas.microsoft.com/office/powerpoint/2010/main" val="2831694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23</a:t>
            </a:fld>
            <a:endParaRPr lang="nl-NL" dirty="0"/>
          </a:p>
        </p:txBody>
      </p:sp>
    </p:spTree>
    <p:extLst>
      <p:ext uri="{BB962C8B-B14F-4D97-AF65-F5344CB8AC3E}">
        <p14:creationId xmlns:p14="http://schemas.microsoft.com/office/powerpoint/2010/main" val="156757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Aardwarmte-installatie in Vierpolders</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24</a:t>
            </a:fld>
            <a:endParaRPr lang="nl-NL" dirty="0"/>
          </a:p>
        </p:txBody>
      </p:sp>
    </p:spTree>
    <p:extLst>
      <p:ext uri="{BB962C8B-B14F-4D97-AF65-F5344CB8AC3E}">
        <p14:creationId xmlns:p14="http://schemas.microsoft.com/office/powerpoint/2010/main" val="384966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Het plaatsen van een windmolen in zee, in het Gemini waterpark</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25</a:t>
            </a:fld>
            <a:endParaRPr lang="nl-NL" dirty="0"/>
          </a:p>
        </p:txBody>
      </p:sp>
    </p:spTree>
    <p:extLst>
      <p:ext uri="{BB962C8B-B14F-4D97-AF65-F5344CB8AC3E}">
        <p14:creationId xmlns:p14="http://schemas.microsoft.com/office/powerpoint/2010/main" val="113978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Abeelding: Windturbines op zee</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26</a:t>
            </a:fld>
            <a:endParaRPr lang="nl-NL" dirty="0"/>
          </a:p>
        </p:txBody>
      </p:sp>
    </p:spTree>
    <p:extLst>
      <p:ext uri="{BB962C8B-B14F-4D97-AF65-F5344CB8AC3E}">
        <p14:creationId xmlns:p14="http://schemas.microsoft.com/office/powerpoint/2010/main" val="2560356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Blauwe-energiecentrale bij de Afsluitdijk</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27</a:t>
            </a:fld>
            <a:endParaRPr lang="nl-NL" dirty="0"/>
          </a:p>
        </p:txBody>
      </p:sp>
    </p:spTree>
    <p:extLst>
      <p:ext uri="{BB962C8B-B14F-4D97-AF65-F5344CB8AC3E}">
        <p14:creationId xmlns:p14="http://schemas.microsoft.com/office/powerpoint/2010/main" val="2716988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Oogst van suikerriet voor ethanol in Brazilië</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28</a:t>
            </a:fld>
            <a:endParaRPr lang="nl-NL" dirty="0"/>
          </a:p>
        </p:txBody>
      </p:sp>
    </p:spTree>
    <p:extLst>
      <p:ext uri="{BB962C8B-B14F-4D97-AF65-F5344CB8AC3E}">
        <p14:creationId xmlns:p14="http://schemas.microsoft.com/office/powerpoint/2010/main" val="1674375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29</a:t>
            </a:fld>
            <a:endParaRPr lang="nl-NL" dirty="0"/>
          </a:p>
        </p:txBody>
      </p:sp>
    </p:spTree>
    <p:extLst>
      <p:ext uri="{BB962C8B-B14F-4D97-AF65-F5344CB8AC3E}">
        <p14:creationId xmlns:p14="http://schemas.microsoft.com/office/powerpoint/2010/main" val="2872092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30</a:t>
            </a:fld>
            <a:endParaRPr lang="nl-NL" dirty="0"/>
          </a:p>
        </p:txBody>
      </p:sp>
    </p:spTree>
    <p:extLst>
      <p:ext uri="{BB962C8B-B14F-4D97-AF65-F5344CB8AC3E}">
        <p14:creationId xmlns:p14="http://schemas.microsoft.com/office/powerpoint/2010/main" val="3978194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Earth </a:t>
            </a:r>
            <a:r>
              <a:rPr lang="nl-NL" dirty="0" err="1"/>
              <a:t>hour</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a:t>
            </a:fld>
            <a:endParaRPr lang="nl-NL" dirty="0"/>
          </a:p>
        </p:txBody>
      </p:sp>
    </p:spTree>
    <p:extLst>
      <p:ext uri="{BB962C8B-B14F-4D97-AF65-F5344CB8AC3E}">
        <p14:creationId xmlns:p14="http://schemas.microsoft.com/office/powerpoint/2010/main" val="1607326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31</a:t>
            </a:fld>
            <a:endParaRPr lang="nl-NL" dirty="0"/>
          </a:p>
        </p:txBody>
      </p:sp>
    </p:spTree>
    <p:extLst>
      <p:ext uri="{BB962C8B-B14F-4D97-AF65-F5344CB8AC3E}">
        <p14:creationId xmlns:p14="http://schemas.microsoft.com/office/powerpoint/2010/main" val="481170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stand van de zon</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32</a:t>
            </a:fld>
            <a:endParaRPr lang="nl-NL" dirty="0"/>
          </a:p>
        </p:txBody>
      </p:sp>
    </p:spTree>
    <p:extLst>
      <p:ext uri="{BB962C8B-B14F-4D97-AF65-F5344CB8AC3E}">
        <p14:creationId xmlns:p14="http://schemas.microsoft.com/office/powerpoint/2010/main" val="1603700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wel of geen kolencentrales?</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33</a:t>
            </a:fld>
            <a:endParaRPr lang="nl-NL" dirty="0"/>
          </a:p>
        </p:txBody>
      </p:sp>
    </p:spTree>
    <p:extLst>
      <p:ext uri="{BB962C8B-B14F-4D97-AF65-F5344CB8AC3E}">
        <p14:creationId xmlns:p14="http://schemas.microsoft.com/office/powerpoint/2010/main" val="2387698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34</a:t>
            </a:fld>
            <a:endParaRPr lang="nl-NL" dirty="0"/>
          </a:p>
        </p:txBody>
      </p:sp>
    </p:spTree>
    <p:extLst>
      <p:ext uri="{BB962C8B-B14F-4D97-AF65-F5344CB8AC3E}">
        <p14:creationId xmlns:p14="http://schemas.microsoft.com/office/powerpoint/2010/main" val="21234411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Doelstellingen van het energieakkoord</a:t>
            </a:r>
            <a:endParaRPr lang="nl-NL" dirty="0"/>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35</a:t>
            </a:fld>
            <a:endParaRPr lang="nl-NL" dirty="0"/>
          </a:p>
        </p:txBody>
      </p:sp>
    </p:spTree>
    <p:extLst>
      <p:ext uri="{BB962C8B-B14F-4D97-AF65-F5344CB8AC3E}">
        <p14:creationId xmlns:p14="http://schemas.microsoft.com/office/powerpoint/2010/main" val="12587560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Welke klimaatklappers kies jij?</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36</a:t>
            </a:fld>
            <a:endParaRPr lang="nl-NL" dirty="0"/>
          </a:p>
        </p:txBody>
      </p:sp>
    </p:spTree>
    <p:extLst>
      <p:ext uri="{BB962C8B-B14F-4D97-AF65-F5344CB8AC3E}">
        <p14:creationId xmlns:p14="http://schemas.microsoft.com/office/powerpoint/2010/main" val="2087609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a:t>
            </a:fld>
            <a:endParaRPr lang="nl-NL" dirty="0"/>
          </a:p>
        </p:txBody>
      </p:sp>
    </p:spTree>
    <p:extLst>
      <p:ext uri="{BB962C8B-B14F-4D97-AF65-F5344CB8AC3E}">
        <p14:creationId xmlns:p14="http://schemas.microsoft.com/office/powerpoint/2010/main" val="570458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b="0" dirty="0"/>
              <a:t>Afbeelding:</a:t>
            </a:r>
            <a:r>
              <a:rPr lang="nl-NL" b="0" baseline="0" dirty="0"/>
              <a:t> </a:t>
            </a:r>
            <a:r>
              <a:rPr lang="nl-NL" sz="1200" b="0" dirty="0">
                <a:latin typeface="Calibri" panose="020F0502020204030204" pitchFamily="34" charset="0"/>
                <a:ea typeface="Times New Roman" panose="02020603050405020304" pitchFamily="18" charset="0"/>
                <a:cs typeface="Arial" panose="020B0604020202020204" pitchFamily="34" charset="0"/>
              </a:rPr>
              <a:t>CO</a:t>
            </a:r>
            <a:r>
              <a:rPr lang="nl-NL" sz="1200" b="0" baseline="-25000" dirty="0">
                <a:latin typeface="Calibri" panose="020F0502020204030204" pitchFamily="34" charset="0"/>
                <a:ea typeface="Times New Roman" panose="02020603050405020304" pitchFamily="18" charset="0"/>
                <a:cs typeface="Arial" panose="020B0604020202020204" pitchFamily="34" charset="0"/>
              </a:rPr>
              <a:t>2 </a:t>
            </a:r>
            <a:r>
              <a:rPr lang="nl-NL" sz="1200" b="0" dirty="0">
                <a:latin typeface="Calibri" panose="020F0502020204030204" pitchFamily="34" charset="0"/>
                <a:ea typeface="Times New Roman" panose="02020603050405020304" pitchFamily="18" charset="0"/>
                <a:cs typeface="Calibri" panose="020F0502020204030204" pitchFamily="34" charset="0"/>
              </a:rPr>
              <a:t>–uitstoot, 2010-2040</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6</a:t>
            </a:fld>
            <a:endParaRPr lang="nl-NL" dirty="0"/>
          </a:p>
        </p:txBody>
      </p:sp>
    </p:spTree>
    <p:extLst>
      <p:ext uri="{BB962C8B-B14F-4D97-AF65-F5344CB8AC3E}">
        <p14:creationId xmlns:p14="http://schemas.microsoft.com/office/powerpoint/2010/main" val="260573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Afbeelding: </a:t>
            </a:r>
            <a:r>
              <a:rPr lang="nl-NL" sz="1200" b="0" i="0" u="none" strike="noStrike" kern="1200" baseline="0" dirty="0">
                <a:solidFill>
                  <a:schemeClr val="tx1"/>
                </a:solidFill>
                <a:latin typeface="+mn-lt"/>
                <a:ea typeface="+mn-ea"/>
                <a:cs typeface="+mn-cs"/>
              </a:rPr>
              <a:t>Blijdschap na het behalen van het klimaatakkoord, 2015</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7</a:t>
            </a:fld>
            <a:endParaRPr lang="nl-NL" dirty="0"/>
          </a:p>
        </p:txBody>
      </p:sp>
    </p:spTree>
    <p:extLst>
      <p:ext uri="{BB962C8B-B14F-4D97-AF65-F5344CB8AC3E}">
        <p14:creationId xmlns:p14="http://schemas.microsoft.com/office/powerpoint/2010/main" val="4047079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8</a:t>
            </a:fld>
            <a:endParaRPr lang="nl-NL" dirty="0"/>
          </a:p>
        </p:txBody>
      </p:sp>
    </p:spTree>
    <p:extLst>
      <p:ext uri="{BB962C8B-B14F-4D97-AF65-F5344CB8AC3E}">
        <p14:creationId xmlns:p14="http://schemas.microsoft.com/office/powerpoint/2010/main" val="438266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9</a:t>
            </a:fld>
            <a:endParaRPr lang="nl-NL" dirty="0"/>
          </a:p>
        </p:txBody>
      </p:sp>
    </p:spTree>
    <p:extLst>
      <p:ext uri="{BB962C8B-B14F-4D97-AF65-F5344CB8AC3E}">
        <p14:creationId xmlns:p14="http://schemas.microsoft.com/office/powerpoint/2010/main" val="3206782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10</a:t>
            </a:fld>
            <a:endParaRPr lang="nl-NL" dirty="0"/>
          </a:p>
        </p:txBody>
      </p:sp>
    </p:spTree>
    <p:extLst>
      <p:ext uri="{BB962C8B-B14F-4D97-AF65-F5344CB8AC3E}">
        <p14:creationId xmlns:p14="http://schemas.microsoft.com/office/powerpoint/2010/main" val="158823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39654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45464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74291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86962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48093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27-12-2019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19888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B1D60EE-7FC9-489C-9A72-8C3774490951}" type="datetimeFigureOut">
              <a:rPr lang="nl-NL" smtClean="0"/>
              <a:t>27-12-2019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72350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B1D60EE-7FC9-489C-9A72-8C3774490951}" type="datetimeFigureOut">
              <a:rPr lang="nl-NL" smtClean="0"/>
              <a:t>27-12-2019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65088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B1D60EE-7FC9-489C-9A72-8C3774490951}" type="datetimeFigureOut">
              <a:rPr lang="nl-NL" smtClean="0"/>
              <a:t>27-12-2019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2619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27-12-2019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39535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27-12-2019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8778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D60EE-7FC9-489C-9A72-8C3774490951}" type="datetimeFigureOut">
              <a:rPr lang="nl-NL" smtClean="0"/>
              <a:t>27-12-2019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802E1-E70E-468C-82E9-EE50A80FF561}" type="slidenum">
              <a:rPr lang="nl-NL" smtClean="0"/>
              <a:t>‹nr.›</a:t>
            </a:fld>
            <a:endParaRPr lang="nl-NL"/>
          </a:p>
        </p:txBody>
      </p:sp>
    </p:spTree>
    <p:extLst>
      <p:ext uri="{BB962C8B-B14F-4D97-AF65-F5344CB8AC3E}">
        <p14:creationId xmlns:p14="http://schemas.microsoft.com/office/powerpoint/2010/main" val="4183312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576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4.1 Mondiaal en Europees 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036496" cy="5506917"/>
          </a:xfrm>
        </p:spPr>
        <p:txBody>
          <a:bodyPr lIns="360000" tIns="46800" bIns="46800">
            <a:normAutofit lnSpcReduction="10000"/>
          </a:bodyPr>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Arial" panose="020B0604020202020204" pitchFamily="34" charset="0"/>
              </a:rPr>
              <a:t>Resultaatgericht</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Kijken naar haalbaarheid van plannen en effectiviteit in afzonderlijke landen.</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Toekomstverwachting (</a:t>
            </a:r>
            <a:r>
              <a:rPr lang="nl-NL" sz="2400" dirty="0" err="1">
                <a:latin typeface="Calibri" panose="020F0502020204030204" pitchFamily="34" charset="0"/>
                <a:ea typeface="Times New Roman" panose="02020603050405020304" pitchFamily="18" charset="0"/>
                <a:cs typeface="Arial" panose="020B0604020202020204" pitchFamily="34" charset="0"/>
              </a:rPr>
              <a:t>forecasting</a:t>
            </a:r>
            <a:r>
              <a:rPr lang="nl-NL" sz="2400" dirty="0">
                <a:latin typeface="Calibri" panose="020F0502020204030204" pitchFamily="34" charset="0"/>
                <a:ea typeface="Times New Roman" panose="02020603050405020304" pitchFamily="18" charset="0"/>
                <a:cs typeface="Arial" panose="020B0604020202020204" pitchFamily="34" charset="0"/>
              </a:rPr>
              <a:t>) heeft weinig zin wanneer je niet kijkt naar consequenties huidige beleid (backcasting) </a:t>
            </a:r>
            <a:r>
              <a:rPr lang="nl-NL" sz="2000"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Arial" panose="020B0604020202020204" pitchFamily="34" charset="0"/>
              </a:rPr>
              <a:t> maken van een risicoanalyse van de gevolgen van klimaatverandering. Van cruciaal belang is communicatie tussen:</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overheid</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bedrijfsleven</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milieuorganisaties</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burgers</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Arme landen zijn gebaat bij financiële hulp, kennis en expertise uit het buitenland </a:t>
            </a:r>
            <a:r>
              <a:rPr lang="nl-NL" sz="2000" dirty="0">
                <a:solidFill>
                  <a:srgbClr val="0000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Arial" panose="020B0604020202020204" pitchFamily="34" charset="0"/>
              </a:rPr>
              <a:t> investeren in hernieuwbare energie.</a:t>
            </a:r>
          </a:p>
          <a:p>
            <a:pPr marL="0" indent="0">
              <a:buNone/>
            </a:pPr>
            <a:endParaRPr lang="nl-NL" sz="2400" b="1" dirty="0">
              <a:latin typeface="Calibri" panose="020F0502020204030204" pitchFamily="34" charset="0"/>
              <a:ea typeface="Times New Roman" panose="02020603050405020304" pitchFamily="18" charset="0"/>
              <a:cs typeface="Arial" panose="020B0604020202020204" pitchFamily="34" charset="0"/>
            </a:endParaRPr>
          </a:p>
          <a:p>
            <a:endParaRPr lang="nl-NL" sz="2400" b="1"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569012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4.1 Mondiaal en Europees 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9144000" cy="2637032"/>
          </a:xfrm>
        </p:spPr>
        <p:txBody>
          <a:bodyPr lIns="360000" tIns="46800" bIns="46800">
            <a:normAutofit lnSpcReduction="10000"/>
          </a:bodyPr>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Arial" panose="020B0604020202020204" pitchFamily="34" charset="0"/>
              </a:rPr>
              <a:t>Kritiek</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Kanttekeningen bij klimaatakkoord Parijs:</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Geen harde sancties wanneer doelen niet gehaald worden.</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Niet vastgelegd wie opdraait voor de kosten van de gevolgen van klimaatrampen zoals overstromingen, droogte en voedseltekorten </a:t>
            </a:r>
            <a:r>
              <a:rPr lang="nl-NL" sz="2000" dirty="0">
                <a:solidFill>
                  <a:srgbClr val="0000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Arial" panose="020B0604020202020204" pitchFamily="34" charset="0"/>
              </a:rPr>
              <a:t> afwenteling op arme landen.	</a:t>
            </a:r>
            <a:endParaRPr lang="nl-NL" sz="2400" b="1" dirty="0">
              <a:latin typeface="Calibri" panose="020F0502020204030204" pitchFamily="34" charset="0"/>
              <a:ea typeface="Times New Roman" panose="02020603050405020304" pitchFamily="18" charset="0"/>
              <a:cs typeface="Arial" panose="020B0604020202020204" pitchFamily="34" charset="0"/>
            </a:endParaRPr>
          </a:p>
          <a:p>
            <a:endParaRPr lang="nl-NL" sz="24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2" name="Tekstvak 1">
            <a:extLst>
              <a:ext uri="{FF2B5EF4-FFF2-40B4-BE49-F238E27FC236}">
                <a16:creationId xmlns:a16="http://schemas.microsoft.com/office/drawing/2014/main" id="{91A0E712-68F7-4CC3-B4E0-2BED8EFF00D1}"/>
              </a:ext>
            </a:extLst>
          </p:cNvPr>
          <p:cNvSpPr txBox="1"/>
          <p:nvPr/>
        </p:nvSpPr>
        <p:spPr>
          <a:xfrm>
            <a:off x="251520" y="3717033"/>
            <a:ext cx="4392488" cy="2308324"/>
          </a:xfrm>
          <a:prstGeom prst="rect">
            <a:avLst/>
          </a:prstGeom>
          <a:noFill/>
        </p:spPr>
        <p:txBody>
          <a:bodyPr wrap="square" rtlCol="0">
            <a:spAutoFit/>
          </a:bodyPr>
          <a:lstStyle/>
          <a:p>
            <a:pPr marL="355600" indent="-355600">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Arial" panose="020B0604020202020204" pitchFamily="34" charset="0"/>
              </a:rPr>
              <a:t>Het ontbreken van doelgerichte afspraken voor de lucht- en scheepvaartsector </a:t>
            </a:r>
            <a:r>
              <a:rPr lang="nl-NL" sz="2400" dirty="0">
                <a:solidFill>
                  <a:srgbClr val="0000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Arial" panose="020B0604020202020204" pitchFamily="34" charset="0"/>
              </a:rPr>
              <a:t> deel van de CO₂-uitstoot vindt plaats buiten eigen landsgrenzen.</a:t>
            </a:r>
          </a:p>
        </p:txBody>
      </p:sp>
      <p:pic>
        <p:nvPicPr>
          <p:cNvPr id="5" name="Afbeelding 4">
            <a:extLst>
              <a:ext uri="{FF2B5EF4-FFF2-40B4-BE49-F238E27FC236}">
                <a16:creationId xmlns:a16="http://schemas.microsoft.com/office/drawing/2014/main" id="{00E5D962-AADA-4D29-A9B8-08670C3092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92080" y="3717033"/>
            <a:ext cx="3419872" cy="2285952"/>
          </a:xfrm>
          <a:prstGeom prst="rect">
            <a:avLst/>
          </a:prstGeom>
        </p:spPr>
      </p:pic>
    </p:spTree>
    <p:extLst>
      <p:ext uri="{BB962C8B-B14F-4D97-AF65-F5344CB8AC3E}">
        <p14:creationId xmlns:p14="http://schemas.microsoft.com/office/powerpoint/2010/main" val="1777028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4.1 Mondiaal en Europees 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5600" indent="-355600">
              <a:spcBef>
                <a:spcPts val="0"/>
              </a:spcBef>
              <a:spcAft>
                <a:spcPts val="1000"/>
              </a:spcAft>
              <a:buNone/>
            </a:pPr>
            <a:r>
              <a:rPr lang="nl-NL" sz="2800" b="1" dirty="0">
                <a:latin typeface="Calibri" panose="020F0502020204030204" pitchFamily="34" charset="0"/>
                <a:cs typeface="Arial" panose="020B0604020202020204" pitchFamily="34" charset="0"/>
              </a:rPr>
              <a:t>Beleid op Europese schaal</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Overkoepelend klimaatbeleid binnen de Europese Unie. </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Daarnaast hebben afzonderlijke landen nationale wetgeving. Er zijn verschillende tijdspaden uitgezet om klimaatdoelen te bereiken:</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Voor 2020:</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20% minder CO₂-uitstoot dan in 1990</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20% minder energieverbruik dan in 1990</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20% van het totale energieverbruik is afkomstig uit hernieuwbare energie</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Doelstellingen voor 2030 en 2050: verdere afname van de CO₂-uitstoot, toename van de toepassing van hernieuwbare energie en  verbetering van de energie-efficiëntie.</a:t>
            </a:r>
          </a:p>
          <a:p>
            <a:pPr marL="355600" indent="-355600">
              <a:buNone/>
            </a:pPr>
            <a:endParaRPr lang="nl-NL" sz="2400" dirty="0">
              <a:latin typeface="Calibri" panose="020F0502020204030204" pitchFamily="34" charset="0"/>
              <a:ea typeface="Times New Roman" panose="02020603050405020304" pitchFamily="18" charset="0"/>
              <a:cs typeface="Arial" panose="020B0604020202020204" pitchFamily="34" charset="0"/>
            </a:endParaRPr>
          </a:p>
          <a:p>
            <a:pPr marL="355600" indent="-355600">
              <a:buNone/>
            </a:pPr>
            <a:endParaRPr lang="nl-NL" sz="2400" dirty="0">
              <a:latin typeface="Calibri" panose="020F0502020204030204" pitchFamily="34" charset="0"/>
              <a:ea typeface="Times New Roman" panose="02020603050405020304" pitchFamily="18" charset="0"/>
              <a:cs typeface="Arial" panose="020B0604020202020204" pitchFamily="34" charset="0"/>
            </a:endParaRPr>
          </a:p>
          <a:p>
            <a:pPr marL="355600" indent="-355600"/>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174655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4.1 Mondiaal en Europees 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5600" indent="-355600">
              <a:spcBef>
                <a:spcPts val="0"/>
              </a:spcBef>
              <a:spcAft>
                <a:spcPts val="1000"/>
              </a:spcAft>
              <a:buNone/>
            </a:pPr>
            <a:r>
              <a:rPr lang="nl-NL" sz="2800" b="1" dirty="0">
                <a:latin typeface="Calibri" panose="020F0502020204030204" pitchFamily="34" charset="0"/>
                <a:ea typeface="Times New Roman" panose="02020603050405020304" pitchFamily="18" charset="0"/>
                <a:cs typeface="Arial" panose="020B0604020202020204" pitchFamily="34" charset="0"/>
              </a:rPr>
              <a:t>Emissiehandel</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Twee soorten maatregelen om gebruik fossiele brandstoffen te verminderen:</a:t>
            </a:r>
          </a:p>
          <a:p>
            <a:pPr>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Arial" panose="020B0604020202020204" pitchFamily="34" charset="0"/>
              </a:rPr>
              <a:t>brongerichte maatregelen </a:t>
            </a:r>
            <a:r>
              <a:rPr lang="nl-NL" sz="2000" dirty="0">
                <a:solidFill>
                  <a:srgbClr val="0000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Arial" panose="020B0604020202020204" pitchFamily="34" charset="0"/>
              </a:rPr>
              <a:t> het structureel aanpakken van een verhoogde CO₂-uitstoot</a:t>
            </a:r>
          </a:p>
          <a:p>
            <a:pPr>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Arial" panose="020B0604020202020204" pitchFamily="34" charset="0"/>
              </a:rPr>
              <a:t>symptoombestrijding </a:t>
            </a:r>
            <a:r>
              <a:rPr lang="nl-NL" sz="2000" dirty="0">
                <a:solidFill>
                  <a:srgbClr val="0000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Arial" panose="020B0604020202020204" pitchFamily="34" charset="0"/>
              </a:rPr>
              <a:t> effecten milieuvervuiling worden bestreden, oorzaken niet aangepakt</a:t>
            </a:r>
          </a:p>
          <a:p>
            <a:pPr marL="0" indent="0">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A0773E0F-463B-4BE8-8382-219C00BEF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8563" y="4261623"/>
            <a:ext cx="4566873" cy="2365640"/>
          </a:xfrm>
          <a:prstGeom prst="rect">
            <a:avLst/>
          </a:prstGeom>
        </p:spPr>
      </p:pic>
    </p:spTree>
    <p:extLst>
      <p:ext uri="{BB962C8B-B14F-4D97-AF65-F5344CB8AC3E}">
        <p14:creationId xmlns:p14="http://schemas.microsoft.com/office/powerpoint/2010/main" val="731690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4.1 Mondiaal en Europees 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5600" indent="-355600">
              <a:spcBef>
                <a:spcPts val="0"/>
              </a:spcBef>
              <a:spcAft>
                <a:spcPts val="1000"/>
              </a:spcAft>
              <a:buNone/>
            </a:pPr>
            <a:r>
              <a:rPr lang="nl-NL" sz="2800" b="1" dirty="0">
                <a:latin typeface="Calibri" panose="020F0502020204030204" pitchFamily="34" charset="0"/>
                <a:ea typeface="Times New Roman" panose="02020603050405020304" pitchFamily="18" charset="0"/>
                <a:cs typeface="Arial" panose="020B0604020202020204" pitchFamily="34" charset="0"/>
              </a:rPr>
              <a:t>Emissiehandel</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Elk bedrijf heeft een emissieplafond: de maximale hoeveelheid uitstoot van kooldioxide (CO₂), methaan (CH₄) en lachgas (NO₂).</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Bij meer uitstoot: emissierechten bijkopen of technische maatregelen nemen. Bij minder uitstoot kan een bedrijf emissierechten op de markt aanbieden.</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Bij overschrijding van het emissieplafond volgt vaak een forse boete. Vooral energiebedrijven en grote industriële complexen hebben baat bij emissiehandel.</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Handel in emissierechten wordt bepaald door vraag en aanbod </a:t>
            </a:r>
            <a:r>
              <a:rPr lang="nl-NL" sz="2000" dirty="0">
                <a:solidFill>
                  <a:srgbClr val="0000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Arial" panose="020B0604020202020204" pitchFamily="34" charset="0"/>
              </a:rPr>
              <a:t> vorm van symptoombestrijding.</a:t>
            </a:r>
          </a:p>
          <a:p>
            <a:pPr marL="355600" indent="-355600">
              <a:buNone/>
            </a:pPr>
            <a:endParaRPr lang="nl-NL" sz="2400" dirty="0">
              <a:latin typeface="Calibri" panose="020F0502020204030204" pitchFamily="34" charset="0"/>
              <a:ea typeface="Times New Roman" panose="02020603050405020304" pitchFamily="18" charset="0"/>
              <a:cs typeface="Arial" panose="020B0604020202020204" pitchFamily="34" charset="0"/>
            </a:endParaRPr>
          </a:p>
          <a:p>
            <a:pPr marL="355600" indent="-355600">
              <a:buNone/>
            </a:pPr>
            <a:endParaRPr lang="nl-NL" sz="2400" dirty="0">
              <a:latin typeface="Calibri" panose="020F0502020204030204" pitchFamily="34" charset="0"/>
              <a:ea typeface="Times New Roman" panose="02020603050405020304" pitchFamily="18" charset="0"/>
              <a:cs typeface="Arial" panose="020B0604020202020204" pitchFamily="34" charset="0"/>
            </a:endParaRPr>
          </a:p>
          <a:p>
            <a:pPr marL="355600" indent="-355600"/>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777245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4.1 Mondiaal en Europees 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9144000" cy="2493016"/>
          </a:xfrm>
        </p:spPr>
        <p:txBody>
          <a:bodyPr lIns="360000" tIns="46800" bIns="46800">
            <a:normAutofit lnSpcReduction="10000"/>
          </a:bodyPr>
          <a:lstStyle/>
          <a:p>
            <a:pPr marL="355600" indent="-355600">
              <a:spcBef>
                <a:spcPts val="0"/>
              </a:spcBef>
              <a:spcAft>
                <a:spcPts val="1000"/>
              </a:spcAft>
              <a:buNone/>
            </a:pPr>
            <a:r>
              <a:rPr lang="nl-NL" sz="2800" b="1" dirty="0">
                <a:latin typeface="Calibri" panose="020F0502020204030204" pitchFamily="34" charset="0"/>
                <a:ea typeface="Times New Roman" panose="02020603050405020304" pitchFamily="18" charset="0"/>
                <a:cs typeface="Arial" panose="020B0604020202020204" pitchFamily="34" charset="0"/>
              </a:rPr>
              <a:t>Minder transport</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De transportsector is in toenemende mate een belasting voor het milieu </a:t>
            </a:r>
            <a:r>
              <a:rPr lang="nl-NL" sz="2000" dirty="0">
                <a:solidFill>
                  <a:srgbClr val="0000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Arial" panose="020B0604020202020204" pitchFamily="34" charset="0"/>
              </a:rPr>
              <a:t> beperking door transportpreventie.</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Afstanden tussen leveranciers en afnemers kort houden, bijvoorbeeld door bewerking van producten dicht bij de productielocatie </a:t>
            </a:r>
            <a:r>
              <a:rPr lang="nl-NL" sz="2000" dirty="0">
                <a:solidFill>
                  <a:srgbClr val="0000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Arial" panose="020B0604020202020204" pitchFamily="34" charset="0"/>
              </a:rPr>
              <a:t> regionale specialisatie.</a:t>
            </a:r>
          </a:p>
          <a:p>
            <a:pPr marL="355600" indent="-355600">
              <a:buNone/>
            </a:pPr>
            <a:endParaRPr lang="nl-NL" sz="2400" dirty="0">
              <a:latin typeface="Calibri" panose="020F0502020204030204" pitchFamily="34" charset="0"/>
              <a:ea typeface="Times New Roman" panose="02020603050405020304" pitchFamily="18" charset="0"/>
              <a:cs typeface="Arial" panose="020B0604020202020204" pitchFamily="34" charset="0"/>
            </a:endParaRPr>
          </a:p>
          <a:p>
            <a:pPr marL="355600" indent="-355600">
              <a:buNone/>
            </a:pPr>
            <a:endParaRPr lang="nl-NL" sz="2400" dirty="0">
              <a:latin typeface="Calibri" panose="020F0502020204030204" pitchFamily="34" charset="0"/>
              <a:ea typeface="Times New Roman" panose="02020603050405020304" pitchFamily="18" charset="0"/>
              <a:cs typeface="Arial" panose="020B0604020202020204" pitchFamily="34" charset="0"/>
            </a:endParaRPr>
          </a:p>
          <a:p>
            <a:pPr marL="355600" indent="-355600"/>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sp>
        <p:nvSpPr>
          <p:cNvPr id="4" name="Tijdelijke aanduiding voor inhoud 1">
            <a:extLst>
              <a:ext uri="{FF2B5EF4-FFF2-40B4-BE49-F238E27FC236}">
                <a16:creationId xmlns:a16="http://schemas.microsoft.com/office/drawing/2014/main" id="{17230777-3350-485D-99D8-5EF00EEB0505}"/>
              </a:ext>
            </a:extLst>
          </p:cNvPr>
          <p:cNvSpPr txBox="1">
            <a:spLocks/>
          </p:cNvSpPr>
          <p:nvPr/>
        </p:nvSpPr>
        <p:spPr bwMode="auto">
          <a:xfrm>
            <a:off x="0" y="3573017"/>
            <a:ext cx="6015645"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55600" indent="-355600">
              <a:buFontTx/>
              <a:buNone/>
            </a:pPr>
            <a:r>
              <a:rPr lang="nl-NL" sz="2400" kern="0" dirty="0">
                <a:latin typeface="Calibri" panose="020F0502020204030204" pitchFamily="34" charset="0"/>
                <a:ea typeface="Times New Roman" panose="02020603050405020304" pitchFamily="18" charset="0"/>
                <a:cs typeface="Arial" panose="020B0604020202020204" pitchFamily="34" charset="0"/>
              </a:rPr>
              <a:t>●	Compacter verpakken</a:t>
            </a:r>
            <a:r>
              <a:rPr lang="nl-NL" sz="2000" kern="0" dirty="0">
                <a:solidFill>
                  <a:srgbClr val="0000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a:t>
            </a:r>
            <a:r>
              <a:rPr lang="nl-NL" sz="2400" kern="0" dirty="0">
                <a:latin typeface="Calibri" panose="020F0502020204030204" pitchFamily="34" charset="0"/>
                <a:ea typeface="Times New Roman" panose="02020603050405020304" pitchFamily="18" charset="0"/>
                <a:cs typeface="Arial" panose="020B0604020202020204" pitchFamily="34" charset="0"/>
              </a:rPr>
              <a:t> </a:t>
            </a:r>
          </a:p>
          <a:p>
            <a:pPr marL="355600" indent="-355600">
              <a:spcBef>
                <a:spcPts val="0"/>
              </a:spcBef>
              <a:buFontTx/>
              <a:buNone/>
            </a:pPr>
            <a:r>
              <a:rPr lang="nl-NL" sz="2400" kern="0" dirty="0">
                <a:latin typeface="Calibri" panose="020F0502020204030204" pitchFamily="34" charset="0"/>
                <a:ea typeface="Times New Roman" panose="02020603050405020304" pitchFamily="18" charset="0"/>
                <a:cs typeface="Arial" panose="020B0604020202020204" pitchFamily="34" charset="0"/>
              </a:rPr>
              <a:t>	-vermindering van volume en gewicht </a:t>
            </a:r>
            <a:r>
              <a:rPr lang="nl-NL" sz="2000" kern="0" dirty="0">
                <a:solidFill>
                  <a:srgbClr val="0000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a:t>
            </a:r>
          </a:p>
          <a:p>
            <a:pPr marL="355600" indent="-355600">
              <a:spcBef>
                <a:spcPts val="0"/>
              </a:spcBef>
              <a:buFontTx/>
              <a:buNone/>
            </a:pPr>
            <a:r>
              <a:rPr lang="nl-NL" sz="2000" kern="0" dirty="0">
                <a:solidFill>
                  <a:srgbClr val="0000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a:t>
            </a:r>
            <a:r>
              <a:rPr lang="nl-NL" sz="2400" kern="0" dirty="0">
                <a:latin typeface="Calibri" panose="020F0502020204030204" pitchFamily="34" charset="0"/>
                <a:ea typeface="Times New Roman" panose="02020603050405020304" pitchFamily="18" charset="0"/>
                <a:cs typeface="Arial" panose="020B0604020202020204" pitchFamily="34" charset="0"/>
              </a:rPr>
              <a:t>efficiënter transport. </a:t>
            </a:r>
          </a:p>
          <a:p>
            <a:pPr marL="355600" indent="-355600">
              <a:spcBef>
                <a:spcPts val="0"/>
              </a:spcBef>
              <a:buFontTx/>
              <a:buNone/>
            </a:pPr>
            <a:r>
              <a:rPr lang="nl-NL" sz="2400" kern="0" dirty="0">
                <a:latin typeface="Calibri" panose="020F0502020204030204" pitchFamily="34" charset="0"/>
                <a:ea typeface="Times New Roman" panose="02020603050405020304" pitchFamily="18" charset="0"/>
                <a:cs typeface="Arial" panose="020B0604020202020204" pitchFamily="34" charset="0"/>
              </a:rPr>
              <a:t>	bv. vervoer vruchtensap als extract.</a:t>
            </a:r>
          </a:p>
          <a:p>
            <a:pPr marL="355600" indent="-355600">
              <a:buFontTx/>
              <a:buNone/>
            </a:pPr>
            <a:r>
              <a:rPr lang="nl-NL" sz="2400" kern="0" dirty="0">
                <a:latin typeface="Calibri" panose="020F0502020204030204" pitchFamily="34" charset="0"/>
                <a:ea typeface="Times New Roman" panose="02020603050405020304" pitchFamily="18" charset="0"/>
                <a:cs typeface="Arial" panose="020B0604020202020204" pitchFamily="34" charset="0"/>
              </a:rPr>
              <a:t>●	Winst door optimaal gebruik van retourstromen</a:t>
            </a:r>
            <a:r>
              <a:rPr lang="nl-NL" sz="2000" kern="0" dirty="0">
                <a:solidFill>
                  <a:srgbClr val="0000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a:t>
            </a:r>
            <a:r>
              <a:rPr lang="nl-NL" sz="2400" kern="0" dirty="0">
                <a:latin typeface="Calibri" panose="020F0502020204030204" pitchFamily="34" charset="0"/>
                <a:ea typeface="Times New Roman" panose="02020603050405020304" pitchFamily="18" charset="0"/>
                <a:cs typeface="Arial" panose="020B0604020202020204" pitchFamily="34" charset="0"/>
              </a:rPr>
              <a:t> (gedeeltelijk) lege laadruimten van vrachtauto’s beter benutten.</a:t>
            </a:r>
          </a:p>
          <a:p>
            <a:pPr marL="355600" indent="-355600">
              <a:buFontTx/>
              <a:buNone/>
            </a:pPr>
            <a:endParaRPr lang="nl-NL" sz="2400" kern="0" dirty="0">
              <a:latin typeface="Calibri" panose="020F0502020204030204" pitchFamily="34" charset="0"/>
              <a:ea typeface="Times New Roman" panose="02020603050405020304" pitchFamily="18" charset="0"/>
              <a:cs typeface="Arial" panose="020B0604020202020204" pitchFamily="34" charset="0"/>
            </a:endParaRPr>
          </a:p>
          <a:p>
            <a:pPr marL="355600" indent="-355600">
              <a:buFontTx/>
              <a:buNone/>
            </a:pPr>
            <a:endParaRPr lang="nl-NL" sz="2400" kern="0" dirty="0">
              <a:latin typeface="Calibri" panose="020F0502020204030204" pitchFamily="34" charset="0"/>
              <a:ea typeface="Times New Roman" panose="02020603050405020304" pitchFamily="18" charset="0"/>
              <a:cs typeface="Arial" panose="020B0604020202020204" pitchFamily="34" charset="0"/>
            </a:endParaRPr>
          </a:p>
          <a:p>
            <a:pPr marL="355600" indent="-355600"/>
            <a:endParaRPr lang="nl-NL" sz="2400" kern="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5" name="Afbeelding 4">
            <a:extLst>
              <a:ext uri="{FF2B5EF4-FFF2-40B4-BE49-F238E27FC236}">
                <a16:creationId xmlns:a16="http://schemas.microsoft.com/office/drawing/2014/main" id="{C9B7E721-2329-4B47-BD9D-BEC286EF4D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2947" y="3789040"/>
            <a:ext cx="3406250" cy="2053969"/>
          </a:xfrm>
          <a:prstGeom prst="rect">
            <a:avLst/>
          </a:prstGeom>
        </p:spPr>
      </p:pic>
      <p:sp>
        <p:nvSpPr>
          <p:cNvPr id="2" name="Tekstvak 1">
            <a:extLst>
              <a:ext uri="{FF2B5EF4-FFF2-40B4-BE49-F238E27FC236}">
                <a16:creationId xmlns:a16="http://schemas.microsoft.com/office/drawing/2014/main" id="{433FE786-6F68-418A-80BE-68BDDB79855F}"/>
              </a:ext>
            </a:extLst>
          </p:cNvPr>
          <p:cNvSpPr txBox="1"/>
          <p:nvPr/>
        </p:nvSpPr>
        <p:spPr>
          <a:xfrm>
            <a:off x="5652120" y="5949280"/>
            <a:ext cx="3147077" cy="276999"/>
          </a:xfrm>
          <a:prstGeom prst="rect">
            <a:avLst/>
          </a:prstGeom>
          <a:noFill/>
        </p:spPr>
        <p:txBody>
          <a:bodyPr wrap="square" rtlCol="0">
            <a:spAutoFit/>
          </a:bodyPr>
          <a:lstStyle/>
          <a:p>
            <a:r>
              <a:rPr lang="nl-NL" sz="1200" dirty="0">
                <a:latin typeface="Calibri" panose="020F0502020204030204" pitchFamily="34" charset="0"/>
                <a:ea typeface="Times New Roman" panose="02020603050405020304" pitchFamily="18" charset="0"/>
                <a:cs typeface="Arial" panose="020B0604020202020204" pitchFamily="34" charset="0"/>
              </a:rPr>
              <a:t>CO</a:t>
            </a:r>
            <a:r>
              <a:rPr lang="nl-NL" sz="1200" baseline="-25000" dirty="0">
                <a:latin typeface="Calibri" panose="020F0502020204030204" pitchFamily="34" charset="0"/>
                <a:ea typeface="Times New Roman" panose="02020603050405020304" pitchFamily="18" charset="0"/>
                <a:cs typeface="Arial" panose="020B0604020202020204" pitchFamily="34" charset="0"/>
              </a:rPr>
              <a:t>2 </a:t>
            </a:r>
            <a:r>
              <a:rPr lang="nl-NL" sz="1200" dirty="0">
                <a:latin typeface="Calibri" panose="020F0502020204030204" pitchFamily="34" charset="0"/>
                <a:ea typeface="Times New Roman" panose="02020603050405020304" pitchFamily="18" charset="0"/>
                <a:cs typeface="Calibri" panose="020F0502020204030204" pitchFamily="34" charset="0"/>
              </a:rPr>
              <a:t>–uitstoot verdeeld naar sector, 2014</a:t>
            </a:r>
          </a:p>
        </p:txBody>
      </p:sp>
    </p:spTree>
    <p:extLst>
      <p:ext uri="{BB962C8B-B14F-4D97-AF65-F5344CB8AC3E}">
        <p14:creationId xmlns:p14="http://schemas.microsoft.com/office/powerpoint/2010/main" val="837998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4.1 Mondiaal en Europees 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6444208" cy="5506917"/>
          </a:xfrm>
          <a:effectLst>
            <a:softEdge rad="31750"/>
          </a:effectLst>
        </p:spPr>
        <p:txBody>
          <a:bodyPr lIns="360000" tIns="46800" bIns="46800"/>
          <a:lstStyle/>
          <a:p>
            <a:pPr marL="355600" indent="-355600">
              <a:spcBef>
                <a:spcPts val="0"/>
              </a:spcBef>
              <a:spcAft>
                <a:spcPts val="1000"/>
              </a:spcAft>
              <a:buNone/>
            </a:pPr>
            <a:r>
              <a:rPr lang="nl-NL" sz="2800" b="1" dirty="0">
                <a:latin typeface="Calibri" panose="020F0502020204030204" pitchFamily="34" charset="0"/>
                <a:ea typeface="Times New Roman" panose="02020603050405020304" pitchFamily="18" charset="0"/>
                <a:cs typeface="Arial" panose="020B0604020202020204" pitchFamily="34" charset="0"/>
              </a:rPr>
              <a:t>Mobiliteit en vervuiling</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Voor het afremmen van de automobiliteit worden verschillende maatregelen genomen:</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Kilometerheffing: automobilist  betaalt per gereden kilometer </a:t>
            </a:r>
            <a:r>
              <a:rPr lang="nl-NL" sz="2000" dirty="0">
                <a:solidFill>
                  <a:srgbClr val="0000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Arial" panose="020B0604020202020204" pitchFamily="34" charset="0"/>
              </a:rPr>
              <a:t> minder files en minder CO₂-uitstoot.</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Tolheffing: direct betalen voor het gebruik van de weg </a:t>
            </a:r>
            <a:r>
              <a:rPr lang="nl-NL" sz="2000" dirty="0">
                <a:solidFill>
                  <a:srgbClr val="0000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Arial" panose="020B0604020202020204" pitchFamily="34" charset="0"/>
              </a:rPr>
              <a:t> bijvoorbeeld in Frankrijk op snelwegen. </a:t>
            </a:r>
          </a:p>
          <a:p>
            <a:pPr marL="355600" indent="-355600">
              <a:buNone/>
            </a:pPr>
            <a:r>
              <a:rPr lang="nl-NL" sz="2400" dirty="0">
                <a:latin typeface="Calibri" panose="020F0502020204030204" pitchFamily="34" charset="0"/>
                <a:ea typeface="Times New Roman" panose="02020603050405020304" pitchFamily="18" charset="0"/>
                <a:cs typeface="Arial" panose="020B0604020202020204" pitchFamily="34" charset="0"/>
              </a:rPr>
              <a:t>●	Vervuilende auto’s weren uit stedelijke gebieden </a:t>
            </a:r>
            <a:r>
              <a:rPr lang="nl-NL" sz="2000" dirty="0">
                <a:solidFill>
                  <a:srgbClr val="000000"/>
                </a:solidFill>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Arial" panose="020B0604020202020204" pitchFamily="34" charset="0"/>
              </a:rPr>
              <a:t> milieusticker op auto’s of een milieuzone in steden.</a:t>
            </a:r>
          </a:p>
          <a:p>
            <a:pPr marL="355600" indent="-355600">
              <a:buNone/>
            </a:pPr>
            <a:endParaRPr lang="nl-NL" sz="2400" dirty="0">
              <a:latin typeface="Calibri" panose="020F0502020204030204" pitchFamily="34" charset="0"/>
              <a:ea typeface="Times New Roman" panose="02020603050405020304" pitchFamily="18" charset="0"/>
              <a:cs typeface="Arial" panose="020B0604020202020204" pitchFamily="34" charset="0"/>
            </a:endParaRPr>
          </a:p>
          <a:p>
            <a:pPr marL="355600" indent="-355600">
              <a:buNone/>
            </a:pPr>
            <a:endParaRPr lang="nl-NL" sz="2400" dirty="0">
              <a:latin typeface="Calibri" panose="020F0502020204030204" pitchFamily="34" charset="0"/>
              <a:ea typeface="Times New Roman" panose="02020603050405020304" pitchFamily="18" charset="0"/>
              <a:cs typeface="Arial" panose="020B0604020202020204" pitchFamily="34" charset="0"/>
            </a:endParaRPr>
          </a:p>
          <a:p>
            <a:pPr marL="355600" indent="-355600"/>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8" name="Afbeelding 7">
            <a:extLst>
              <a:ext uri="{FF2B5EF4-FFF2-40B4-BE49-F238E27FC236}">
                <a16:creationId xmlns:a16="http://schemas.microsoft.com/office/drawing/2014/main" id="{F4E2EF3A-D25D-4E61-8EBD-42150462CC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948264" y="1049029"/>
            <a:ext cx="2879304" cy="6084541"/>
          </a:xfrm>
          <a:prstGeom prst="rect">
            <a:avLst/>
          </a:prstGeom>
        </p:spPr>
      </p:pic>
    </p:spTree>
    <p:extLst>
      <p:ext uri="{BB962C8B-B14F-4D97-AF65-F5344CB8AC3E}">
        <p14:creationId xmlns:p14="http://schemas.microsoft.com/office/powerpoint/2010/main" val="2931969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4.2 Alternatieve energiebronnen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r>
              <a:rPr lang="nl-NL" sz="2400" dirty="0">
                <a:latin typeface="Calibri" panose="020F0502020204030204" pitchFamily="34" charset="0"/>
              </a:rPr>
              <a:t>Welke alternatieve energiebronnen zijn er en hoe worden deze toegepast?</a:t>
            </a:r>
          </a:p>
          <a:p>
            <a:r>
              <a:rPr lang="nl-NL" sz="2400" dirty="0">
                <a:latin typeface="Calibri" panose="020F0502020204030204" pitchFamily="34" charset="0"/>
              </a:rPr>
              <a:t>Welke landen maken gebruik van welke duurzame energiebronnen?</a:t>
            </a:r>
          </a:p>
          <a:p>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8B299F7E-ACE4-46CF-8D0A-696346A74F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2" y="3331884"/>
            <a:ext cx="4932040" cy="3288027"/>
          </a:xfrm>
          <a:prstGeom prst="rect">
            <a:avLst/>
          </a:prstGeom>
        </p:spPr>
      </p:pic>
    </p:spTree>
    <p:extLst>
      <p:ext uri="{BB962C8B-B14F-4D97-AF65-F5344CB8AC3E}">
        <p14:creationId xmlns:p14="http://schemas.microsoft.com/office/powerpoint/2010/main" val="3365171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4.2 Alternatieve energiebronnen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8775" indent="-358775">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Duurzame energiebronnen</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Bij gebruik van duurzame energie pas je brongerichte aanpak toe. De C0</a:t>
            </a:r>
            <a:r>
              <a:rPr lang="nl-NL" sz="2400" baseline="-25000" dirty="0">
                <a:latin typeface="Calibri" panose="020F0502020204030204" pitchFamily="34" charset="0"/>
                <a:ea typeface="Times New Roman" panose="02020603050405020304" pitchFamily="18" charset="0"/>
                <a:cs typeface="Calibri" panose="020F0502020204030204" pitchFamily="34" charset="0"/>
              </a:rPr>
              <a:t>2</a:t>
            </a:r>
            <a:r>
              <a:rPr lang="nl-NL" sz="2400" dirty="0">
                <a:latin typeface="Calibri" panose="020F0502020204030204" pitchFamily="34" charset="0"/>
                <a:ea typeface="Times New Roman" panose="02020603050405020304" pitchFamily="18" charset="0"/>
                <a:cs typeface="Calibri" panose="020F0502020204030204" pitchFamily="34" charset="0"/>
              </a:rPr>
              <a:t>-uitstoot wordt verminderd. </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Er zijn drie soorten duurzame energiebronnen :</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bronnen die warmte afgeven (bijvoorbeeld zonne-energie en aardwarmte).</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bronnen die gebruikt worden om elektriciteit op te wekken (bijvoorbeeld windenergie en waterkracht).</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bronnen waarbij door verbranding of vergisting energie vrijkomt (bijvoorbeeld bio-energie).</a:t>
            </a:r>
          </a:p>
          <a:p>
            <a:pPr marL="0" indent="0">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180335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4.2 Alternatieve energiebronnen</a:t>
            </a:r>
            <a:endParaRPr lang="nl-NL" altLang="nl-NL" sz="3200" dirty="0">
              <a:solidFill>
                <a:schemeClr val="bg1"/>
              </a:solidFill>
              <a:latin typeface="Calibri" panose="020F0502020204030204" pitchFamily="34" charset="0"/>
              <a:cs typeface="Calibri" panose="020F0502020204030204" pitchFamily="34" charset="0"/>
            </a:endParaRPr>
          </a:p>
        </p:txBody>
      </p:sp>
      <p:pic>
        <p:nvPicPr>
          <p:cNvPr id="4" name="Afbeelding 3">
            <a:extLst>
              <a:ext uri="{FF2B5EF4-FFF2-40B4-BE49-F238E27FC236}">
                <a16:creationId xmlns:a16="http://schemas.microsoft.com/office/drawing/2014/main" id="{5C359511-6D1E-4C75-850C-921D45A20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1178650"/>
            <a:ext cx="6096000" cy="5309616"/>
          </a:xfrm>
          <a:prstGeom prst="rect">
            <a:avLst/>
          </a:prstGeom>
        </p:spPr>
      </p:pic>
    </p:spTree>
    <p:extLst>
      <p:ext uri="{BB962C8B-B14F-4D97-AF65-F5344CB8AC3E}">
        <p14:creationId xmlns:p14="http://schemas.microsoft.com/office/powerpoint/2010/main" val="699431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 Klimaatbeleid in de praktijk</a:t>
            </a:r>
            <a:endParaRPr lang="nl-NL" altLang="nl-NL" sz="3200" dirty="0">
              <a:solidFill>
                <a:schemeClr val="bg1"/>
              </a:solidFill>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71498DD6-DB47-4543-AE93-CD8BB2ADEF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74" y="1047828"/>
            <a:ext cx="9144000" cy="6096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4.2 Alternatieve energiebronnen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5076056" cy="548799"/>
          </a:xfrm>
        </p:spPr>
        <p:txBody>
          <a:bodyPr lIns="360000" tIns="46800" bIns="46800">
            <a:normAutofit fontScale="92500" lnSpcReduction="20000"/>
          </a:bodyPr>
          <a:lstStyle/>
          <a:p>
            <a:pPr marL="358775" indent="-358775">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Duurzame energiebronnen</a:t>
            </a:r>
          </a:p>
          <a:p>
            <a:pPr marL="0" indent="0">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BACDA934-9A07-40E2-9C35-5BAB5295F7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1484784"/>
            <a:ext cx="4788024" cy="4997937"/>
          </a:xfrm>
          <a:prstGeom prst="rect">
            <a:avLst/>
          </a:prstGeom>
        </p:spPr>
      </p:pic>
      <p:sp>
        <p:nvSpPr>
          <p:cNvPr id="6" name="Tijdelijke aanduiding voor inhoud 1">
            <a:extLst>
              <a:ext uri="{FF2B5EF4-FFF2-40B4-BE49-F238E27FC236}">
                <a16:creationId xmlns:a16="http://schemas.microsoft.com/office/drawing/2014/main" id="{93F7C434-F6C6-4BB1-9C5F-8DE0E9C781F6}"/>
              </a:ext>
            </a:extLst>
          </p:cNvPr>
          <p:cNvSpPr txBox="1">
            <a:spLocks/>
          </p:cNvSpPr>
          <p:nvPr/>
        </p:nvSpPr>
        <p:spPr bwMode="auto">
          <a:xfrm>
            <a:off x="0" y="1676643"/>
            <a:ext cx="3563888" cy="213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Aft>
                <a:spcPts val="0"/>
              </a:spcAft>
              <a:buFont typeface="Wingdings" panose="05000000000000000000" pitchFamily="2" charset="2"/>
              <a:buChar char="§"/>
            </a:pPr>
            <a:r>
              <a:rPr lang="nl-NL" sz="2400" kern="0" dirty="0">
                <a:latin typeface="Calibri" panose="020F0502020204030204" pitchFamily="34" charset="0"/>
                <a:ea typeface="Times New Roman" panose="02020603050405020304" pitchFamily="18" charset="0"/>
                <a:cs typeface="Calibri" panose="020F0502020204030204" pitchFamily="34" charset="0"/>
              </a:rPr>
              <a:t>Nederland loopt achter op het gebied van de toepassing van hernieuwbare energie.</a:t>
            </a:r>
          </a:p>
          <a:p>
            <a:pPr marL="358775" indent="-358775"/>
            <a:endParaRPr lang="nl-NL" sz="2400" kern="0" dirty="0">
              <a:latin typeface="Calibri" panose="020F0502020204030204" pitchFamily="34" charset="0"/>
              <a:ea typeface="Times New Roman" panose="02020603050405020304" pitchFamily="18" charset="0"/>
              <a:cs typeface="Calibri" panose="020F0502020204030204" pitchFamily="34" charset="0"/>
            </a:endParaRPr>
          </a:p>
        </p:txBody>
      </p:sp>
      <p:sp>
        <p:nvSpPr>
          <p:cNvPr id="5" name="Tekstvak 4">
            <a:extLst>
              <a:ext uri="{FF2B5EF4-FFF2-40B4-BE49-F238E27FC236}">
                <a16:creationId xmlns:a16="http://schemas.microsoft.com/office/drawing/2014/main" id="{A798A0AF-D7A4-4E60-83A8-771C7A9AC55E}"/>
              </a:ext>
            </a:extLst>
          </p:cNvPr>
          <p:cNvSpPr txBox="1"/>
          <p:nvPr/>
        </p:nvSpPr>
        <p:spPr>
          <a:xfrm>
            <a:off x="5148064" y="6570344"/>
            <a:ext cx="4176464" cy="553998"/>
          </a:xfrm>
          <a:prstGeom prst="rect">
            <a:avLst/>
          </a:prstGeom>
          <a:noFill/>
        </p:spPr>
        <p:txBody>
          <a:bodyPr wrap="square" rtlCol="0">
            <a:spAutoFit/>
          </a:bodyPr>
          <a:lstStyle/>
          <a:p>
            <a:r>
              <a:rPr lang="nl-NL" sz="1200" dirty="0"/>
              <a:t>Aandeel hernieuwbare energiebronnen in de EU, 2013</a:t>
            </a:r>
          </a:p>
          <a:p>
            <a:endParaRPr lang="nl-NL" dirty="0"/>
          </a:p>
        </p:txBody>
      </p:sp>
    </p:spTree>
    <p:extLst>
      <p:ext uri="{BB962C8B-B14F-4D97-AF65-F5344CB8AC3E}">
        <p14:creationId xmlns:p14="http://schemas.microsoft.com/office/powerpoint/2010/main" val="803437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4.2 Alternatieve energiebronnen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8460432" cy="2342693"/>
          </a:xfrm>
        </p:spPr>
        <p:txBody>
          <a:bodyPr lIns="360000" tIns="46800" bIns="46800"/>
          <a:lstStyle/>
          <a:p>
            <a:pPr marL="358775" indent="-358775">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Zonne-energie</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De zon is de belangrijkste energieleverancier op aarde maar wordt minder vaak toegepast dan verwacht.</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Bij opgewekte zonne-energie uit zonlicht of zonnestraling wordt onderscheid gemaakt tussen:</a:t>
            </a:r>
          </a:p>
        </p:txBody>
      </p:sp>
      <p:sp>
        <p:nvSpPr>
          <p:cNvPr id="8" name="Tijdelijke aanduiding voor inhoud 1">
            <a:extLst>
              <a:ext uri="{FF2B5EF4-FFF2-40B4-BE49-F238E27FC236}">
                <a16:creationId xmlns:a16="http://schemas.microsoft.com/office/drawing/2014/main" id="{F3789D17-7B61-4D5E-BD76-7372C789E9E0}"/>
              </a:ext>
            </a:extLst>
          </p:cNvPr>
          <p:cNvSpPr txBox="1">
            <a:spLocks/>
          </p:cNvSpPr>
          <p:nvPr/>
        </p:nvSpPr>
        <p:spPr bwMode="auto">
          <a:xfrm>
            <a:off x="107504" y="3573016"/>
            <a:ext cx="3528392" cy="314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58775" indent="-358775">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zonnecellen </a:t>
            </a:r>
            <a:r>
              <a:rPr lang="nl-NL" sz="2000" kern="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000" kern="0" dirty="0">
                <a:latin typeface="Calibri" panose="020F0502020204030204" pitchFamily="34" charset="0"/>
                <a:ea typeface="Times New Roman" panose="02020603050405020304" pitchFamily="18" charset="0"/>
                <a:cs typeface="Calibri" panose="020F0502020204030204" pitchFamily="34" charset="0"/>
              </a:rPr>
              <a:t> </a:t>
            </a:r>
            <a:r>
              <a:rPr lang="nl-NL" sz="2400" kern="0" dirty="0">
                <a:latin typeface="Calibri" panose="020F0502020204030204" pitchFamily="34" charset="0"/>
                <a:ea typeface="Times New Roman" panose="02020603050405020304" pitchFamily="18" charset="0"/>
                <a:cs typeface="Calibri" panose="020F0502020204030204" pitchFamily="34" charset="0"/>
              </a:rPr>
              <a:t>zonlicht wordt direct omgezet in elektriciteit</a:t>
            </a:r>
          </a:p>
          <a:p>
            <a:pPr marL="358775" indent="-358775">
              <a:spcAft>
                <a:spcPts val="0"/>
              </a:spcAft>
              <a:buFontTx/>
              <a:buNone/>
            </a:pPr>
            <a:r>
              <a:rPr lang="nl-NL" sz="2400" kern="0" dirty="0">
                <a:latin typeface="Calibri" panose="020F0502020204030204" pitchFamily="34" charset="0"/>
                <a:ea typeface="Times New Roman" panose="02020603050405020304" pitchFamily="18" charset="0"/>
                <a:cs typeface="Calibri" panose="020F0502020204030204" pitchFamily="34" charset="0"/>
              </a:rPr>
              <a:t>‒	zonnecollectoren</a:t>
            </a:r>
            <a:r>
              <a:rPr lang="nl-NL" sz="2400" kern="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000" kern="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kern="0" dirty="0">
                <a:latin typeface="Calibri" panose="020F0502020204030204" pitchFamily="34" charset="0"/>
                <a:ea typeface="Times New Roman" panose="02020603050405020304" pitchFamily="18" charset="0"/>
                <a:cs typeface="Calibri" panose="020F0502020204030204" pitchFamily="34" charset="0"/>
              </a:rPr>
              <a:t> zonlicht wordt omgezet in warmte</a:t>
            </a:r>
          </a:p>
          <a:p>
            <a:pPr marL="358775" indent="-358775"/>
            <a:endParaRPr lang="nl-NL" sz="2400" kern="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C2BFED02-D3C9-41FA-9817-9D7625BCF9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48657" y="3594761"/>
            <a:ext cx="4283968" cy="2858575"/>
          </a:xfrm>
          <a:prstGeom prst="rect">
            <a:avLst/>
          </a:prstGeom>
        </p:spPr>
      </p:pic>
    </p:spTree>
    <p:extLst>
      <p:ext uri="{BB962C8B-B14F-4D97-AF65-F5344CB8AC3E}">
        <p14:creationId xmlns:p14="http://schemas.microsoft.com/office/powerpoint/2010/main" val="937193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4.2 Alternatieve energiebronnen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8775" indent="-358775">
              <a:spcAft>
                <a:spcPts val="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Zonne-energie</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Zonne-energie is een schone energiebron. </a:t>
            </a:r>
          </a:p>
          <a:p>
            <a:pPr marL="358775" indent="-358775">
              <a:spcBef>
                <a:spcPts val="500"/>
              </a:spcBef>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58775" indent="-358775">
              <a:spcBef>
                <a:spcPts val="500"/>
              </a:spcBef>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Nadelen zijn er ook:</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zonne-energie wordt niet gemakkelijk opgeslagen in zonnepanelen.</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zonnepanelen zijn duur in aanschaf.</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aantal zonuren op aarde is niet gelijk verdeeld.</a:t>
            </a:r>
          </a:p>
          <a:p>
            <a:pPr>
              <a:spcBef>
                <a:spcPts val="576"/>
              </a:spcBef>
              <a:spcAft>
                <a:spcPts val="0"/>
              </a:spcAft>
              <a:buFont typeface="Wingdings" panose="05000000000000000000" pitchFamily="2" charset="2"/>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Bef>
                <a:spcPts val="576"/>
              </a:spcBef>
              <a:spcAft>
                <a:spcPts val="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Duitsland en Italië zijn toonaangevend in Europa </a:t>
            </a:r>
            <a:r>
              <a:rPr lang="nl-NL" sz="200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Overheidsbeleid heeft doorslaggevende rol.</a:t>
            </a:r>
          </a:p>
        </p:txBody>
      </p:sp>
    </p:spTree>
    <p:extLst>
      <p:ext uri="{BB962C8B-B14F-4D97-AF65-F5344CB8AC3E}">
        <p14:creationId xmlns:p14="http://schemas.microsoft.com/office/powerpoint/2010/main" val="2672858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4.2 Alternatieve energiebronnen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8775" indent="-358775">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Aardwarmte</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Aardwarmte of geothermische energie wordt onttrokken aan de warmte in de aardkorst. </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Winning van aardwarmte hangt af van de dikte en de doorlaatbaarheid van de watervoerende laag. Niet ieder gebied is geschikt.</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IJsland (vulkanisch eiland) </a:t>
            </a:r>
            <a:r>
              <a:rPr lang="nl-NL" sz="2000"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nl-NL" sz="2000" dirty="0">
                <a:latin typeface="Calibri" panose="020F0502020204030204" pitchFamily="34" charset="0"/>
                <a:ea typeface="Times New Roman" panose="02020603050405020304" pitchFamily="18" charset="0"/>
                <a:cs typeface="Calibri" panose="020F0502020204030204" pitchFamily="34" charset="0"/>
              </a:rPr>
              <a:t> </a:t>
            </a:r>
            <a:r>
              <a:rPr lang="nl-NL" sz="2400" dirty="0">
                <a:latin typeface="Calibri" panose="020F0502020204030204" pitchFamily="34" charset="0"/>
                <a:ea typeface="Times New Roman" panose="02020603050405020304" pitchFamily="18" charset="0"/>
                <a:cs typeface="Calibri" panose="020F0502020204030204" pitchFamily="34" charset="0"/>
              </a:rPr>
              <a:t>winning geothermische energie op grote schaal.</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Nederland </a:t>
            </a:r>
            <a:r>
              <a:rPr lang="nl-NL" sz="2000"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techniek wordt vooral toegepast in kassen.</a:t>
            </a:r>
          </a:p>
          <a:p>
            <a:pPr marL="358775" indent="-358775"/>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57053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4.2 Alternatieve energiebronnen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4283968" cy="3717152"/>
          </a:xfrm>
        </p:spPr>
        <p:txBody>
          <a:bodyPr lIns="360000" tIns="46800" bIns="46800">
            <a:normAutofit fontScale="85000" lnSpcReduction="20000"/>
          </a:bodyPr>
          <a:lstStyle/>
          <a:p>
            <a:pPr marL="358775" indent="-358775">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Aardwarmte</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In Nederland worden huizen en bedrijven verwarmd door warm water (20 tot 30° C) dat opgepompt wordt uit vrij ondiepe lagen. Afgekoeld water wordt weer in de grond geïnjecteerd. </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t>
            </a:r>
          </a:p>
          <a:p>
            <a:pPr marL="358775" indent="-358775">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58775" indent="-358775">
              <a:spcAft>
                <a:spcPts val="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t>
            </a:r>
          </a:p>
        </p:txBody>
      </p:sp>
      <p:pic>
        <p:nvPicPr>
          <p:cNvPr id="4" name="Afbeelding 3">
            <a:extLst>
              <a:ext uri="{FF2B5EF4-FFF2-40B4-BE49-F238E27FC236}">
                <a16:creationId xmlns:a16="http://schemas.microsoft.com/office/drawing/2014/main" id="{972AF6E1-8E51-4832-9A96-70726A519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0124" y="1048894"/>
            <a:ext cx="4522396" cy="5880879"/>
          </a:xfrm>
          <a:prstGeom prst="rect">
            <a:avLst/>
          </a:prstGeom>
        </p:spPr>
      </p:pic>
      <p:sp>
        <p:nvSpPr>
          <p:cNvPr id="6" name="Tekstvak 5">
            <a:extLst>
              <a:ext uri="{FF2B5EF4-FFF2-40B4-BE49-F238E27FC236}">
                <a16:creationId xmlns:a16="http://schemas.microsoft.com/office/drawing/2014/main" id="{7BACA550-E140-4860-9AB6-C95418AF172C}"/>
              </a:ext>
            </a:extLst>
          </p:cNvPr>
          <p:cNvSpPr txBox="1"/>
          <p:nvPr/>
        </p:nvSpPr>
        <p:spPr>
          <a:xfrm>
            <a:off x="962236" y="5453608"/>
            <a:ext cx="2664296" cy="648072"/>
          </a:xfrm>
          <a:prstGeom prst="rect">
            <a:avLst/>
          </a:prstGeom>
          <a:noFill/>
        </p:spPr>
        <p:txBody>
          <a:bodyPr wrap="square" rtlCol="0">
            <a:spAutoFit/>
          </a:bodyPr>
          <a:lstStyle/>
          <a:p>
            <a:endParaRPr lang="nl-NL" dirty="0"/>
          </a:p>
        </p:txBody>
      </p:sp>
      <p:sp>
        <p:nvSpPr>
          <p:cNvPr id="7" name="Tekstvak 6">
            <a:extLst>
              <a:ext uri="{FF2B5EF4-FFF2-40B4-BE49-F238E27FC236}">
                <a16:creationId xmlns:a16="http://schemas.microsoft.com/office/drawing/2014/main" id="{3AA7662E-4F31-49BB-B4AC-9DE9447B8BA9}"/>
              </a:ext>
            </a:extLst>
          </p:cNvPr>
          <p:cNvSpPr txBox="1"/>
          <p:nvPr/>
        </p:nvSpPr>
        <p:spPr>
          <a:xfrm>
            <a:off x="2038008" y="6504780"/>
            <a:ext cx="2664296" cy="276999"/>
          </a:xfrm>
          <a:prstGeom prst="rect">
            <a:avLst/>
          </a:prstGeom>
          <a:noFill/>
        </p:spPr>
        <p:txBody>
          <a:bodyPr wrap="square" rtlCol="0">
            <a:spAutoFit/>
          </a:bodyPr>
          <a:lstStyle/>
          <a:p>
            <a:r>
              <a:rPr lang="nl-NL" sz="1200" dirty="0"/>
              <a:t>Aardwarmte-installatie in Vierpolders</a:t>
            </a:r>
          </a:p>
        </p:txBody>
      </p:sp>
    </p:spTree>
    <p:extLst>
      <p:ext uri="{BB962C8B-B14F-4D97-AF65-F5344CB8AC3E}">
        <p14:creationId xmlns:p14="http://schemas.microsoft.com/office/powerpoint/2010/main" val="407831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4.2 Alternatieve energiebronnen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471601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rPr>
              <a:t>Windenergie</a:t>
            </a:r>
            <a:endParaRPr lang="nl-NL" sz="2800" dirty="0">
              <a:latin typeface="Calibri" panose="020F0502020204030204" pitchFamily="34" charset="0"/>
            </a:endParaRPr>
          </a:p>
          <a:p>
            <a:pPr marL="358775" indent="-358775">
              <a:buNone/>
              <a:tabLst>
                <a:tab pos="446088" algn="l"/>
              </a:tabLst>
            </a:pPr>
            <a:r>
              <a:rPr lang="nl-NL" sz="2400" dirty="0">
                <a:latin typeface="Calibri" panose="020F0502020204030204" pitchFamily="34" charset="0"/>
                <a:ea typeface="Times New Roman" panose="02020603050405020304" pitchFamily="18" charset="0"/>
                <a:cs typeface="Calibri" panose="020F0502020204030204" pitchFamily="34" charset="0"/>
              </a:rPr>
              <a:t>► </a:t>
            </a:r>
            <a:r>
              <a:rPr lang="nl-NL" sz="2400" dirty="0">
                <a:latin typeface="Calibri" panose="020F0502020204030204" pitchFamily="34" charset="0"/>
              </a:rPr>
              <a:t>Nederland geschikt voor windenergie </a:t>
            </a:r>
            <a:r>
              <a:rPr lang="nl-NL" sz="2400" dirty="0">
                <a:latin typeface="Calibri" panose="020F0502020204030204" pitchFamily="34" charset="0"/>
                <a:sym typeface="Wingdings" panose="05000000000000000000" pitchFamily="2" charset="2"/>
              </a:rPr>
              <a:t></a:t>
            </a:r>
            <a:r>
              <a:rPr lang="nl-NL" sz="2400" dirty="0">
                <a:latin typeface="Calibri" panose="020F0502020204030204" pitchFamily="34" charset="0"/>
              </a:rPr>
              <a:t> ligging aan de kust zorgt vaak voor westelijke wind en door het vlakke open landschap kan wind makkelijk in kracht toenemen.</a:t>
            </a:r>
          </a:p>
          <a:p>
            <a:pPr marL="358775" indent="-358775">
              <a:buNone/>
              <a:tabLst>
                <a:tab pos="446088" algn="l"/>
              </a:tabLst>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358775" indent="-358775">
              <a:buNone/>
              <a:tabLst>
                <a:tab pos="446088" algn="l"/>
              </a:tabLst>
            </a:pPr>
            <a:r>
              <a:rPr lang="nl-NL" sz="2400" dirty="0">
                <a:latin typeface="Calibri" panose="020F0502020204030204" pitchFamily="34" charset="0"/>
                <a:ea typeface="Times New Roman" panose="02020603050405020304" pitchFamily="18" charset="0"/>
                <a:cs typeface="Calibri" panose="020F0502020204030204" pitchFamily="34" charset="0"/>
              </a:rPr>
              <a:t>●	</a:t>
            </a:r>
            <a:r>
              <a:rPr lang="nl-NL" sz="2400" dirty="0">
                <a:latin typeface="Calibri" panose="020F0502020204030204" pitchFamily="34" charset="0"/>
              </a:rPr>
              <a:t>Gemini windpark ten noorden van Groningen in de Noordzee, een van de grootste offshore windparken ter wereld.</a:t>
            </a:r>
          </a:p>
          <a:p>
            <a:pPr marL="358775" indent="-358775">
              <a:buNone/>
              <a:tabLst>
                <a:tab pos="446088" algn="l"/>
              </a:tabLst>
            </a:pPr>
            <a:r>
              <a:rPr lang="nl-NL" sz="2400" dirty="0">
                <a:latin typeface="Calibri" panose="020F0502020204030204" pitchFamily="34" charset="0"/>
              </a:rPr>
              <a:t>	</a:t>
            </a: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5009C8FC-E669-4794-9F42-FE629AD131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44233" y="1046395"/>
            <a:ext cx="4560056" cy="5811605"/>
          </a:xfrm>
          <a:prstGeom prst="rect">
            <a:avLst/>
          </a:prstGeom>
        </p:spPr>
      </p:pic>
    </p:spTree>
    <p:extLst>
      <p:ext uri="{BB962C8B-B14F-4D97-AF65-F5344CB8AC3E}">
        <p14:creationId xmlns:p14="http://schemas.microsoft.com/office/powerpoint/2010/main" val="1231803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4.2 Alternatieve energiebronnen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8676456" cy="5506917"/>
          </a:xfrm>
        </p:spPr>
        <p:txBody>
          <a:bodyPr lIns="360000" tIns="46800" bIns="46800"/>
          <a:lstStyle/>
          <a:p>
            <a:pPr marL="0" indent="0">
              <a:buNone/>
            </a:pPr>
            <a:r>
              <a:rPr lang="nl-NL" sz="2800" b="1" dirty="0">
                <a:latin typeface="Calibri" panose="020F0502020204030204" pitchFamily="34" charset="0"/>
              </a:rPr>
              <a:t>Windenergie</a:t>
            </a:r>
            <a:endParaRPr lang="nl-NL" sz="2800" dirty="0">
              <a:latin typeface="Calibri" panose="020F0502020204030204" pitchFamily="34" charset="0"/>
            </a:endParaRPr>
          </a:p>
          <a:p>
            <a:pPr>
              <a:buFont typeface="Arial" panose="020B0604020202020204" pitchFamily="34" charset="0"/>
              <a:buChar char="●"/>
              <a:tabLst>
                <a:tab pos="446088" algn="l"/>
              </a:tabLst>
            </a:pPr>
            <a:r>
              <a:rPr lang="nl-NL" sz="2400" dirty="0">
                <a:latin typeface="Calibri" panose="020F0502020204030204" pitchFamily="34" charset="0"/>
              </a:rPr>
              <a:t>China, de Verenigde Staten en Duitsland lopen voorop </a:t>
            </a:r>
            <a:r>
              <a:rPr lang="nl-NL" sz="2000" dirty="0">
                <a:latin typeface="Calibri" panose="020F0502020204030204" pitchFamily="34" charset="0"/>
                <a:sym typeface="Wingdings" panose="05000000000000000000" pitchFamily="2" charset="2"/>
              </a:rPr>
              <a:t></a:t>
            </a:r>
            <a:r>
              <a:rPr lang="nl-NL" sz="2400" dirty="0">
                <a:latin typeface="Calibri" panose="020F0502020204030204" pitchFamily="34" charset="0"/>
              </a:rPr>
              <a:t> in 2030 is wereldwijd 9% van de energie afkomstig van windenergie.</a:t>
            </a:r>
          </a:p>
          <a:p>
            <a:pPr>
              <a:spcBef>
                <a:spcPts val="1000"/>
              </a:spcBef>
              <a:buFont typeface="Wingdings" panose="05000000000000000000" pitchFamily="2" charset="2"/>
              <a:buChar char="§"/>
              <a:tabLst>
                <a:tab pos="446088" algn="l"/>
              </a:tabLst>
            </a:pPr>
            <a:r>
              <a:rPr lang="nl-NL" sz="2400" dirty="0">
                <a:latin typeface="Calibri" panose="020F0502020204030204" pitchFamily="34" charset="0"/>
              </a:rPr>
              <a:t>Ontwikkel- en plaatsingskosten van windturbines op zee zijn vrij hoog. Publiek staat niet altijd positief tegenover windturbines in directe leefomgeving.</a:t>
            </a:r>
          </a:p>
          <a:p>
            <a:pPr marL="0" indent="0">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81F01A88-E7B6-4C54-BF30-984E9762A0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27784" y="4076719"/>
            <a:ext cx="3888432" cy="2592641"/>
          </a:xfrm>
          <a:prstGeom prst="rect">
            <a:avLst/>
          </a:prstGeom>
        </p:spPr>
      </p:pic>
    </p:spTree>
    <p:extLst>
      <p:ext uri="{BB962C8B-B14F-4D97-AF65-F5344CB8AC3E}">
        <p14:creationId xmlns:p14="http://schemas.microsoft.com/office/powerpoint/2010/main" val="2390380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4.2 Alternatieve energiebronnen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875"/>
            <a:ext cx="8676456" cy="2708165"/>
          </a:xfrm>
        </p:spPr>
        <p:txBody>
          <a:bodyPr lIns="360000" tIns="46800" bIns="46800">
            <a:normAutofit lnSpcReduction="10000"/>
          </a:bodyPr>
          <a:lstStyle/>
          <a:p>
            <a:pPr marL="0" indent="0">
              <a:spcBef>
                <a:spcPts val="0"/>
              </a:spcBef>
              <a:spcAft>
                <a:spcPts val="1000"/>
              </a:spcAft>
              <a:buNone/>
            </a:pPr>
            <a:r>
              <a:rPr lang="nl-NL" sz="2800" b="1" dirty="0">
                <a:latin typeface="Calibri" panose="020F0502020204030204" pitchFamily="34" charset="0"/>
              </a:rPr>
              <a:t>Waterkracht</a:t>
            </a:r>
          </a:p>
          <a:p>
            <a:pPr marL="358775" indent="-358775">
              <a:buNone/>
            </a:pPr>
            <a:r>
              <a:rPr lang="nl-NL" sz="2400" b="1" dirty="0">
                <a:latin typeface="Calibri" panose="020F0502020204030204" pitchFamily="34" charset="0"/>
                <a:ea typeface="Times New Roman" panose="02020603050405020304" pitchFamily="18" charset="0"/>
                <a:cs typeface="Calibri" panose="020F0502020204030204" pitchFamily="34" charset="0"/>
              </a:rPr>
              <a:t>► </a:t>
            </a:r>
            <a:r>
              <a:rPr lang="nl-NL" sz="2400" dirty="0">
                <a:latin typeface="Calibri" panose="020F0502020204030204" pitchFamily="34" charset="0"/>
              </a:rPr>
              <a:t>Water kan op verschillende manier gebruikt worden voor de opwekking van elektriciteit:</a:t>
            </a:r>
          </a:p>
          <a:p>
            <a:pPr>
              <a:buFont typeface="Arial" panose="020B0604020202020204" pitchFamily="34" charset="0"/>
              <a:buChar char="●"/>
            </a:pPr>
            <a:r>
              <a:rPr lang="nl-NL" sz="2400" dirty="0">
                <a:latin typeface="Calibri" panose="020F0502020204030204" pitchFamily="34" charset="0"/>
              </a:rPr>
              <a:t>stuwdammen </a:t>
            </a:r>
            <a:r>
              <a:rPr lang="nl-NL" sz="2000" dirty="0">
                <a:sym typeface="Wingdings" panose="05000000000000000000" pitchFamily="2" charset="2"/>
              </a:rPr>
              <a:t></a:t>
            </a:r>
            <a:r>
              <a:rPr lang="nl-NL" sz="2400" dirty="0">
                <a:latin typeface="Calibri" panose="020F0502020204030204" pitchFamily="34" charset="0"/>
              </a:rPr>
              <a:t> vallend water </a:t>
            </a:r>
            <a:r>
              <a:rPr lang="nl-NL" sz="2000" dirty="0">
                <a:sym typeface="Wingdings" panose="05000000000000000000" pitchFamily="2" charset="2"/>
              </a:rPr>
              <a:t></a:t>
            </a:r>
            <a:r>
              <a:rPr lang="nl-NL" sz="2400" dirty="0">
                <a:latin typeface="Calibri" panose="020F0502020204030204" pitchFamily="34" charset="0"/>
              </a:rPr>
              <a:t> hydro-elektriciteit</a:t>
            </a:r>
          </a:p>
          <a:p>
            <a:pPr>
              <a:buFont typeface="Arial" panose="020B0604020202020204" pitchFamily="34" charset="0"/>
              <a:buChar char="●"/>
            </a:pPr>
            <a:r>
              <a:rPr lang="nl-NL" sz="2400" dirty="0">
                <a:latin typeface="Calibri" panose="020F0502020204030204" pitchFamily="34" charset="0"/>
              </a:rPr>
              <a:t>beweging van golven </a:t>
            </a:r>
            <a:r>
              <a:rPr lang="nl-NL" sz="2000" dirty="0">
                <a:sym typeface="Wingdings" panose="05000000000000000000" pitchFamily="2" charset="2"/>
              </a:rPr>
              <a:t></a:t>
            </a:r>
            <a:r>
              <a:rPr lang="nl-NL" sz="2400" dirty="0">
                <a:latin typeface="Calibri" panose="020F0502020204030204" pitchFamily="34" charset="0"/>
              </a:rPr>
              <a:t> golfslagenergie</a:t>
            </a:r>
          </a:p>
          <a:p>
            <a:pPr>
              <a:buFont typeface="Arial" panose="020B0604020202020204" pitchFamily="34" charset="0"/>
              <a:buChar char="●"/>
            </a:pPr>
            <a:r>
              <a:rPr lang="nl-NL" sz="2400" dirty="0">
                <a:latin typeface="Calibri" panose="020F0502020204030204" pitchFamily="34" charset="0"/>
              </a:rPr>
              <a:t>verschillen tussen eb en vloed </a:t>
            </a:r>
            <a:r>
              <a:rPr lang="nl-NL" sz="2000" dirty="0">
                <a:solidFill>
                  <a:srgbClr val="000000"/>
                </a:solidFill>
                <a:sym typeface="Wingdings" panose="05000000000000000000" pitchFamily="2" charset="2"/>
              </a:rPr>
              <a:t></a:t>
            </a:r>
            <a:r>
              <a:rPr lang="nl-NL" sz="2400" dirty="0">
                <a:latin typeface="Calibri" panose="020F0502020204030204" pitchFamily="34" charset="0"/>
              </a:rPr>
              <a:t> getijdenenergie</a:t>
            </a:r>
          </a:p>
        </p:txBody>
      </p:sp>
      <p:pic>
        <p:nvPicPr>
          <p:cNvPr id="4" name="Afbeelding 3">
            <a:extLst>
              <a:ext uri="{FF2B5EF4-FFF2-40B4-BE49-F238E27FC236}">
                <a16:creationId xmlns:a16="http://schemas.microsoft.com/office/drawing/2014/main" id="{1F7E83B0-95E8-4891-8C67-52195E0D9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7463" y="3821021"/>
            <a:ext cx="3779912" cy="2519941"/>
          </a:xfrm>
          <a:prstGeom prst="rect">
            <a:avLst/>
          </a:prstGeom>
        </p:spPr>
      </p:pic>
      <p:sp>
        <p:nvSpPr>
          <p:cNvPr id="5" name="Tijdelijke aanduiding voor inhoud 1">
            <a:extLst>
              <a:ext uri="{FF2B5EF4-FFF2-40B4-BE49-F238E27FC236}">
                <a16:creationId xmlns:a16="http://schemas.microsoft.com/office/drawing/2014/main" id="{120CC4F7-28B8-4162-91F5-96165582A65C}"/>
              </a:ext>
            </a:extLst>
          </p:cNvPr>
          <p:cNvSpPr txBox="1">
            <a:spLocks/>
          </p:cNvSpPr>
          <p:nvPr/>
        </p:nvSpPr>
        <p:spPr bwMode="auto">
          <a:xfrm>
            <a:off x="0" y="3789040"/>
            <a:ext cx="3707904" cy="270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buFont typeface="Arial" panose="020B0604020202020204" pitchFamily="34" charset="0"/>
              <a:buChar char="●"/>
            </a:pPr>
            <a:r>
              <a:rPr lang="nl-NL" sz="2400" kern="0" dirty="0">
                <a:latin typeface="Calibri" panose="020F0502020204030204" pitchFamily="34" charset="0"/>
              </a:rPr>
              <a:t>verschil in zoutconcentratie in grensgebieden tussen zoet en zout water </a:t>
            </a:r>
            <a:r>
              <a:rPr lang="nl-NL" sz="2000" kern="0" dirty="0">
                <a:solidFill>
                  <a:srgbClr val="000000"/>
                </a:solidFill>
                <a:sym typeface="Wingdings" panose="05000000000000000000" pitchFamily="2" charset="2"/>
              </a:rPr>
              <a:t></a:t>
            </a:r>
            <a:r>
              <a:rPr lang="nl-NL" sz="2400" kern="0" dirty="0">
                <a:latin typeface="Calibri" panose="020F0502020204030204" pitchFamily="34" charset="0"/>
              </a:rPr>
              <a:t> blauwe energie (voorbeeld: Afsluitdijk)</a:t>
            </a:r>
            <a:endParaRPr lang="nl-NL" sz="2400" kern="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39893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4.2 Alternatieve energiebronnen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875"/>
            <a:ext cx="8676456" cy="1340013"/>
          </a:xfrm>
        </p:spPr>
        <p:txBody>
          <a:bodyPr lIns="360000" tIns="46800" bIns="46800">
            <a:normAutofit lnSpcReduction="10000"/>
          </a:bodyPr>
          <a:lstStyle/>
          <a:p>
            <a:pPr marL="360363" indent="-360363">
              <a:spcBef>
                <a:spcPts val="0"/>
              </a:spcBef>
              <a:spcAft>
                <a:spcPts val="1000"/>
              </a:spcAft>
              <a:buNone/>
            </a:pPr>
            <a:r>
              <a:rPr lang="nl-NL" sz="2800" b="1" dirty="0">
                <a:latin typeface="Calibri" panose="020F0502020204030204" pitchFamily="34" charset="0"/>
              </a:rPr>
              <a:t>Bio-energie</a:t>
            </a:r>
          </a:p>
          <a:p>
            <a:pPr marL="360363" indent="-360363">
              <a:buNone/>
            </a:pPr>
            <a:r>
              <a:rPr lang="nl-NL" sz="2400" b="1" dirty="0">
                <a:latin typeface="Calibri" panose="020F0502020204030204" pitchFamily="34" charset="0"/>
                <a:ea typeface="Times New Roman" panose="02020603050405020304" pitchFamily="18" charset="0"/>
                <a:cs typeface="Calibri" panose="020F0502020204030204" pitchFamily="34" charset="0"/>
              </a:rPr>
              <a:t>► </a:t>
            </a:r>
            <a:r>
              <a:rPr lang="nl-NL" sz="2400" dirty="0">
                <a:latin typeface="Calibri" panose="020F0502020204030204" pitchFamily="34" charset="0"/>
              </a:rPr>
              <a:t>Bio-energie is energie gewonnen uit plantaardig materiaal. Naast biobrandstof zijn er verschillende andere toepassingen:</a:t>
            </a:r>
          </a:p>
          <a:p>
            <a:pPr marL="360363" indent="-360363">
              <a:buNone/>
            </a:pPr>
            <a:endParaRPr lang="nl-NL" sz="2400" dirty="0">
              <a:latin typeface="Calibri" panose="020F0502020204030204" pitchFamily="34" charset="0"/>
            </a:endParaRPr>
          </a:p>
        </p:txBody>
      </p:sp>
      <p:sp>
        <p:nvSpPr>
          <p:cNvPr id="4" name="Tijdelijke aanduiding voor inhoud 1">
            <a:extLst>
              <a:ext uri="{FF2B5EF4-FFF2-40B4-BE49-F238E27FC236}">
                <a16:creationId xmlns:a16="http://schemas.microsoft.com/office/drawing/2014/main" id="{1A050BF5-0CF9-499A-B64A-85BE22DA87BA}"/>
              </a:ext>
            </a:extLst>
          </p:cNvPr>
          <p:cNvSpPr txBox="1">
            <a:spLocks/>
          </p:cNvSpPr>
          <p:nvPr/>
        </p:nvSpPr>
        <p:spPr bwMode="auto">
          <a:xfrm>
            <a:off x="21376" y="2492896"/>
            <a:ext cx="4716016" cy="3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0363" indent="-360363">
              <a:buFontTx/>
              <a:buNone/>
            </a:pPr>
            <a:r>
              <a:rPr lang="nl-NL" sz="2400" kern="0" dirty="0">
                <a:latin typeface="Calibri" panose="020F0502020204030204" pitchFamily="34" charset="0"/>
              </a:rPr>
              <a:t>‒	verbranding van hout</a:t>
            </a:r>
          </a:p>
          <a:p>
            <a:pPr marL="360363" indent="-360363">
              <a:buFontTx/>
              <a:buNone/>
            </a:pPr>
            <a:r>
              <a:rPr lang="nl-NL" sz="2400" kern="0" dirty="0">
                <a:latin typeface="Calibri" panose="020F0502020204030204" pitchFamily="34" charset="0"/>
              </a:rPr>
              <a:t>‒	verbranding van huishoudelijk en bedrijfsafval</a:t>
            </a:r>
          </a:p>
          <a:p>
            <a:pPr marL="360363" indent="-360363">
              <a:buFontTx/>
              <a:buNone/>
            </a:pPr>
            <a:r>
              <a:rPr lang="nl-NL" sz="2400" kern="0" dirty="0">
                <a:latin typeface="Calibri" panose="020F0502020204030204" pitchFamily="34" charset="0"/>
              </a:rPr>
              <a:t>‒	energiewinning op basis van mestoverschotten (biogas)</a:t>
            </a:r>
          </a:p>
          <a:p>
            <a:pPr marL="360363" indent="-360363">
              <a:buFontTx/>
              <a:buNone/>
            </a:pPr>
            <a:r>
              <a:rPr lang="nl-NL" sz="2400" kern="0" dirty="0">
                <a:latin typeface="Calibri" panose="020F0502020204030204" pitchFamily="34" charset="0"/>
              </a:rPr>
              <a:t>‒	vergisting van groente-, fruit- en tuinafval</a:t>
            </a:r>
          </a:p>
          <a:p>
            <a:pPr marL="360363" indent="-360363">
              <a:buFontTx/>
              <a:buNone/>
            </a:pPr>
            <a:endParaRPr lang="nl-NL" sz="2400" kern="0" dirty="0">
              <a:latin typeface="Calibri" panose="020F0502020204030204" pitchFamily="34" charset="0"/>
            </a:endParaRPr>
          </a:p>
        </p:txBody>
      </p:sp>
      <p:pic>
        <p:nvPicPr>
          <p:cNvPr id="5" name="Afbeelding 4">
            <a:extLst>
              <a:ext uri="{FF2B5EF4-FFF2-40B4-BE49-F238E27FC236}">
                <a16:creationId xmlns:a16="http://schemas.microsoft.com/office/drawing/2014/main" id="{C2AB6656-D631-4793-AD95-1AD576CF39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78313" y="2996952"/>
            <a:ext cx="3765687" cy="3214346"/>
          </a:xfrm>
          <a:prstGeom prst="rect">
            <a:avLst/>
          </a:prstGeom>
        </p:spPr>
      </p:pic>
    </p:spTree>
    <p:extLst>
      <p:ext uri="{BB962C8B-B14F-4D97-AF65-F5344CB8AC3E}">
        <p14:creationId xmlns:p14="http://schemas.microsoft.com/office/powerpoint/2010/main" val="3656303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4.2 Alternatieve energiebronnen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875"/>
            <a:ext cx="8676456" cy="5506917"/>
          </a:xfrm>
        </p:spPr>
        <p:txBody>
          <a:bodyPr lIns="360000" tIns="46800" bIns="46800"/>
          <a:lstStyle/>
          <a:p>
            <a:pPr marL="0" indent="0">
              <a:buNone/>
            </a:pPr>
            <a:r>
              <a:rPr lang="nl-NL" sz="2800" b="1" dirty="0">
                <a:latin typeface="Calibri" panose="020F0502020204030204" pitchFamily="34" charset="0"/>
              </a:rPr>
              <a:t>Bio-energie</a:t>
            </a:r>
          </a:p>
          <a:p>
            <a:pPr>
              <a:buFont typeface="Arial" panose="020B0604020202020204" pitchFamily="34" charset="0"/>
              <a:buChar char="●"/>
            </a:pPr>
            <a:r>
              <a:rPr lang="nl-NL" sz="2400" dirty="0">
                <a:latin typeface="Calibri" panose="020F0502020204030204" pitchFamily="34" charset="0"/>
              </a:rPr>
              <a:t>Winning biobrandstoffen gebeurt op verschillende manieren:</a:t>
            </a:r>
          </a:p>
          <a:p>
            <a:pPr>
              <a:buFont typeface="Calibri" panose="020F0502020204030204" pitchFamily="34" charset="0"/>
              <a:buChar char="‒"/>
            </a:pPr>
            <a:r>
              <a:rPr lang="nl-NL" sz="2400" dirty="0">
                <a:latin typeface="Calibri" panose="020F0502020204030204" pitchFamily="34" charset="0"/>
              </a:rPr>
              <a:t>olie wordt gewonnen uit voedselgewassen: maïsolie, koolzaadolie, palmolie, sojaolie </a:t>
            </a:r>
            <a:r>
              <a:rPr lang="nl-NL" sz="2000" dirty="0">
                <a:latin typeface="Calibri" panose="020F0502020204030204" pitchFamily="34" charset="0"/>
                <a:sym typeface="Wingdings" panose="05000000000000000000" pitchFamily="2" charset="2"/>
              </a:rPr>
              <a:t></a:t>
            </a:r>
            <a:r>
              <a:rPr lang="nl-NL" sz="2400" dirty="0">
                <a:latin typeface="Calibri" panose="020F0502020204030204" pitchFamily="34" charset="0"/>
              </a:rPr>
              <a:t> grondstof voor ontwikkeling biodiesel of bio-ethanol.</a:t>
            </a:r>
          </a:p>
          <a:p>
            <a:pPr>
              <a:buFont typeface="Calibri" panose="020F0502020204030204" pitchFamily="34" charset="0"/>
              <a:buChar char="‒"/>
            </a:pPr>
            <a:r>
              <a:rPr lang="nl-NL" sz="2400" dirty="0">
                <a:latin typeface="Calibri" panose="020F0502020204030204" pitchFamily="34" charset="0"/>
              </a:rPr>
              <a:t>energiegewassen (planten en bomen die niet geschikt zijn voor consumptie) worden soms speciaal voor de toepassing van biobrandstof geteeld. Twijfel over duurzaamheid hiervan.</a:t>
            </a:r>
          </a:p>
          <a:p>
            <a:pPr>
              <a:buFont typeface="Arial" panose="020B0604020202020204" pitchFamily="34" charset="0"/>
              <a:buChar char="●"/>
            </a:pPr>
            <a:r>
              <a:rPr lang="nl-NL" sz="2400" dirty="0">
                <a:latin typeface="Calibri" panose="020F0502020204030204" pitchFamily="34" charset="0"/>
              </a:rPr>
              <a:t>Bij verbranding van hout moet rekening gehouden worden met aanplant van nieuwe bomen beperking schadelijke stoffen die vrijkomen.</a:t>
            </a:r>
          </a:p>
          <a:p>
            <a:pPr marL="0" indent="0">
              <a:buNone/>
            </a:pPr>
            <a:endParaRPr lang="nl-NL" sz="2400" dirty="0">
              <a:latin typeface="Calibri" panose="020F0502020204030204" pitchFamily="34" charset="0"/>
            </a:endParaRPr>
          </a:p>
        </p:txBody>
      </p:sp>
    </p:spTree>
    <p:extLst>
      <p:ext uri="{BB962C8B-B14F-4D97-AF65-F5344CB8AC3E}">
        <p14:creationId xmlns:p14="http://schemas.microsoft.com/office/powerpoint/2010/main" val="1467241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 Klimaatbeleid in de praktijk</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E96C8A00-9E05-4899-8797-44144116CCA8}"/>
              </a:ext>
            </a:extLst>
          </p:cNvPr>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Hoofdvraag</a:t>
            </a:r>
          </a:p>
          <a:p>
            <a:r>
              <a:rPr lang="nl-NL" sz="2400" dirty="0">
                <a:latin typeface="Calibri" panose="020F0502020204030204" pitchFamily="34" charset="0"/>
                <a:cs typeface="Calibri" panose="020F0502020204030204" pitchFamily="34" charset="0"/>
              </a:rPr>
              <a:t>Welk beleid is er op verschillende schaalniveaus nodig om klimaatverandering in goede banen te leiden?</a:t>
            </a:r>
          </a:p>
        </p:txBody>
      </p:sp>
      <p:pic>
        <p:nvPicPr>
          <p:cNvPr id="4" name="Afbeelding 3">
            <a:extLst>
              <a:ext uri="{FF2B5EF4-FFF2-40B4-BE49-F238E27FC236}">
                <a16:creationId xmlns:a16="http://schemas.microsoft.com/office/drawing/2014/main" id="{323BA095-29F2-4BED-8935-079CF38CE2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
          <a:stretch/>
        </p:blipFill>
        <p:spPr>
          <a:xfrm>
            <a:off x="0" y="2564904"/>
            <a:ext cx="9144000" cy="4464496"/>
          </a:xfrm>
          <a:prstGeom prst="rect">
            <a:avLst/>
          </a:prstGeom>
        </p:spPr>
      </p:pic>
    </p:spTree>
    <p:extLst>
      <p:ext uri="{BB962C8B-B14F-4D97-AF65-F5344CB8AC3E}">
        <p14:creationId xmlns:p14="http://schemas.microsoft.com/office/powerpoint/2010/main" val="4056143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4.2 Alternatieve energiebronnen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875"/>
            <a:ext cx="8676456" cy="5506917"/>
          </a:xfrm>
        </p:spPr>
        <p:txBody>
          <a:bodyPr lIns="360000" tIns="46800" bIns="46800"/>
          <a:lstStyle/>
          <a:p>
            <a:pPr marL="360363" indent="-360363">
              <a:buNone/>
            </a:pPr>
            <a:r>
              <a:rPr lang="nl-NL" sz="2800" b="1" dirty="0">
                <a:latin typeface="Calibri" panose="020F0502020204030204" pitchFamily="34" charset="0"/>
              </a:rPr>
              <a:t>Andere initiatieven</a:t>
            </a:r>
          </a:p>
          <a:p>
            <a:pPr marL="360363" indent="-360363">
              <a:buNone/>
            </a:pPr>
            <a:r>
              <a:rPr lang="nl-NL" dirty="0"/>
              <a:t>► </a:t>
            </a:r>
            <a:r>
              <a:rPr lang="nl-NL" sz="2400" dirty="0">
                <a:latin typeface="Calibri" panose="020F0502020204030204" pitchFamily="34" charset="0"/>
              </a:rPr>
              <a:t>Andere initiatieven om schadelijke uitstoot van broeikasgassen te beperken:</a:t>
            </a:r>
          </a:p>
          <a:p>
            <a:pPr marL="360363" indent="-360363">
              <a:buNone/>
            </a:pPr>
            <a:r>
              <a:rPr lang="nl-NL" sz="2400" dirty="0">
                <a:latin typeface="Calibri" panose="020F0502020204030204" pitchFamily="34" charset="0"/>
              </a:rPr>
              <a:t>‒	kernenergie</a:t>
            </a:r>
          </a:p>
          <a:p>
            <a:pPr marL="360363" indent="-360363">
              <a:buNone/>
            </a:pPr>
            <a:r>
              <a:rPr lang="nl-NL" sz="2400" dirty="0">
                <a:latin typeface="Calibri" panose="020F0502020204030204" pitchFamily="34" charset="0"/>
              </a:rPr>
              <a:t>‒	met een elektromotor aangedreven auto’s</a:t>
            </a:r>
          </a:p>
          <a:p>
            <a:pPr marL="360363" indent="-360363">
              <a:buNone/>
            </a:pPr>
            <a:r>
              <a:rPr lang="nl-NL" sz="2400" dirty="0">
                <a:latin typeface="Calibri" panose="020F0502020204030204" pitchFamily="34" charset="0"/>
              </a:rPr>
              <a:t>‒	CO</a:t>
            </a:r>
            <a:r>
              <a:rPr lang="nl-NL" sz="2400" baseline="-25000" dirty="0">
                <a:latin typeface="Calibri" panose="020F0502020204030204" pitchFamily="34" charset="0"/>
              </a:rPr>
              <a:t>2</a:t>
            </a:r>
            <a:r>
              <a:rPr lang="nl-NL" sz="2400" dirty="0">
                <a:latin typeface="Calibri" panose="020F0502020204030204" pitchFamily="34" charset="0"/>
              </a:rPr>
              <a:t>-opslag.</a:t>
            </a:r>
          </a:p>
          <a:p>
            <a:pPr>
              <a:buFont typeface="Arial" panose="020B0604020202020204" pitchFamily="34" charset="0"/>
              <a:buChar char="●"/>
            </a:pPr>
            <a:r>
              <a:rPr lang="nl-NL" sz="2400" dirty="0">
                <a:latin typeface="Calibri" panose="020F0502020204030204" pitchFamily="34" charset="0"/>
              </a:rPr>
              <a:t>Voordeel van kernenergie is dat er geen schadelijke CO</a:t>
            </a:r>
            <a:r>
              <a:rPr lang="nl-NL" sz="2400" baseline="-25000" dirty="0">
                <a:solidFill>
                  <a:srgbClr val="000000"/>
                </a:solidFill>
                <a:latin typeface="Calibri" panose="020F0502020204030204" pitchFamily="34" charset="0"/>
              </a:rPr>
              <a:t>2</a:t>
            </a:r>
            <a:r>
              <a:rPr lang="nl-NL" sz="2400" dirty="0">
                <a:latin typeface="Calibri" panose="020F0502020204030204" pitchFamily="34" charset="0"/>
              </a:rPr>
              <a:t> vrijkomt.</a:t>
            </a:r>
          </a:p>
          <a:p>
            <a:pPr marL="360363" indent="-360363">
              <a:buNone/>
            </a:pPr>
            <a:r>
              <a:rPr lang="nl-NL" sz="2400" dirty="0">
                <a:latin typeface="Calibri" panose="020F0502020204030204" pitchFamily="34" charset="0"/>
              </a:rPr>
              <a:t>	Nadeel van kernenergie is het kernafval </a:t>
            </a:r>
            <a:r>
              <a:rPr lang="nl-NL" sz="2000" dirty="0">
                <a:sym typeface="Wingdings" panose="05000000000000000000" pitchFamily="2" charset="2"/>
              </a:rPr>
              <a:t></a:t>
            </a:r>
            <a:r>
              <a:rPr lang="nl-NL" sz="2400" dirty="0">
                <a:latin typeface="Calibri" panose="020F0502020204030204" pitchFamily="34" charset="0"/>
              </a:rPr>
              <a:t> radioactieve straling blijft zeer lange tijd aanwezig. Ook is het onduidelijk wat er in de toekomst gebeurt met ondergronds afval en is er een groot risico voor mens en milieu wanneer er iets misgaat bij de productie </a:t>
            </a:r>
            <a:r>
              <a:rPr lang="nl-NL" sz="2000" dirty="0">
                <a:sym typeface="Wingdings" panose="05000000000000000000" pitchFamily="2" charset="2"/>
              </a:rPr>
              <a:t></a:t>
            </a:r>
            <a:r>
              <a:rPr lang="nl-NL" sz="2400" dirty="0">
                <a:latin typeface="Calibri" panose="020F0502020204030204" pitchFamily="34" charset="0"/>
              </a:rPr>
              <a:t> Japan (2011).</a:t>
            </a:r>
          </a:p>
          <a:p>
            <a:pPr marL="360363" indent="-360363">
              <a:buNone/>
            </a:pPr>
            <a:endParaRPr lang="nl-NL" sz="2400" dirty="0">
              <a:latin typeface="Calibri" panose="020F0502020204030204" pitchFamily="34" charset="0"/>
            </a:endParaRPr>
          </a:p>
        </p:txBody>
      </p:sp>
    </p:spTree>
    <p:extLst>
      <p:ext uri="{BB962C8B-B14F-4D97-AF65-F5344CB8AC3E}">
        <p14:creationId xmlns:p14="http://schemas.microsoft.com/office/powerpoint/2010/main" val="508084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4.2 Alternatieve energiebronnen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875"/>
            <a:ext cx="8676456" cy="5506917"/>
          </a:xfrm>
        </p:spPr>
        <p:txBody>
          <a:bodyPr lIns="360000" tIns="46800" bIns="46800">
            <a:normAutofit lnSpcReduction="10000"/>
          </a:bodyPr>
          <a:lstStyle/>
          <a:p>
            <a:pPr marL="360363" indent="-360363">
              <a:buNone/>
            </a:pPr>
            <a:r>
              <a:rPr lang="nl-NL" sz="2800" b="1" dirty="0">
                <a:latin typeface="Calibri" panose="020F0502020204030204" pitchFamily="34" charset="0"/>
              </a:rPr>
              <a:t>Andere initiatieven</a:t>
            </a:r>
          </a:p>
          <a:p>
            <a:pPr>
              <a:buFont typeface="Arial" panose="020B0604020202020204" pitchFamily="34" charset="0"/>
              <a:buChar char="●"/>
            </a:pPr>
            <a:r>
              <a:rPr lang="nl-NL" sz="2400" dirty="0">
                <a:latin typeface="Calibri" panose="020F0502020204030204" pitchFamily="34" charset="0"/>
              </a:rPr>
              <a:t>De auto is één van de grootste vervuilers. Bij gebruik van elektrische auto’s wordt er geen CO</a:t>
            </a:r>
            <a:r>
              <a:rPr lang="nl-NL" sz="2400" baseline="-25000" dirty="0">
                <a:solidFill>
                  <a:srgbClr val="000000"/>
                </a:solidFill>
                <a:latin typeface="Calibri" panose="020F0502020204030204" pitchFamily="34" charset="0"/>
              </a:rPr>
              <a:t>2</a:t>
            </a:r>
            <a:r>
              <a:rPr lang="nl-NL" sz="2400" dirty="0">
                <a:latin typeface="Calibri" panose="020F0502020204030204" pitchFamily="34" charset="0"/>
              </a:rPr>
              <a:t> uitgestoten. </a:t>
            </a:r>
          </a:p>
          <a:p>
            <a:pPr>
              <a:buFont typeface="Calibri" panose="020F0502020204030204" pitchFamily="34" charset="0"/>
              <a:buChar char="‒"/>
            </a:pPr>
            <a:r>
              <a:rPr lang="nl-NL" sz="2400" i="1" dirty="0">
                <a:latin typeface="Calibri" panose="020F0502020204030204" pitchFamily="34" charset="0"/>
              </a:rPr>
              <a:t>Voordeel</a:t>
            </a:r>
            <a:r>
              <a:rPr lang="nl-NL" sz="2400" dirty="0">
                <a:latin typeface="Calibri" panose="020F0502020204030204" pitchFamily="34" charset="0"/>
              </a:rPr>
              <a:t>: belastingvoordelen bij aanschaf.</a:t>
            </a:r>
          </a:p>
          <a:p>
            <a:pPr>
              <a:buFont typeface="Calibri" panose="020F0502020204030204" pitchFamily="34" charset="0"/>
              <a:buChar char="‒"/>
            </a:pPr>
            <a:r>
              <a:rPr lang="nl-NL" sz="2400" i="1" dirty="0">
                <a:latin typeface="Calibri" panose="020F0502020204030204" pitchFamily="34" charset="0"/>
              </a:rPr>
              <a:t>Nadelen</a:t>
            </a:r>
            <a:r>
              <a:rPr lang="nl-NL" sz="2400" dirty="0">
                <a:latin typeface="Calibri" panose="020F0502020204030204" pitchFamily="34" charset="0"/>
              </a:rPr>
              <a:t>: actieradius en het aantal laadpalen voor de auto is (nog) beperkt.</a:t>
            </a:r>
          </a:p>
          <a:p>
            <a:pPr marL="0" indent="0">
              <a:buNone/>
            </a:pPr>
            <a:endParaRPr lang="nl-NL" sz="2400" dirty="0">
              <a:latin typeface="Calibri" panose="020F0502020204030204" pitchFamily="34" charset="0"/>
            </a:endParaRPr>
          </a:p>
          <a:p>
            <a:pPr>
              <a:spcBef>
                <a:spcPts val="576"/>
              </a:spcBef>
              <a:buFont typeface="Arial" panose="020B0604020202020204" pitchFamily="34" charset="0"/>
              <a:buChar char="●"/>
            </a:pPr>
            <a:r>
              <a:rPr lang="nl-NL" sz="2400" dirty="0">
                <a:latin typeface="Calibri" panose="020F0502020204030204" pitchFamily="34" charset="0"/>
              </a:rPr>
              <a:t>CO</a:t>
            </a:r>
            <a:r>
              <a:rPr lang="nl-NL" sz="2400" baseline="-25000" dirty="0">
                <a:solidFill>
                  <a:srgbClr val="000000"/>
                </a:solidFill>
                <a:latin typeface="Calibri" panose="020F0502020204030204" pitchFamily="34" charset="0"/>
              </a:rPr>
              <a:t>2</a:t>
            </a:r>
            <a:r>
              <a:rPr lang="nl-NL" sz="2400" dirty="0">
                <a:latin typeface="Calibri" panose="020F0502020204030204" pitchFamily="34" charset="0"/>
              </a:rPr>
              <a:t>-opslag kan opgeslagen worden in lege gasvelden of afgesloten aardlagen (op land of onder de zeebodem).</a:t>
            </a:r>
          </a:p>
          <a:p>
            <a:pPr>
              <a:buFontTx/>
              <a:buChar char="‒"/>
            </a:pPr>
            <a:r>
              <a:rPr lang="nl-NL" sz="2400" i="1" dirty="0">
                <a:latin typeface="Calibri" panose="020F0502020204030204" pitchFamily="34" charset="0"/>
              </a:rPr>
              <a:t>Voordeel</a:t>
            </a:r>
            <a:r>
              <a:rPr lang="nl-NL" sz="2400" dirty="0">
                <a:latin typeface="Calibri" panose="020F0502020204030204" pitchFamily="34" charset="0"/>
              </a:rPr>
              <a:t>: minder emissierechten nodig voor bedrijven.</a:t>
            </a:r>
          </a:p>
          <a:p>
            <a:pPr>
              <a:buFontTx/>
              <a:buChar char="‒"/>
            </a:pPr>
            <a:r>
              <a:rPr lang="nl-NL" sz="2400" i="1" dirty="0">
                <a:latin typeface="Calibri" panose="020F0502020204030204" pitchFamily="34" charset="0"/>
              </a:rPr>
              <a:t>Nadeel</a:t>
            </a:r>
            <a:r>
              <a:rPr lang="nl-NL" sz="2400" dirty="0">
                <a:latin typeface="Calibri" panose="020F0502020204030204" pitchFamily="34" charset="0"/>
              </a:rPr>
              <a:t>: kortetermijnoplossing </a:t>
            </a:r>
            <a:r>
              <a:rPr lang="nl-NL" sz="2400" dirty="0">
                <a:sym typeface="Wingdings" panose="05000000000000000000" pitchFamily="2" charset="2"/>
              </a:rPr>
              <a:t></a:t>
            </a:r>
            <a:r>
              <a:rPr lang="nl-NL" sz="2400" dirty="0">
                <a:latin typeface="Calibri" panose="020F0502020204030204" pitchFamily="34" charset="0"/>
              </a:rPr>
              <a:t> afwenteling op toekomstige generaties.</a:t>
            </a:r>
          </a:p>
          <a:p>
            <a:pPr marL="360363" indent="-360363">
              <a:buNone/>
            </a:pPr>
            <a:endParaRPr lang="nl-NL" sz="2400" dirty="0">
              <a:latin typeface="Calibri" panose="020F0502020204030204" pitchFamily="34" charset="0"/>
            </a:endParaRPr>
          </a:p>
          <a:p>
            <a:pPr marL="360363" indent="-360363">
              <a:buNone/>
            </a:pPr>
            <a:r>
              <a:rPr lang="nl-NL" sz="2400" dirty="0">
                <a:latin typeface="Calibri" panose="020F0502020204030204" pitchFamily="34" charset="0"/>
              </a:rPr>
              <a:t> </a:t>
            </a:r>
          </a:p>
          <a:p>
            <a:pPr marL="360363" indent="-360363">
              <a:buNone/>
            </a:pPr>
            <a:endParaRPr lang="nl-NL" sz="2400" dirty="0">
              <a:latin typeface="Calibri" panose="020F0502020204030204" pitchFamily="34" charset="0"/>
            </a:endParaRPr>
          </a:p>
        </p:txBody>
      </p:sp>
    </p:spTree>
    <p:extLst>
      <p:ext uri="{BB962C8B-B14F-4D97-AF65-F5344CB8AC3E}">
        <p14:creationId xmlns:p14="http://schemas.microsoft.com/office/powerpoint/2010/main" val="4067077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4.3 Nederlands klimaatbeleid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r>
              <a:rPr lang="nl-NL" sz="2400" dirty="0">
                <a:latin typeface="Calibri" panose="020F0502020204030204" pitchFamily="34" charset="0"/>
              </a:rPr>
              <a:t>Wat is het effect van het Nederlandse klimaatbeleid in de praktijk?</a:t>
            </a:r>
          </a:p>
          <a:p>
            <a:r>
              <a:rPr lang="nl-NL" sz="2400" dirty="0">
                <a:latin typeface="Calibri" panose="020F0502020204030204" pitchFamily="34" charset="0"/>
              </a:rPr>
              <a:t>Wat kun je zelf doen om de gevolgen van de klimaatverandering te beperken?</a:t>
            </a:r>
          </a:p>
          <a:p>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3227A5A5-3CD4-4922-9394-6EB42CCAF8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2924944"/>
            <a:ext cx="5331856" cy="3558362"/>
          </a:xfrm>
          <a:prstGeom prst="rect">
            <a:avLst/>
          </a:prstGeom>
        </p:spPr>
      </p:pic>
    </p:spTree>
    <p:extLst>
      <p:ext uri="{BB962C8B-B14F-4D97-AF65-F5344CB8AC3E}">
        <p14:creationId xmlns:p14="http://schemas.microsoft.com/office/powerpoint/2010/main" val="2547787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4.3 Nederlands klimaatbeleid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Klimaatbeleid</a:t>
            </a:r>
          </a:p>
          <a:p>
            <a:r>
              <a:rPr lang="nl-NL" sz="2400" dirty="0">
                <a:latin typeface="Calibri" panose="020F0502020204030204" pitchFamily="34" charset="0"/>
              </a:rPr>
              <a:t>Gericht op twee thema’s:</a:t>
            </a:r>
          </a:p>
          <a:p>
            <a:pPr>
              <a:buFont typeface="Calibri" panose="020F0502020204030204" pitchFamily="34" charset="0"/>
              <a:buChar char="‒"/>
            </a:pPr>
            <a:r>
              <a:rPr lang="nl-NL" sz="2400" dirty="0">
                <a:latin typeface="Calibri" panose="020F0502020204030204" pitchFamily="34" charset="0"/>
              </a:rPr>
              <a:t>gevolgen van klimaatverandering opvangen</a:t>
            </a:r>
          </a:p>
          <a:p>
            <a:pPr>
              <a:buFont typeface="Calibri" panose="020F0502020204030204" pitchFamily="34" charset="0"/>
              <a:buChar char="‒"/>
            </a:pPr>
            <a:r>
              <a:rPr lang="nl-NL" sz="2400" dirty="0">
                <a:latin typeface="Calibri" panose="020F0502020204030204" pitchFamily="34" charset="0"/>
              </a:rPr>
              <a:t>maatregelen om klimaatverandering te verminderen</a:t>
            </a:r>
          </a:p>
          <a:p>
            <a:pPr marL="0" indent="0">
              <a:buNone/>
            </a:pPr>
            <a:endParaRPr lang="nl-NL" sz="2400" dirty="0">
              <a:latin typeface="Calibri" panose="020F0502020204030204" pitchFamily="34" charset="0"/>
            </a:endParaRPr>
          </a:p>
          <a:p>
            <a:pPr>
              <a:buFont typeface="Calibri" panose="020F0502020204030204" pitchFamily="34" charset="0"/>
              <a:buChar char="‒"/>
            </a:pPr>
            <a:endParaRPr lang="nl-NL" sz="2400" dirty="0">
              <a:latin typeface="Calibri" panose="020F0502020204030204" pitchFamily="34" charset="0"/>
            </a:endParaRPr>
          </a:p>
          <a:p>
            <a:pPr marL="0" indent="0">
              <a:buNone/>
            </a:pPr>
            <a:endParaRPr lang="nl-NL" sz="2400" dirty="0">
              <a:latin typeface="Calibri" panose="020F0502020204030204" pitchFamily="34" charset="0"/>
            </a:endParaRPr>
          </a:p>
          <a:p>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2E5D87C2-D534-4262-93EB-C96DA74A1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3429000"/>
            <a:ext cx="5616624" cy="3459566"/>
          </a:xfrm>
          <a:prstGeom prst="rect">
            <a:avLst/>
          </a:prstGeom>
        </p:spPr>
      </p:pic>
    </p:spTree>
    <p:extLst>
      <p:ext uri="{BB962C8B-B14F-4D97-AF65-F5344CB8AC3E}">
        <p14:creationId xmlns:p14="http://schemas.microsoft.com/office/powerpoint/2010/main" val="2764369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4.3 Nederlands klimaatbeleid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8676456" cy="5506917"/>
          </a:xfrm>
        </p:spPr>
        <p:txBody>
          <a:bodyPr lIns="360000" tIns="46800" bIns="46800"/>
          <a:lstStyle/>
          <a:p>
            <a:pPr marL="358775" indent="-358775">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Aanpassingen</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Gevolgen van klimaatverandering opvangen:</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kustverdediging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Deltawerken</a:t>
            </a:r>
          </a:p>
          <a:p>
            <a:pPr>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dijkverzwaringen en -verhogingen langs rivieren </a:t>
            </a:r>
            <a:r>
              <a:rPr lang="nl-NL" sz="200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meer ruimte voor rivieren</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Andere voorbeelden van aanpassingen zijn maatregelen:</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voor het behoud van een goede zoetwatervoorziening</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voor het behoud van een goede voedselproductie in de landbouw</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voor het vergroten van de beplanting in steden tegen de hitte</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Nederland is toonaangevend op het gebied van waterveiligheid en watermanagement</a:t>
            </a:r>
          </a:p>
          <a:p>
            <a:pPr marL="358775" indent="-358775">
              <a:buNone/>
            </a:pPr>
            <a:endParaRPr lang="nl-NL" sz="2400" dirty="0">
              <a:latin typeface="Calibri" panose="020F0502020204030204" pitchFamily="34" charset="0"/>
            </a:endParaRPr>
          </a:p>
          <a:p>
            <a:pPr marL="358775" indent="-358775"/>
            <a:endParaRPr lang="nl-NL" sz="28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19156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4.3 Nederlands klimaatbeleid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8775" indent="-358775">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Minder uitstoot van broeikasgassen</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Nederland loopt achter op het gebied van toepassing van duurzame energie.</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Een van de doelen om de uitstoot van broeikasgassen te verminderen is het sluiten van kolencentrales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moeilijk vanwege de energievoorziening en de concurrentiepositie in Europees verband.</a:t>
            </a:r>
          </a:p>
          <a:p>
            <a:pPr marL="358775" indent="-358775">
              <a:buNone/>
            </a:pPr>
            <a:endParaRPr lang="nl-NL" sz="2400" dirty="0">
              <a:latin typeface="Calibri" panose="020F0502020204030204" pitchFamily="34" charset="0"/>
            </a:endParaRPr>
          </a:p>
          <a:p>
            <a:pPr marL="358775" indent="-358775"/>
            <a:endParaRPr lang="nl-NL" sz="28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37D5CC85-3A75-470C-A40B-E3582CA5AF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3966316"/>
            <a:ext cx="5375920" cy="2615385"/>
          </a:xfrm>
          <a:prstGeom prst="rect">
            <a:avLst/>
          </a:prstGeom>
        </p:spPr>
      </p:pic>
    </p:spTree>
    <p:extLst>
      <p:ext uri="{BB962C8B-B14F-4D97-AF65-F5344CB8AC3E}">
        <p14:creationId xmlns:p14="http://schemas.microsoft.com/office/powerpoint/2010/main" val="3725586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4.3 Nederlands klimaatbeleid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358775" indent="-358775">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burger en jij</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Overheid probeert burgers te betrekken bij klimaatbeleid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stimuleren gebruik duurzame energie. Andere voorbeelden zijn:</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aanschaf ‘schone’ en energiezuinige auto’s</a:t>
            </a:r>
          </a:p>
          <a:p>
            <a:pPr marL="358775" indent="-358775">
              <a:spcAft>
                <a:spcPts val="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	subsidies voor de aanleg van zonnepanelen</a:t>
            </a:r>
          </a:p>
          <a:p>
            <a:pPr marL="358775" indent="-358775">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358775" indent="-358775">
              <a:spcAft>
                <a:spcPts val="0"/>
              </a:spcAft>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marL="358775" indent="-358775">
              <a:buNone/>
            </a:pPr>
            <a:endParaRPr lang="nl-NL" sz="2400" dirty="0">
              <a:latin typeface="Calibri" panose="020F0502020204030204" pitchFamily="34" charset="0"/>
            </a:endParaRPr>
          </a:p>
          <a:p>
            <a:pPr marL="358775" indent="-358775"/>
            <a:endParaRPr lang="nl-NL" sz="280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7DECC4D5-4367-47BC-9DEA-19FA2F20DB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3573016"/>
            <a:ext cx="3459968" cy="3117431"/>
          </a:xfrm>
          <a:prstGeom prst="rect">
            <a:avLst/>
          </a:prstGeom>
        </p:spPr>
      </p:pic>
    </p:spTree>
    <p:extLst>
      <p:ext uri="{BB962C8B-B14F-4D97-AF65-F5344CB8AC3E}">
        <p14:creationId xmlns:p14="http://schemas.microsoft.com/office/powerpoint/2010/main" val="1512938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4.1 Mondiaal en Europees 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r>
              <a:rPr lang="nl-NL" sz="2400" dirty="0">
                <a:latin typeface="Calibri" panose="020F0502020204030204" pitchFamily="34" charset="0"/>
              </a:rPr>
              <a:t>Welk klimaatbeleid wordt er op verschillende schaalniveaus geformuleerd en uitgevoerd?</a:t>
            </a:r>
          </a:p>
          <a:p>
            <a:r>
              <a:rPr lang="nl-NL" sz="2400" dirty="0">
                <a:latin typeface="Calibri" panose="020F0502020204030204" pitchFamily="34" charset="0"/>
              </a:rPr>
              <a:t>Op welk schaalniveau zijn de maatregelen om de schadelijke uitstoot van broeikasgassen terug te dringen het meest effectief?</a:t>
            </a:r>
          </a:p>
          <a:p>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4CCF6BBD-8FDD-4E7D-A456-0F458CB49C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736" y="3573016"/>
            <a:ext cx="4572000" cy="3418183"/>
          </a:xfrm>
          <a:prstGeom prst="rect">
            <a:avLst/>
          </a:prstGeom>
        </p:spPr>
      </p:pic>
    </p:spTree>
    <p:extLst>
      <p:ext uri="{BB962C8B-B14F-4D97-AF65-F5344CB8AC3E}">
        <p14:creationId xmlns:p14="http://schemas.microsoft.com/office/powerpoint/2010/main" val="1632390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4.1 Mondiaal en Europees 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Verdrag van Kyoto</a:t>
            </a:r>
          </a:p>
          <a:p>
            <a:pPr marL="360363" indent="-360363">
              <a:buNone/>
            </a:pPr>
            <a:r>
              <a:rPr lang="nl-NL" sz="2400" dirty="0">
                <a:latin typeface="Calibri" panose="020F0502020204030204" pitchFamily="34" charset="0"/>
                <a:ea typeface="Times New Roman" panose="02020603050405020304" pitchFamily="18" charset="0"/>
                <a:cs typeface="Calibri" panose="020F0502020204030204" pitchFamily="34" charset="0"/>
              </a:rPr>
              <a:t>►	Sinds de jaren tachtig zijn er klimaatconferenties om gevolgen van klimaatverandering voor mens en milieu te bespreken.</a:t>
            </a:r>
          </a:p>
          <a:p>
            <a:pPr marL="360363" indent="-360363">
              <a:buNone/>
            </a:pPr>
            <a:r>
              <a:rPr lang="nl-NL" sz="2400" dirty="0">
                <a:latin typeface="Calibri" panose="020F0502020204030204" pitchFamily="34" charset="0"/>
                <a:ea typeface="Times New Roman" panose="02020603050405020304" pitchFamily="18" charset="0"/>
                <a:cs typeface="Calibri" panose="020F0502020204030204" pitchFamily="34" charset="0"/>
              </a:rPr>
              <a:t>●	Kyotoprotocol: gemeenschappelijk doel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uitstoot schadelijke broeikasgassen in 2012 5,2% lager dan in 1990. Afspraken gelden voor alle economische sectoren die bijdragen aan het versterkte broeikaseffect.</a:t>
            </a:r>
          </a:p>
          <a:p>
            <a:pPr marL="360363" indent="-360363">
              <a:buNone/>
            </a:pPr>
            <a:r>
              <a:rPr lang="nl-NL" sz="2400" dirty="0">
                <a:latin typeface="Calibri" panose="020F0502020204030204" pitchFamily="34" charset="0"/>
                <a:ea typeface="Times New Roman" panose="02020603050405020304" pitchFamily="18" charset="0"/>
                <a:cs typeface="Calibri" panose="020F0502020204030204" pitchFamily="34" charset="0"/>
              </a:rPr>
              <a:t>●	De Verenigde Staten hebben het Verdrag van Kyoto wel ondertekend, maar niet bekrachtigd. Zij nemen eigen maatregelen gericht op schone technologie bij gebruik fossiele brandstoffen en kiezen voor het gebruik van kernenergie.</a:t>
            </a:r>
          </a:p>
          <a:p>
            <a:pPr marL="360363" indent="-360363">
              <a:buNone/>
            </a:pPr>
            <a:r>
              <a:rPr lang="nl-NL" sz="2400" dirty="0">
                <a:latin typeface="Calibri" panose="020F0502020204030204" pitchFamily="34" charset="0"/>
                <a:ea typeface="Times New Roman" panose="02020603050405020304" pitchFamily="18" charset="0"/>
                <a:cs typeface="Calibri" panose="020F0502020204030204" pitchFamily="34" charset="0"/>
              </a:rPr>
              <a:t>●	Het Kyotoprotocol is in 2012 verlengd tot 2020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CO</a:t>
            </a:r>
            <a:r>
              <a:rPr lang="nl-NL" sz="2400" baseline="-25000" dirty="0">
                <a:latin typeface="Calibri" panose="020F0502020204030204" pitchFamily="34" charset="0"/>
                <a:ea typeface="Times New Roman" panose="02020603050405020304" pitchFamily="18" charset="0"/>
                <a:cs typeface="Calibri" panose="020F0502020204030204" pitchFamily="34" charset="0"/>
              </a:rPr>
              <a:t>2</a:t>
            </a:r>
            <a:r>
              <a:rPr lang="nl-NL" sz="2400" dirty="0">
                <a:latin typeface="Calibri" panose="020F0502020204030204" pitchFamily="34" charset="0"/>
                <a:ea typeface="Times New Roman" panose="02020603050405020304" pitchFamily="18" charset="0"/>
                <a:cs typeface="Calibri" panose="020F0502020204030204" pitchFamily="34" charset="0"/>
              </a:rPr>
              <a:t>-uitstoot moet in 2020 18% lager zijn dan in 1990.</a:t>
            </a:r>
          </a:p>
          <a:p>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26778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4.1 Mondiaal en Europees 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buNone/>
            </a:pPr>
            <a:r>
              <a:rPr lang="nl-NL" sz="2800" b="1" dirty="0">
                <a:latin typeface="Calibri" panose="020F0502020204030204" pitchFamily="34" charset="0"/>
                <a:ea typeface="Times New Roman" panose="02020603050405020304" pitchFamily="18" charset="0"/>
                <a:cs typeface="Arial" panose="020B0604020202020204" pitchFamily="34" charset="0"/>
              </a:rPr>
              <a:t>CO</a:t>
            </a:r>
            <a:r>
              <a:rPr lang="nl-NL" sz="2800" b="1" baseline="-25000" dirty="0">
                <a:latin typeface="Calibri" panose="020F0502020204030204" pitchFamily="34" charset="0"/>
                <a:ea typeface="Times New Roman" panose="02020603050405020304" pitchFamily="18" charset="0"/>
                <a:cs typeface="Arial" panose="020B0604020202020204" pitchFamily="34" charset="0"/>
              </a:rPr>
              <a:t>2 </a:t>
            </a:r>
            <a:r>
              <a:rPr lang="nl-NL" sz="2800" b="1" dirty="0">
                <a:latin typeface="Calibri" panose="020F0502020204030204" pitchFamily="34" charset="0"/>
                <a:ea typeface="Times New Roman" panose="02020603050405020304" pitchFamily="18" charset="0"/>
                <a:cs typeface="Calibri" panose="020F0502020204030204" pitchFamily="34" charset="0"/>
              </a:rPr>
              <a:t>–uitstoot, 2010-2040</a:t>
            </a:r>
          </a:p>
          <a:p>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4" name="Afbeelding 3">
            <a:extLst>
              <a:ext uri="{FF2B5EF4-FFF2-40B4-BE49-F238E27FC236}">
                <a16:creationId xmlns:a16="http://schemas.microsoft.com/office/drawing/2014/main" id="{C338BDED-D6E6-42C5-ACD3-C0E6E1BE93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6113" y="2130365"/>
            <a:ext cx="6631774" cy="4456552"/>
          </a:xfrm>
          <a:prstGeom prst="rect">
            <a:avLst/>
          </a:prstGeom>
        </p:spPr>
      </p:pic>
    </p:spTree>
    <p:extLst>
      <p:ext uri="{BB962C8B-B14F-4D97-AF65-F5344CB8AC3E}">
        <p14:creationId xmlns:p14="http://schemas.microsoft.com/office/powerpoint/2010/main" val="1295722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4.1 Mondiaal en Europees 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1"/>
            <a:ext cx="8316416" cy="1844944"/>
          </a:xfrm>
        </p:spPr>
        <p:txBody>
          <a:bodyPr lIns="360000" tIns="46800" bIns="46800"/>
          <a:lstStyle/>
          <a:p>
            <a:pPr marL="0" indent="0">
              <a:buNone/>
            </a:pPr>
            <a:r>
              <a:rPr lang="nl-NL" sz="2800" b="1" dirty="0">
                <a:latin typeface="Calibri" panose="020F0502020204030204" pitchFamily="34" charset="0"/>
                <a:ea typeface="Times New Roman" panose="02020603050405020304" pitchFamily="18" charset="0"/>
                <a:cs typeface="Arial" panose="020B0604020202020204" pitchFamily="34" charset="0"/>
              </a:rPr>
              <a:t>Klimaattop in Parijs, 2015</a:t>
            </a:r>
          </a:p>
          <a:p>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sp>
        <p:nvSpPr>
          <p:cNvPr id="5" name="Tekstvak 4">
            <a:extLst>
              <a:ext uri="{FF2B5EF4-FFF2-40B4-BE49-F238E27FC236}">
                <a16:creationId xmlns:a16="http://schemas.microsoft.com/office/drawing/2014/main" id="{890C8D87-2C90-4CDC-8D79-2228442B6D48}"/>
              </a:ext>
            </a:extLst>
          </p:cNvPr>
          <p:cNvSpPr txBox="1"/>
          <p:nvPr/>
        </p:nvSpPr>
        <p:spPr>
          <a:xfrm>
            <a:off x="0" y="1772816"/>
            <a:ext cx="8244408" cy="1200329"/>
          </a:xfrm>
          <a:prstGeom prst="rect">
            <a:avLst/>
          </a:prstGeom>
          <a:noFill/>
        </p:spPr>
        <p:txBody>
          <a:bodyPr wrap="square" lIns="360000" rtlCol="0">
            <a:spAutoFit/>
          </a:bodyPr>
          <a:lstStyle/>
          <a:p>
            <a:pPr marL="342900" indent="-342900">
              <a:buFont typeface="Arial" panose="020B0604020202020204" pitchFamily="34" charset="0"/>
              <a:buChar char="●"/>
            </a:pPr>
            <a:r>
              <a:rPr lang="nl-NL" sz="2400" dirty="0">
                <a:latin typeface="Calibri" panose="020F0502020204030204" pitchFamily="34" charset="0"/>
              </a:rPr>
              <a:t>Veel landen komen voorafgaand aan de klimaattop met voorstellen over de eigen aanpak voor vermindering van de CO₂-uitstoot.</a:t>
            </a:r>
          </a:p>
        </p:txBody>
      </p:sp>
      <p:pic>
        <p:nvPicPr>
          <p:cNvPr id="6" name="Afbeelding 5">
            <a:extLst>
              <a:ext uri="{FF2B5EF4-FFF2-40B4-BE49-F238E27FC236}">
                <a16:creationId xmlns:a16="http://schemas.microsoft.com/office/drawing/2014/main" id="{1A119B94-B64A-4DCD-9D4D-24EF8F1F6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88" y="3140968"/>
            <a:ext cx="5033198" cy="3355465"/>
          </a:xfrm>
          <a:prstGeom prst="rect">
            <a:avLst/>
          </a:prstGeom>
        </p:spPr>
      </p:pic>
    </p:spTree>
    <p:extLst>
      <p:ext uri="{BB962C8B-B14F-4D97-AF65-F5344CB8AC3E}">
        <p14:creationId xmlns:p14="http://schemas.microsoft.com/office/powerpoint/2010/main" val="4269569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4.1 Mondiaal en Europees 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9144000"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Arial" panose="020B0604020202020204" pitchFamily="34" charset="0"/>
              </a:rPr>
              <a:t>Klimaattop in Parijs, 2015</a:t>
            </a:r>
            <a:endParaRPr lang="nl-NL" sz="2800" b="1" dirty="0">
              <a:latin typeface="Calibri" panose="020F0502020204030204" pitchFamily="34" charset="0"/>
              <a:ea typeface="Times New Roman" panose="02020603050405020304" pitchFamily="18" charset="0"/>
              <a:cs typeface="Times New Roman" panose="02020603050405020304" pitchFamily="18" charset="0"/>
            </a:endParaRPr>
          </a:p>
          <a:p>
            <a:pPr marL="360363" indent="-360363">
              <a:buNone/>
            </a:pPr>
            <a:r>
              <a:rPr lang="nl-NL" sz="2400" dirty="0">
                <a:latin typeface="Calibri" panose="020F0502020204030204" pitchFamily="34" charset="0"/>
                <a:ea typeface="Times New Roman" panose="02020603050405020304" pitchFamily="18" charset="0"/>
                <a:cs typeface="Arial" panose="020B0604020202020204" pitchFamily="34" charset="0"/>
              </a:rPr>
              <a:t>►	Klimaatconferenties leiden niet altijd tot overeenstemming.</a:t>
            </a:r>
          </a:p>
          <a:p>
            <a:pPr marL="360363" indent="-360363">
              <a:buNone/>
            </a:pPr>
            <a:r>
              <a:rPr lang="nl-NL" sz="2400" dirty="0">
                <a:latin typeface="Calibri" panose="020F0502020204030204" pitchFamily="34" charset="0"/>
                <a:ea typeface="Times New Roman" panose="02020603050405020304" pitchFamily="18" charset="0"/>
                <a:cs typeface="Arial" panose="020B0604020202020204" pitchFamily="34" charset="0"/>
              </a:rPr>
              <a:t>●	Gemeenschappelijke afspraken klimaattop van Parijs:</a:t>
            </a:r>
          </a:p>
          <a:p>
            <a:pPr marL="457200" indent="-457200">
              <a:buFont typeface="+mj-lt"/>
              <a:buAutoNum type="arabicPeriod"/>
            </a:pPr>
            <a:r>
              <a:rPr lang="nl-NL" sz="2400" dirty="0">
                <a:latin typeface="Calibri" panose="020F0502020204030204" pitchFamily="34" charset="0"/>
                <a:ea typeface="Times New Roman" panose="02020603050405020304" pitchFamily="18" charset="0"/>
                <a:cs typeface="Arial" panose="020B0604020202020204" pitchFamily="34" charset="0"/>
              </a:rPr>
              <a:t>Ten minste 55 landen, samen verantwoordelijk voor 55% van de schadelijke uitstoot van broeikasgassen, moeten het verdrag geratificeerd hebben.</a:t>
            </a:r>
          </a:p>
          <a:p>
            <a:pPr marL="457200" indent="-457200">
              <a:buFont typeface="+mj-lt"/>
              <a:buAutoNum type="arabicPeriod"/>
            </a:pPr>
            <a:r>
              <a:rPr lang="nl-NL" sz="2400" dirty="0">
                <a:latin typeface="Calibri" panose="020F0502020204030204" pitchFamily="34" charset="0"/>
                <a:ea typeface="Times New Roman" panose="02020603050405020304" pitchFamily="18" charset="0"/>
                <a:cs typeface="Arial" panose="020B0604020202020204" pitchFamily="34" charset="0"/>
              </a:rPr>
              <a:t>Rond 2050 is er een evenwicht tussen de hoeveelheid schadelijke broeikasgassen en het absorptievermogen van de natuur.</a:t>
            </a:r>
          </a:p>
          <a:p>
            <a:pPr marL="457200" indent="-457200">
              <a:buFont typeface="+mj-lt"/>
              <a:buAutoNum type="arabicPeriod"/>
            </a:pPr>
            <a:r>
              <a:rPr lang="nl-NL" sz="2400" dirty="0">
                <a:latin typeface="Calibri" panose="020F0502020204030204" pitchFamily="34" charset="0"/>
                <a:ea typeface="Times New Roman" panose="02020603050405020304" pitchFamily="18" charset="0"/>
                <a:cs typeface="Arial" panose="020B0604020202020204" pitchFamily="34" charset="0"/>
              </a:rPr>
              <a:t>Wereldwijde temperatuurstijging in 2100 is maximaal 2° C hoger dan in de periode voor Industriële Revolutie (streven is 1,5° C).</a:t>
            </a:r>
          </a:p>
          <a:p>
            <a:pPr marL="457200" indent="-457200">
              <a:buFont typeface="+mj-lt"/>
              <a:buAutoNum type="arabicPeriod"/>
            </a:pPr>
            <a:r>
              <a:rPr lang="nl-NL" sz="2400" dirty="0">
                <a:latin typeface="Calibri" panose="020F0502020204030204" pitchFamily="34" charset="0"/>
                <a:ea typeface="Times New Roman" panose="02020603050405020304" pitchFamily="18" charset="0"/>
                <a:cs typeface="Arial" panose="020B0604020202020204" pitchFamily="34" charset="0"/>
              </a:rPr>
              <a:t>Het klimaatbeleid van afzonderlijke landen moet elke vijf jaar geëvalueerd en gecontroleerd worden </a:t>
            </a:r>
            <a:r>
              <a:rPr lang="nl-NL" sz="2000" dirty="0">
                <a:latin typeface="Calibri" panose="020F0502020204030204" pitchFamily="34" charset="0"/>
                <a:ea typeface="Times New Roman" panose="02020603050405020304" pitchFamily="18" charset="0"/>
                <a:cs typeface="Arial" panose="020B060402020202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Arial" panose="020B0604020202020204" pitchFamily="34" charset="0"/>
              </a:rPr>
              <a:t>eerste controle in 2023.</a:t>
            </a:r>
          </a:p>
          <a:p>
            <a:pPr marL="360363" indent="-360363">
              <a:buNone/>
            </a:pPr>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960350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4.1 Mondiaal en Europees beleid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3" name="Tijdelijke aanduiding voor inhoud 1">
            <a:extLst>
              <a:ext uri="{FF2B5EF4-FFF2-40B4-BE49-F238E27FC236}">
                <a16:creationId xmlns:a16="http://schemas.microsoft.com/office/drawing/2014/main" id="{02C748FE-4B30-49A6-A4E0-C8F52DF5D077}"/>
              </a:ext>
            </a:extLst>
          </p:cNvPr>
          <p:cNvSpPr>
            <a:spLocks noGrp="1"/>
          </p:cNvSpPr>
          <p:nvPr>
            <p:ph idx="1"/>
          </p:nvPr>
        </p:nvSpPr>
        <p:spPr>
          <a:xfrm>
            <a:off x="0" y="1080000"/>
            <a:ext cx="8964488" cy="5506917"/>
          </a:xfrm>
        </p:spPr>
        <p:txBody>
          <a:bodyPr lIns="360000" tIns="46800" bIns="46800">
            <a:normAutofit lnSpcReduction="10000"/>
          </a:bodyPr>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Arial" panose="020B0604020202020204" pitchFamily="34" charset="0"/>
              </a:rPr>
              <a:t>Klimaattop in Parijs, 2015, </a:t>
            </a:r>
            <a:r>
              <a:rPr lang="nl-NL" sz="2000" b="1" dirty="0">
                <a:latin typeface="Calibri" panose="020F0502020204030204" pitchFamily="34" charset="0"/>
                <a:ea typeface="Times New Roman" panose="02020603050405020304" pitchFamily="18" charset="0"/>
                <a:cs typeface="Arial" panose="020B0604020202020204" pitchFamily="34" charset="0"/>
              </a:rPr>
              <a:t>vervolg</a:t>
            </a:r>
            <a:endParaRPr lang="nl-NL" sz="2000" b="1" dirty="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buFont typeface="+mj-lt"/>
              <a:buAutoNum type="arabicPeriod" startAt="5"/>
            </a:pPr>
            <a:r>
              <a:rPr lang="nl-NL" sz="2400" dirty="0">
                <a:latin typeface="Calibri" panose="020F0502020204030204" pitchFamily="34" charset="0"/>
                <a:ea typeface="Times New Roman" panose="02020603050405020304" pitchFamily="18" charset="0"/>
                <a:cs typeface="Arial" panose="020B0604020202020204" pitchFamily="34" charset="0"/>
              </a:rPr>
              <a:t>Vanaf 2020 tot 2025 komt er een fonds voor arme landen om maatregelen te kunnen financieren. Dit punt is niet bindend.</a:t>
            </a:r>
          </a:p>
          <a:p>
            <a:pPr marL="457200" indent="-457200">
              <a:buFont typeface="+mj-lt"/>
              <a:buAutoNum type="arabicPeriod" startAt="5"/>
            </a:pPr>
            <a:r>
              <a:rPr lang="nl-NL" sz="2400" dirty="0">
                <a:latin typeface="Calibri" panose="020F0502020204030204" pitchFamily="34" charset="0"/>
                <a:ea typeface="Times New Roman" panose="02020603050405020304" pitchFamily="18" charset="0"/>
                <a:cs typeface="Arial" panose="020B0604020202020204" pitchFamily="34" charset="0"/>
              </a:rPr>
              <a:t>Centrum- en periferielanden bepalen zelf de te verwachten inzet in het terugbrengen van de schadelijke uitstoot broeikasgassen.</a:t>
            </a:r>
          </a:p>
          <a:p>
            <a:pPr marL="360363" indent="-360363">
              <a:buNone/>
            </a:pPr>
            <a:endParaRPr lang="nl-NL" sz="2400" dirty="0">
              <a:latin typeface="Calibri" panose="020F0502020204030204" pitchFamily="34" charset="0"/>
              <a:ea typeface="Times New Roman" panose="02020603050405020304" pitchFamily="18" charset="0"/>
              <a:cs typeface="Arial" panose="020B0604020202020204" pitchFamily="34" charset="0"/>
            </a:endParaRPr>
          </a:p>
          <a:p>
            <a:pPr marL="360363" indent="-360363">
              <a:buNone/>
            </a:pPr>
            <a:r>
              <a:rPr lang="nl-NL" sz="2400" dirty="0">
                <a:latin typeface="Calibri" panose="020F0502020204030204" pitchFamily="34" charset="0"/>
                <a:ea typeface="Times New Roman" panose="02020603050405020304" pitchFamily="18" charset="0"/>
                <a:cs typeface="Arial" panose="020B0604020202020204" pitchFamily="34" charset="0"/>
              </a:rPr>
              <a:t>●	In de zomer van 2016 hebben drie grote vervuilers het klimaatverdrag geratificeerd:</a:t>
            </a:r>
          </a:p>
          <a:p>
            <a:pPr marL="360363" indent="-360363">
              <a:buNone/>
            </a:pPr>
            <a:r>
              <a:rPr lang="nl-NL" sz="2400" dirty="0">
                <a:latin typeface="Calibri" panose="020F0502020204030204" pitchFamily="34" charset="0"/>
                <a:ea typeface="Times New Roman" panose="02020603050405020304" pitchFamily="18" charset="0"/>
                <a:cs typeface="Arial" panose="020B0604020202020204" pitchFamily="34" charset="0"/>
              </a:rPr>
              <a:t>‒	China (uitstoot van 20%)</a:t>
            </a:r>
          </a:p>
          <a:p>
            <a:pPr marL="360363" indent="-360363">
              <a:buNone/>
            </a:pPr>
            <a:r>
              <a:rPr lang="nl-NL" sz="2400" dirty="0">
                <a:latin typeface="Calibri" panose="020F0502020204030204" pitchFamily="34" charset="0"/>
                <a:ea typeface="Times New Roman" panose="02020603050405020304" pitchFamily="18" charset="0"/>
                <a:cs typeface="Arial" panose="020B0604020202020204" pitchFamily="34" charset="0"/>
              </a:rPr>
              <a:t>‒	V.S. (uitstoot van 18%)</a:t>
            </a:r>
          </a:p>
          <a:p>
            <a:pPr marL="360363" indent="-360363">
              <a:buNone/>
            </a:pPr>
            <a:r>
              <a:rPr lang="nl-NL" sz="2400" dirty="0">
                <a:latin typeface="Calibri" panose="020F0502020204030204" pitchFamily="34" charset="0"/>
                <a:ea typeface="Times New Roman" panose="02020603050405020304" pitchFamily="18" charset="0"/>
                <a:cs typeface="Arial" panose="020B0604020202020204" pitchFamily="34" charset="0"/>
              </a:rPr>
              <a:t>‒	India (uitstoot van ruim 4%).</a:t>
            </a:r>
          </a:p>
          <a:p>
            <a:pPr marL="360363" indent="-360363">
              <a:buNone/>
            </a:pPr>
            <a:r>
              <a:rPr lang="nl-NL" sz="2400" dirty="0">
                <a:latin typeface="Calibri" panose="020F0502020204030204" pitchFamily="34" charset="0"/>
                <a:ea typeface="Times New Roman" panose="02020603050405020304" pitchFamily="18" charset="0"/>
                <a:cs typeface="Arial" panose="020B0604020202020204" pitchFamily="34" charset="0"/>
              </a:rPr>
              <a:t>	De EU ging in de herfst van 2016 ook akkoord en sindsdien is het klimaatverdrag van Parijs van kracht.</a:t>
            </a:r>
          </a:p>
          <a:p>
            <a:endParaRPr lang="nl-NL" sz="28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2" descr="Afbeeldingsresultaat voor klimaattop parijs logo">
            <a:extLst>
              <a:ext uri="{FF2B5EF4-FFF2-40B4-BE49-F238E27FC236}">
                <a16:creationId xmlns:a16="http://schemas.microsoft.com/office/drawing/2014/main" id="{73D47F7F-B6EE-48AF-A1E0-B41E2DFD61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4289019"/>
            <a:ext cx="1587654" cy="150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337580"/>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2255</Words>
  <Application>Microsoft Macintosh PowerPoint</Application>
  <PresentationFormat>Diavoorstelling (4:3)</PresentationFormat>
  <Paragraphs>276</Paragraphs>
  <Slides>36</Slides>
  <Notes>35</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36</vt:i4>
      </vt:variant>
    </vt:vector>
  </HeadingPairs>
  <TitlesOfParts>
    <vt:vector size="41" baseType="lpstr">
      <vt:lpstr>Arial</vt:lpstr>
      <vt:lpstr>Calibri</vt:lpstr>
      <vt:lpstr>Times New Roman</vt:lpstr>
      <vt:lpstr>Wingdings</vt:lpstr>
      <vt:lpstr>Kantoorthema</vt:lpstr>
      <vt:lpstr>PowerPoint-presentatie</vt:lpstr>
      <vt:lpstr>4 Klimaatbeleid in de praktijk</vt:lpstr>
      <vt:lpstr>4 Klimaatbeleid in de praktijk</vt:lpstr>
      <vt:lpstr>4.1 Mondiaal en Europees beleid</vt:lpstr>
      <vt:lpstr>4.1 Mondiaal en Europees beleid</vt:lpstr>
      <vt:lpstr>4.1 Mondiaal en Europees beleid</vt:lpstr>
      <vt:lpstr>4.1 Mondiaal en Europees beleid</vt:lpstr>
      <vt:lpstr>4.1 Mondiaal en Europees beleid</vt:lpstr>
      <vt:lpstr>4.1 Mondiaal en Europees beleid</vt:lpstr>
      <vt:lpstr>4.1 Mondiaal en Europees beleid</vt:lpstr>
      <vt:lpstr>4.1 Mondiaal en Europees beleid</vt:lpstr>
      <vt:lpstr>4.1 Mondiaal en Europees beleid</vt:lpstr>
      <vt:lpstr>4.1 Mondiaal en Europees beleid</vt:lpstr>
      <vt:lpstr>4.1 Mondiaal en Europees beleid</vt:lpstr>
      <vt:lpstr>4.1 Mondiaal en Europees beleid</vt:lpstr>
      <vt:lpstr>4.1 Mondiaal en Europees beleid</vt:lpstr>
      <vt:lpstr>4.2 Alternatieve energiebronnen</vt:lpstr>
      <vt:lpstr>4.2 Alternatieve energiebronnen</vt:lpstr>
      <vt:lpstr>4.2 Alternatieve energiebronnen</vt:lpstr>
      <vt:lpstr>4.2 Alternatieve energiebronnen</vt:lpstr>
      <vt:lpstr>4.2 Alternatieve energiebronnen</vt:lpstr>
      <vt:lpstr>4.2 Alternatieve energiebronnen</vt:lpstr>
      <vt:lpstr>4.2 Alternatieve energiebronnen</vt:lpstr>
      <vt:lpstr>4.2 Alternatieve energiebronnen</vt:lpstr>
      <vt:lpstr>4.2 Alternatieve energiebronnen</vt:lpstr>
      <vt:lpstr>4.2 Alternatieve energiebronnen</vt:lpstr>
      <vt:lpstr>4.2 Alternatieve energiebronnen</vt:lpstr>
      <vt:lpstr>4.2 Alternatieve energiebronnen</vt:lpstr>
      <vt:lpstr>4.2 Alternatieve energiebronnen</vt:lpstr>
      <vt:lpstr>4.2 Alternatieve energiebronnen</vt:lpstr>
      <vt:lpstr>4.2 Alternatieve energiebronnen</vt:lpstr>
      <vt:lpstr>4.3 Nederlands klimaatbeleid</vt:lpstr>
      <vt:lpstr>4.3 Nederlands klimaatbeleid</vt:lpstr>
      <vt:lpstr>4.3 Nederlands klimaatbeleid</vt:lpstr>
      <vt:lpstr>4.3 Nederlands klimaatbeleid</vt:lpstr>
      <vt:lpstr>4.3 Nederlands klimaatbeleid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2018-02-27T15:50:29Z</dcterms:created>
  <dcterms:modified xsi:type="dcterms:W3CDTF">2019-12-27T14:55:02Z</dcterms:modified>
</cp:coreProperties>
</file>