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76" r:id="rId4"/>
    <p:sldId id="277" r:id="rId5"/>
    <p:sldId id="298" r:id="rId6"/>
    <p:sldId id="299" r:id="rId7"/>
    <p:sldId id="300" r:id="rId8"/>
    <p:sldId id="301" r:id="rId9"/>
    <p:sldId id="302" r:id="rId10"/>
    <p:sldId id="304" r:id="rId11"/>
    <p:sldId id="305" r:id="rId12"/>
    <p:sldId id="278" r:id="rId13"/>
    <p:sldId id="285" r:id="rId14"/>
    <p:sldId id="279" r:id="rId15"/>
    <p:sldId id="284" r:id="rId16"/>
    <p:sldId id="280" r:id="rId17"/>
    <p:sldId id="281" r:id="rId18"/>
    <p:sldId id="282" r:id="rId19"/>
    <p:sldId id="283" r:id="rId20"/>
    <p:sldId id="306" r:id="rId21"/>
    <p:sldId id="307" r:id="rId22"/>
    <p:sldId id="287" r:id="rId23"/>
    <p:sldId id="286" r:id="rId24"/>
    <p:sldId id="308" r:id="rId25"/>
    <p:sldId id="309" r:id="rId26"/>
    <p:sldId id="310" r:id="rId27"/>
    <p:sldId id="311" r:id="rId28"/>
    <p:sldId id="312" r:id="rId29"/>
    <p:sldId id="313" r:id="rId30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eur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05" autoAdjust="0"/>
    <p:restoredTop sz="94633" autoAdjust="0"/>
  </p:normalViewPr>
  <p:slideViewPr>
    <p:cSldViewPr>
      <p:cViewPr varScale="1">
        <p:scale>
          <a:sx n="108" d="100"/>
          <a:sy n="108" d="100"/>
        </p:scale>
        <p:origin x="1326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70" d="100"/>
        <a:sy n="170" d="100"/>
      </p:scale>
      <p:origin x="0" y="-1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D00C8-0FAC-437B-9C52-F0E07C54B20D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DBA5F-905E-4F1C-8876-4E8EA05D0A3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81915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Wall Street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176804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Boyle Heights,</a:t>
            </a:r>
            <a:r>
              <a:rPr lang="nl-NL" baseline="0" dirty="0"/>
              <a:t> Los Angeles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000035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2692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Jaarlijkse immigratie in de V.S., 1800 - 2014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0437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Jaarlijkse immigratie</a:t>
            </a:r>
            <a:r>
              <a:rPr lang="nl-NL" baseline="0" dirty="0"/>
              <a:t> in de V.S. 1800-2014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74588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3593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Spreiding van etnische/raciale groepen in enkele wijken in New York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7270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7838036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Bevolkingsgroepen</a:t>
            </a:r>
            <a:r>
              <a:rPr lang="nl-NL" baseline="0" dirty="0"/>
              <a:t> in Los Angeles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0202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Empire</a:t>
            </a:r>
            <a:r>
              <a:rPr lang="nl-NL" baseline="0" dirty="0"/>
              <a:t> State Building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304742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</a:t>
            </a:r>
            <a:r>
              <a:rPr lang="nl-NL" dirty="0" err="1"/>
              <a:t>cbd</a:t>
            </a:r>
            <a:r>
              <a:rPr lang="nl-NL" baseline="0" dirty="0"/>
              <a:t> in Manhattan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92976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 Wall Street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415336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Century City, </a:t>
            </a:r>
            <a:r>
              <a:rPr lang="en-US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een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edge city van Los Angeles.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4330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Ruimtelijke</a:t>
            </a:r>
            <a:r>
              <a:rPr lang="nl-NL" baseline="0" dirty="0"/>
              <a:t> geleding in een Amerikaanse stad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99124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Century</a:t>
            </a:r>
            <a:r>
              <a:rPr lang="nl-NL" dirty="0"/>
              <a:t> City</a:t>
            </a:r>
            <a:r>
              <a:rPr lang="nl-NL" baseline="0" dirty="0"/>
              <a:t>, een </a:t>
            </a:r>
            <a:r>
              <a:rPr lang="nl-NL" baseline="0" dirty="0" err="1"/>
              <a:t>edge</a:t>
            </a:r>
            <a:r>
              <a:rPr lang="nl-NL" baseline="0" dirty="0"/>
              <a:t> </a:t>
            </a:r>
            <a:r>
              <a:rPr lang="nl-NL" baseline="0" dirty="0" err="1"/>
              <a:t>city</a:t>
            </a:r>
            <a:r>
              <a:rPr lang="nl-NL" baseline="0" dirty="0"/>
              <a:t> van Los Angeles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23438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Gettovorming</a:t>
            </a:r>
            <a:r>
              <a:rPr lang="nl-NL" baseline="0" dirty="0"/>
              <a:t> in South Central in Los Angeles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63269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 York, stadsvernieuwing aan het </a:t>
            </a:r>
            <a:r>
              <a:rPr lang="nl-NL" sz="1200" b="0" i="1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waterfront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7598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Afbeelding:</a:t>
            </a:r>
            <a:r>
              <a:rPr lang="nl-NL" baseline="0" dirty="0"/>
              <a:t> Het witte Huis</a:t>
            </a:r>
            <a:endParaRPr lang="nl-NL" dirty="0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96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dirty="0" err="1"/>
              <a:t>BosWashgebied</a:t>
            </a:r>
            <a:r>
              <a:rPr lang="nl-NL" dirty="0"/>
              <a:t>:</a:t>
            </a:r>
            <a:r>
              <a:rPr lang="nl-NL" baseline="0" dirty="0"/>
              <a:t> megapolis in het noordoosten van de V.S.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490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rivier</a:t>
            </a:r>
            <a:r>
              <a:rPr lang="nl-NL" baseline="0" dirty="0"/>
              <a:t> de Hudson in New York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72746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De rivier de Hudson in New York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02879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Het Pentagon in Washington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6021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Oscaruitreiking 2016, Los Angeles, Hollywood: Mark </a:t>
            </a:r>
            <a:r>
              <a:rPr lang="nl-NL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Rylance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Alicia Vikander, Leonardo DiCaprio en Brie Larson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3917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Afbeelding: </a:t>
            </a:r>
            <a:r>
              <a:rPr lang="nl-NL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Aandeel van het containerverkeer in de belangrijkste havens aan de westkust (A) en de oostkust (B) van Noord-Amerika, 2014</a:t>
            </a:r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7DBA5F-905E-4F1C-8876-4E8EA05D0A3E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3226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396541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4643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429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962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093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9888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505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65088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6196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53577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7782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1D60EE-7FC9-489C-9A72-8C3774490951}" type="datetimeFigureOut">
              <a:rPr lang="nl-NL" smtClean="0"/>
              <a:t>14-10-2019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802E1-E70E-468C-82E9-EE50A80FF56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331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576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Knooppunten in mondiale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1997F1A-B490-4ED4-8A8A-A6A50E276F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1048894"/>
            <a:ext cx="4536504" cy="570557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674DAE1-0EB4-4BC8-95CD-F6C8C1ED15ED}"/>
              </a:ext>
            </a:extLst>
          </p:cNvPr>
          <p:cNvSpPr txBox="1"/>
          <p:nvPr/>
        </p:nvSpPr>
        <p:spPr>
          <a:xfrm>
            <a:off x="0" y="2636912"/>
            <a:ext cx="4211960" cy="1200329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Aandeel van het containerverkeer in de belangrijkste</a:t>
            </a:r>
          </a:p>
          <a:p>
            <a:r>
              <a:rPr lang="nl-NL" dirty="0">
                <a:latin typeface="Calibri" panose="020F0502020204030204" pitchFamily="34" charset="0"/>
                <a:cs typeface="Calibri" panose="020F0502020204030204" pitchFamily="34" charset="0"/>
              </a:rPr>
              <a:t>havens aan de westkust (A) en de oostkust (B) van Noord-Amerika, 2014</a:t>
            </a:r>
          </a:p>
        </p:txBody>
      </p:sp>
    </p:spTree>
    <p:extLst>
      <p:ext uri="{BB962C8B-B14F-4D97-AF65-F5344CB8AC3E}">
        <p14:creationId xmlns:p14="http://schemas.microsoft.com/office/powerpoint/2010/main" val="4905908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Deelvraag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invloed heeft de internationale en de nationale migratie gehad op deze drie steden in de V.S.?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868838" y="2780928"/>
            <a:ext cx="10414132" cy="429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6349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V.S.: een immigratieland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V.S., Canada, Australië en Nieuw-Zeeland zijn echte immigratielanden.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19</a:t>
            </a:r>
            <a:r>
              <a:rPr lang="nl-NL" sz="2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-eeuwse immigratie hing met veel factoren samen:</a:t>
            </a:r>
          </a:p>
          <a:p>
            <a:pPr marL="36195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pushfactoren in Europa;</a:t>
            </a:r>
          </a:p>
          <a:p>
            <a:pPr marL="36195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Bijv. armoede, landhonger, onvrijheid, overheidsbeleid.</a:t>
            </a:r>
          </a:p>
          <a:p>
            <a:pPr marL="361950">
              <a:spcAft>
                <a:spcPts val="0"/>
              </a:spcAft>
              <a:buFont typeface="Calibri" panose="020F0502020204030204" pitchFamily="34" charset="0"/>
              <a:buChar char="‒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pullfactoren in de V.S.;</a:t>
            </a:r>
          </a:p>
          <a:p>
            <a:pPr marL="19050" indent="0">
              <a:spcAft>
                <a:spcPts val="0"/>
              </a:spcAft>
              <a:buNone/>
              <a:tabLst>
                <a:tab pos="360363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Bijv. veel land, werk, vrijheid, stimuleren overheidsbeleid.</a:t>
            </a:r>
          </a:p>
          <a:p>
            <a:pPr marL="0" lvl="0" indent="0">
              <a:spcAft>
                <a:spcPts val="0"/>
              </a:spcAft>
              <a:buNone/>
            </a:pPr>
            <a:endParaRPr lang="nl-NL" sz="24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Technologische ontwikkelingen waren daarbij enorm belangrijk. Denk aan ontwikkeling stoomschepen.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Velen trokken na aankomst westwaarts (spoorlijnen!).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096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algn="ctr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</a:t>
            </a:r>
            <a:r>
              <a:rPr lang="nl-NL" altLang="nl-NL" sz="3200" b="0" kern="0" cap="none" dirty="0">
                <a:solidFill>
                  <a:srgbClr val="FFFFFF"/>
                </a:solidFill>
                <a:latin typeface="Calibri" panose="020F0502020204030204" pitchFamily="34" charset="0"/>
                <a:ea typeface="ＭＳ Ｐゴシック"/>
              </a:rPr>
              <a:t>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kstvak 4"/>
          <p:cNvSpPr txBox="1"/>
          <p:nvPr/>
        </p:nvSpPr>
        <p:spPr>
          <a:xfrm>
            <a:off x="0" y="1080000"/>
            <a:ext cx="8577980" cy="4640245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>
              <a:spcAft>
                <a:spcPts val="1000"/>
              </a:spcAft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V.S.: een immigratieland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6088" indent="-446088" eaLnBrk="0" fontAlgn="base" hangingPunct="0">
              <a:spcBef>
                <a:spcPct val="20000"/>
              </a:spcBef>
              <a:buFont typeface="Arial" panose="020B0604020202020204" pitchFamily="34" charset="0"/>
              <a:buChar char="●"/>
              <a:tabLst>
                <a:tab pos="446088" algn="l"/>
              </a:tabLst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De immigratie nam in 19e eeuw toe. </a:t>
            </a:r>
          </a:p>
          <a:p>
            <a:pPr eaLnBrk="0" fontAlgn="base" hangingPunct="0">
              <a:spcBef>
                <a:spcPct val="20000"/>
              </a:spcBef>
              <a:tabLst>
                <a:tab pos="446088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Het aandeel van Zuid- en Oost-Europese immigranten nam 	vanaf het einde van de 19</a:t>
            </a:r>
            <a:r>
              <a:rPr lang="nl-NL" sz="2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eeuw sterk toe. Deze groepen 	bleven vooral in de oostelijke steden wonen.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46088" lvl="0" indent="-446088" eaLnBrk="0" fontAlgn="base" hangingPunct="0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446088" algn="l"/>
              </a:tabLst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In het zuiden van de V.S. kwamen slaven uit West-Afrika terecht. </a:t>
            </a:r>
          </a:p>
          <a:p>
            <a:pPr lvl="0" eaLnBrk="0" fontAlgn="base" hangingPunct="0">
              <a:spcBef>
                <a:spcPct val="20000"/>
              </a:spcBef>
              <a:spcAft>
                <a:spcPts val="0"/>
              </a:spcAft>
              <a:tabLst>
                <a:tab pos="446088" algn="l"/>
              </a:tabLst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	Vanaf 1940 migreerden</a:t>
            </a:r>
          </a:p>
          <a:p>
            <a:pPr lvl="0">
              <a:spcAft>
                <a:spcPts val="0"/>
              </a:spcAft>
              <a:tabLst>
                <a:tab pos="446088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	Afro-Amerikanen naar</a:t>
            </a:r>
          </a:p>
          <a:p>
            <a:pPr lvl="0">
              <a:spcAft>
                <a:spcPts val="0"/>
              </a:spcAft>
              <a:tabLst>
                <a:tab pos="446088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steden in het noordoosten</a:t>
            </a:r>
          </a:p>
          <a:p>
            <a:pPr lvl="0">
              <a:spcAft>
                <a:spcPts val="0"/>
              </a:spcAft>
              <a:tabLst>
                <a:tab pos="446088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of naar de westkust.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933056"/>
            <a:ext cx="4556215" cy="2793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983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-1" y="374694"/>
            <a:ext cx="9674925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-1" y="1080000"/>
            <a:ext cx="9180235" cy="2637032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Migratie na de Tweede Wereldoorlog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 1945 steeg de immigratie vanuit perifere landen. Voorbeelden: Aziaten en Latijns-Amerikanen aan de westkust of (illegalen) langs de grens met Mexico.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Jaarlijks trekken ruim 1 miljoen legale immigranten naar de V.S., met een toename vanuit Azië (India, China) en Afrika.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789040"/>
            <a:ext cx="4753444" cy="291479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-29538" y="3573016"/>
            <a:ext cx="3809449" cy="3046988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Amerikaanse overheid reguleert de migratie (selectief) </a:t>
            </a:r>
          </a:p>
          <a:p>
            <a:pPr marL="361950" lvl="0" indent="-361950">
              <a:spcAft>
                <a:spcPts val="0"/>
              </a:spcAf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met quota.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Immigratie drukt een flinke stempel op de Amerikaanse samenleving.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07454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York en de internationale migratie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New York is vanouds de voornaamste gateway voor immigranten.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Vanaf de jaren tachtig van de 19</a:t>
            </a:r>
            <a:r>
              <a:rPr lang="nl-NL" sz="2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eeuw ontstonden vooral cultureel verschillende migrantenwijken. Vanaf de veertiger jaren van de 20</a:t>
            </a:r>
            <a:r>
              <a:rPr lang="nl-NL" sz="2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eeuw zorgde de binnenlandse migratie van Afro-Amerikanen voor etnische (en sociaaleconomische) verschillen.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veel wijken vond invasie en successie plaats, waarbij migrantennetwerken een grote rol speelden.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nl-N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Lower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 East Side vestigden zich bijvoorbeeld achtereenvolgens Duitsers, joden en Chinezen.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Etnisch gezien is New York een mozaïek van wijken.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930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York en de internationale migratie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90" y="1705646"/>
            <a:ext cx="5166820" cy="515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79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Migratie naar Washington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Het aandeel Afro-Amerikanen in Washington D.C. is om diverse redenen groot: de federale overheid bevorderde de vestiging ervan na de afschaffing van de slavernij, er was een relatief grote natuurlijke groei en er was kettingmigratie.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 agglomeratie Washington wonen veel hoger opgeleide buitenlanders, waaronder diplomaten.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639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Angeles: magneet in het westen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Angeles groeide aanvankelijk vooral door blanke binnenlandse migratie.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Vanaf 1940 nam het aantal Afro-Amerikanen toe.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In de tweede helft van de 20e eeuw vestigden zich meer buitenlandse migranten; </a:t>
            </a:r>
            <a:r>
              <a:rPr lang="nl-NL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hispanics</a:t>
            </a: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 en latino’s met veel volgmigranten (waaronder gezinsmigratie).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Aziaten (uit China, Japan, de Filipijnen, India, Vietnam, Zuid-Korea) immigreerden vooral vanaf de jaren zestig (20e eeuw).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Het spreidingspatroon van etnische groepen over Los Angeles verschilt sterk.</a:t>
            </a:r>
          </a:p>
          <a:p>
            <a:pPr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Vergelijk de sterke verspreiding van Mexicanen met die van Aziaten (en rijken).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3058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§4.2 Migranten in de drie wereldsteden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Angeles: magneet in het westen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820" y="1748896"/>
            <a:ext cx="4572360" cy="508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40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Drie wereldsteden in de Verenigde Staten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8520" y="1048895"/>
            <a:ext cx="9361040" cy="583649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Deelvraag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invloed heeft de globalisering op de ruimtelijke opbouw van deze drie Amerikaanse steden?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veranderingen doen zich in de drie steden voor als gevolg van de globalisering?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77" y="3369904"/>
            <a:ext cx="5507247" cy="360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89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>
            <a:normAutofit lnSpcReduction="10000"/>
          </a:bodyPr>
          <a:lstStyle/>
          <a:p>
            <a:pPr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Stedelijke geleding 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Noord-Amerikaanse steden </a:t>
            </a:r>
            <a:endParaRPr lang="nl-NL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Kenmerkende ruimtelijke geleding: geen historische binnenstad. De geleding verandert door sloop, nieuwbouw, stadsuitbreiding en functieverandering van gebouwen. </a:t>
            </a:r>
          </a:p>
          <a:p>
            <a:pPr lvl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De opbouw is als volgt: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Central business district (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cbd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Overgangszone met oude </a:t>
            </a:r>
          </a:p>
          <a:p>
            <a:pPr lvl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woon- en industriewijken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(Ruimere) buitenwijken en </a:t>
            </a:r>
          </a:p>
          <a:p>
            <a:pPr lvl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voorsteden(suburbanisatie)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Edge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city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(suburbanisatie van werkgelegenheid)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Tx/>
              <a:buChar char="‒"/>
            </a:pPr>
            <a:r>
              <a:rPr lang="nl-NL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1960, veel voorzieningen,, lagere woondichtheid en een omvangrijk snelwegennet (voorbeeld: </a:t>
            </a:r>
            <a:r>
              <a:rPr lang="nl-NL" sz="20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Arlington)</a:t>
            </a:r>
            <a:endParaRPr lang="nl-NL" sz="2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2924944"/>
            <a:ext cx="3815720" cy="254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502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Stedelijke geleding 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Noord-Amerikaanse steden </a:t>
            </a:r>
            <a:endParaRPr lang="nl-NL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673FF9-2C0C-4A1D-A311-F670EF9695F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67" y="1916832"/>
            <a:ext cx="6803322" cy="4540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9131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>
              <a:spcAft>
                <a:spcPts val="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Stedelijke geleding 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Noord-Amerikaanse steden </a:t>
            </a:r>
            <a:endParaRPr lang="nl-NL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endParaRPr lang="nl-NL" sz="2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>
              <a:spcAft>
                <a:spcPts val="0"/>
              </a:spcAft>
              <a:buNone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31640" y="1844824"/>
            <a:ext cx="6192688" cy="50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002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428396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Urban </a:t>
            </a:r>
            <a:r>
              <a:rPr lang="nl-NL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sprawl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van Los Angeles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Los Angeles wijkt sterk af van de standaard opbouw; de stad heeft een meer ‘horizontale’ opbouw, een ‘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urban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sprawl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’. Vooral de auto speelde een rol.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Angeles is een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polycentrische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stad. In het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cbd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komen relatief weinig hoofdkantoren van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MNO’s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voor.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880" b="-2658"/>
          <a:stretch/>
        </p:blipFill>
        <p:spPr>
          <a:xfrm>
            <a:off x="4860032" y="399610"/>
            <a:ext cx="4283968" cy="686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65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355600" indent="-35560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Bedrijven verhuizen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locatie van stedelijke functies verandert voortdurend.</a:t>
            </a: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Na de Tweede Wereldoorlog vertrokken veel bedrijven vanuit 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snowbelt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naar 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sunbelt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Later kregen de steden in de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snowbelt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ook nog te maken met vertrek van arbeidsintensieve bedrijven naar lagelonenlanden en verdween werk in de oude havens. Gevolg: leegstaande gebouwen.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Binnen stedelijke gebieden verhuisden bedrijven bovendien naar de stadsrand.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Datzelfde deden backoffices. Frontoffices zochten meer het centrum op.</a:t>
            </a: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68854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Stedelijke migratie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het begin van de 20</a:t>
            </a:r>
            <a:r>
              <a:rPr lang="nl-NL" sz="2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eeuw vond al selectieve migratie naar de stadsrand plaats. Factoren die dat in de hand werkten: het autobezit en gemeentelijk beleid.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stadswijken direct buiten het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cbd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verarmden.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Rijke blanken verhuizen vaak nog verder weg van het centrum.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veel steden verhuizen zwarte bevolkingsgroepen naar de directe omgeving van de steden.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5984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5796136" cy="5506917"/>
          </a:xfrm>
        </p:spPr>
        <p:txBody>
          <a:bodyPr lIns="360000" tIns="46800" bIns="46800">
            <a:normAutofit fontScale="925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Ruimtelijke segregatie en sociale polarisatie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Migratiestromen kunnen leiden tot ruimtelijke segregatie. Soms is die extreem, zoals in Los Angeles in de wijk South Central: getto’s.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Daarnaast kennen steden ook ommuurde woonwijken (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gated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communities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).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Amerikaanse steden nemen de tegenstellingen tussen de bevolkingsgroepen toe: sociale polarisatie.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804" y="2132856"/>
            <a:ext cx="3248196" cy="3573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917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53244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Gentrification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Stadsbesturen in Amerika werken aan de aantrekkelijkheid van steden.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bereikbaarheid (waaronder parkeren) krijgt daarbij aandacht.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Oude stadswijken en haven- en industrieterreinen worden opgeknapt.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Soms veranderen verpauperde wijken heel geleidelijk. Er kan zich dan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gentrification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voordoen.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225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§4.3 Ruimtelijke geleding van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global</a:t>
            </a:r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 </a:t>
            </a:r>
            <a:r>
              <a:rPr lang="nl-NL" altLang="nl-NL" sz="3200" dirty="0" err="1">
                <a:solidFill>
                  <a:srgbClr val="FFFFFF"/>
                </a:solidFill>
                <a:latin typeface="Calibri" panose="020F0502020204030204" pitchFamily="34" charset="0"/>
              </a:rPr>
              <a:t>city’s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5652120" cy="5506917"/>
          </a:xfrm>
        </p:spPr>
        <p:txBody>
          <a:bodyPr lIns="360000" tIns="46800" bIns="46800">
            <a:normAutofit fontScale="92500" lnSpcReduction="20000"/>
          </a:bodyPr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Globalisering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Globalisering speelt een grote rol bij de ontwikkeling van verschillen binnen de steden.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de Bronx wonen veel kansarme Afro-Amerikanen. Veel mensen verloren werk door de verdwijnende industrie.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Globalisering zorgt voor een toename van het aantal flexibele banen, vaak in de informele sector.</a:t>
            </a: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het zuidelijke deel van Manhattan nam de werkgelegenheid voor mensen met gekwalificeerde banen toe.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Wingdings" panose="05000000000000000000" pitchFamily="2" charset="2"/>
              <a:buChar char=""/>
            </a:pPr>
            <a:endParaRPr lang="nl-NL" sz="24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nl-NL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4127" y="1039642"/>
            <a:ext cx="3607489" cy="6663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982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50"/>
            <a:ext cx="9144000" cy="674688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chemeClr val="bg1"/>
                </a:solidFill>
                <a:latin typeface="Calibri" panose="020F0502020204030204" pitchFamily="34" charset="0"/>
              </a:rPr>
              <a:t>4. Drie wereldsteden in de Verenigde Staten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9144000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Hoofdvraag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Hoe heeft de globalisering de ontwikkeling van de steden New York, Washington en Los Angeles beïnvloed?</a:t>
            </a: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4260" y="2780928"/>
            <a:ext cx="9252520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239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Knooppunten in mondiale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Deelvragen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kenmerken zijn typerend voor elk van de drie wereldsteden?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kern="1400" spc="-2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Welke positie en welke functies hebben New York, Los Angeles en Washington als mondiale knooppunten?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573016"/>
            <a:ext cx="9144000" cy="3672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84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Knooppunten in mondiale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3851920" y="1079999"/>
            <a:ext cx="5076056" cy="5506917"/>
          </a:xfrm>
        </p:spPr>
        <p:txBody>
          <a:bodyPr lIns="360000" tIns="46800" bIns="46800"/>
          <a:lstStyle/>
          <a:p>
            <a:pPr marL="0" indent="0">
              <a:spcAft>
                <a:spcPts val="0"/>
              </a:spcAft>
              <a:buNone/>
              <a:tabLst>
                <a:tab pos="354013" algn="l"/>
              </a:tabLst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Wereldsteden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wereldsteden (metropolen) Washington DC, New York en Los Angeles spelen een grote rol op respectievelijk politiek, financieel-economisch en cultureel terrein.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aantal inwoners van de drie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city’s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verschilt sterk.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vele steden in het noordoosten maken deel uit van een stedelijk netwerk.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buNone/>
              <a:tabLst>
                <a:tab pos="354013" algn="l"/>
              </a:tabLst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Opvallend is ook de megalopolis in het Noordoosten.</a:t>
            </a: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  <a:tabLst>
                <a:tab pos="354013" algn="l"/>
              </a:tabLst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0" y="1722914"/>
            <a:ext cx="3670044" cy="4221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91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20072" y="1026902"/>
            <a:ext cx="4209496" cy="5930489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Knooppunten in mondiale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5220072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York: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ligging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positie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global city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gunstige relatieve ligging maakte van New York een internationaal economisch knooppunt.</a:t>
            </a: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Waarom is die ligging gunstig?</a:t>
            </a:r>
          </a:p>
          <a:p>
            <a:pPr lvl="0">
              <a:spcAft>
                <a:spcPts val="0"/>
              </a:spcAft>
              <a:buFontTx/>
              <a:buChar char="-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 stad ligt aan monding van diepe, ijsvrije Hudson</a:t>
            </a:r>
          </a:p>
          <a:p>
            <a:pPr lvl="0">
              <a:spcAft>
                <a:spcPts val="0"/>
              </a:spcAft>
              <a:buFontTx/>
              <a:buChar char="-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het Eriekanaal, het Barge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Canal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en Grote Meren verbinden de stad met een agrarisch en industrieel goed ontwikkeld achterland.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589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Knooppunten in mondiale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3842822" y="1080000"/>
            <a:ext cx="5301178" cy="5506917"/>
          </a:xfrm>
        </p:spPr>
        <p:txBody>
          <a:bodyPr lIns="360000" tIns="46800" bIns="46800"/>
          <a:lstStyle/>
          <a:p>
            <a:pPr marL="0" indent="0">
              <a:spcBef>
                <a:spcPts val="0"/>
              </a:spcBef>
              <a:spcAft>
                <a:spcPts val="1000"/>
              </a:spcAft>
              <a:buNone/>
            </a:pP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York: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ligging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en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positie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als</a:t>
            </a:r>
            <a:r>
              <a:rPr lang="en-GB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global city</a:t>
            </a:r>
            <a:endParaRPr lang="nl-NL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York is een mondiale draaischijf (een mainport) met een fijnmazig hub- en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spokesnetwerk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richting achterland.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New York is het hart van mondiale financiële markten, te herkennen aan bijvoorbeeld de New York Stock Exchange (Wall Street), de zakelijke dienstverlening, financiële instellingen en de hoofdkantoren van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MNO’s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  <a:tabLst>
                <a:tab pos="354013" algn="l"/>
              </a:tabLst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spcAft>
                <a:spcPts val="0"/>
              </a:spcAft>
              <a:buNone/>
              <a:tabLst>
                <a:tab pos="354013" algn="l"/>
              </a:tabLst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" y="1618162"/>
            <a:ext cx="3852198" cy="44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97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Knooppunten in mondiale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0"/>
            <a:ext cx="8676456" cy="5506917"/>
          </a:xfrm>
        </p:spPr>
        <p:txBody>
          <a:bodyPr lIns="360000" tIns="46800" bIns="46800"/>
          <a:lstStyle/>
          <a:p>
            <a:pPr marL="355600" indent="-35560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Washington DC: zetel van de wereldmacht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politieke macht van de, relatief kleine, federale hoofdstad reikt wereldwijd. Washington DC is daarom een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global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2400" dirty="0" err="1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 Washington DC zijn veel overheidsinstellingen en internationale organisaties gevestigd. Hier bevindt zich de uitvoerende en de wetgevende macht, het Hooggerechtshof, de Wereldbank en invloedrijke persinstellingen.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Door de decentralisatie van                                 overheidsdiensten groeide                                                    Arlington in Virginia.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	Daar bevindt zich het Pentagon.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buNone/>
              <a:tabLst>
                <a:tab pos="354013" algn="l"/>
              </a:tabLst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None/>
              <a:tabLst>
                <a:tab pos="354013" algn="l"/>
              </a:tabLst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81128"/>
            <a:ext cx="3169421" cy="2194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030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spect="1" noChangeArrowheads="1"/>
          </p:cNvSpPr>
          <p:nvPr>
            <p:ph type="title"/>
          </p:nvPr>
        </p:nvSpPr>
        <p:spPr>
          <a:xfrm>
            <a:off x="0" y="374694"/>
            <a:ext cx="9144000" cy="674200"/>
          </a:xfrm>
        </p:spPr>
        <p:txBody>
          <a:bodyPr wrap="square" tIns="90000" bIns="90000" anchor="t">
            <a:noAutofit/>
          </a:bodyPr>
          <a:lstStyle/>
          <a:p>
            <a:pPr eaLnBrk="1" hangingPunct="1"/>
            <a:r>
              <a:rPr lang="nl-NL" altLang="nl-NL" sz="3200" dirty="0">
                <a:solidFill>
                  <a:srgbClr val="FFFFFF"/>
                </a:solidFill>
                <a:latin typeface="Calibri" panose="020F0502020204030204" pitchFamily="34" charset="0"/>
              </a:rPr>
              <a:t>§4.1 Knooppunten in mondiale netwerken</a:t>
            </a:r>
            <a:endParaRPr lang="nl-NL" altLang="nl-NL" sz="32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inhoud 1"/>
          <p:cNvSpPr>
            <a:spLocks noGrp="1"/>
          </p:cNvSpPr>
          <p:nvPr>
            <p:ph idx="1"/>
          </p:nvPr>
        </p:nvSpPr>
        <p:spPr>
          <a:xfrm>
            <a:off x="0" y="1080001"/>
            <a:ext cx="7236296" cy="4077191"/>
          </a:xfrm>
        </p:spPr>
        <p:txBody>
          <a:bodyPr lIns="360000" tIns="46800" bIns="46800">
            <a:normAutofit lnSpcReduction="10000"/>
          </a:bodyPr>
          <a:lstStyle/>
          <a:p>
            <a:pPr marL="355600" indent="-355600">
              <a:spcBef>
                <a:spcPts val="0"/>
              </a:spcBef>
              <a:spcAft>
                <a:spcPts val="1000"/>
              </a:spcAft>
              <a:buNone/>
            </a:pP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Angeles: culturele </a:t>
            </a:r>
            <a:r>
              <a:rPr lang="nl-NL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global</a:t>
            </a:r>
            <a:r>
              <a:rPr lang="nl-NL" sz="2800" b="1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nl-NL" sz="2800" b="1" dirty="0" err="1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city</a:t>
            </a:r>
            <a:endParaRPr lang="nl-NL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►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aansluiting van Los Angeles op het nationale spoorlijnnetwerk aan het einde van de 19</a:t>
            </a:r>
            <a:r>
              <a:rPr lang="nl-NL" sz="2400" baseline="30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eeuw zorgde voor de eerste flinke groei.</a:t>
            </a: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Hollywood, architectuur, mode, reclame, entertainment en design vormen de creatieve sector en maken van Los Angeles een creatieve stad.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Innovatieve clusters vormen de motor van de culturele industrie.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spcAft>
                <a:spcPts val="0"/>
              </a:spcAft>
              <a:buNone/>
            </a:pP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>
              <a:buNone/>
              <a:tabLst>
                <a:tab pos="354013" algn="l"/>
              </a:tabLst>
            </a:pPr>
            <a:endParaRPr lang="nl-NL" sz="2400" kern="1400" spc="-2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355600" lvl="0" indent="-355600">
              <a:spcAft>
                <a:spcPts val="0"/>
              </a:spcAft>
              <a:buNone/>
              <a:tabLst>
                <a:tab pos="354013" algn="l"/>
              </a:tabLst>
            </a:pPr>
            <a:endParaRPr lang="nl-NL" sz="1000" kern="1400" spc="-2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7486" y="1606812"/>
            <a:ext cx="1972679" cy="334309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87915B91-F644-4F70-94A3-467D62A23FD6}"/>
              </a:ext>
            </a:extLst>
          </p:cNvPr>
          <p:cNvSpPr txBox="1"/>
          <p:nvPr/>
        </p:nvSpPr>
        <p:spPr>
          <a:xfrm>
            <a:off x="0" y="5157192"/>
            <a:ext cx="8964488" cy="1643527"/>
          </a:xfrm>
          <a:prstGeom prst="rect">
            <a:avLst/>
          </a:prstGeom>
          <a:noFill/>
        </p:spPr>
        <p:txBody>
          <a:bodyPr wrap="square" lIns="360000" rtlCol="0">
            <a:spAutoFit/>
          </a:bodyPr>
          <a:lstStyle/>
          <a:p>
            <a:pPr marL="355600" lvl="0" indent="-355600">
              <a:spcAft>
                <a:spcPts val="0"/>
              </a:spcAft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Los Angeles heeft een kosmopolitisch karakter, net als New York.</a:t>
            </a:r>
            <a:endParaRPr lang="nl-NL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55600" indent="-355600" eaLnBrk="0" fontAlgn="base" hangingPunct="0">
              <a:spcBef>
                <a:spcPct val="20000"/>
              </a:spcBef>
              <a:buFont typeface="Arial" panose="020B0604020202020204" pitchFamily="34" charset="0"/>
              <a:buChar char="●"/>
            </a:pPr>
            <a:r>
              <a:rPr lang="nl-NL" sz="2400" dirty="0">
                <a:latin typeface="Calibri" panose="020F0502020204030204" pitchFamily="34" charset="0"/>
                <a:cs typeface="Calibri" panose="020F0502020204030204" pitchFamily="34" charset="0"/>
              </a:rPr>
              <a:t>Los Angeles heeft een mainportfunctie en is, net als New York, een gateway.</a:t>
            </a:r>
          </a:p>
          <a:p>
            <a:pPr marL="342900" indent="-342900">
              <a:buFont typeface="Arial" panose="020B0604020202020204" pitchFamily="34" charset="0"/>
              <a:buChar char="●"/>
            </a:pPr>
            <a:endParaRPr lang="nl-NL" sz="2400" dirty="0"/>
          </a:p>
        </p:txBody>
      </p:sp>
    </p:spTree>
    <p:extLst>
      <p:ext uri="{BB962C8B-B14F-4D97-AF65-F5344CB8AC3E}">
        <p14:creationId xmlns:p14="http://schemas.microsoft.com/office/powerpoint/2010/main" val="228524754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1644</Words>
  <Application>Microsoft Office PowerPoint</Application>
  <PresentationFormat>Diavoorstelling (4:3)</PresentationFormat>
  <Paragraphs>216</Paragraphs>
  <Slides>29</Slides>
  <Notes>24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29</vt:i4>
      </vt:variant>
    </vt:vector>
  </HeadingPairs>
  <TitlesOfParts>
    <vt:vector size="35" baseType="lpstr">
      <vt:lpstr>ＭＳ Ｐゴシック</vt:lpstr>
      <vt:lpstr>Arial</vt:lpstr>
      <vt:lpstr>Calibri</vt:lpstr>
      <vt:lpstr>Times New Roman</vt:lpstr>
      <vt:lpstr>Wingdings</vt:lpstr>
      <vt:lpstr>Kantoorthema</vt:lpstr>
      <vt:lpstr>PowerPoint-presentatie</vt:lpstr>
      <vt:lpstr>4. Drie wereldsteden in de Verenigde Staten</vt:lpstr>
      <vt:lpstr>4. Drie wereldsteden in de Verenigde Staten</vt:lpstr>
      <vt:lpstr>§4.1 Knooppunten in mondiale netwerken</vt:lpstr>
      <vt:lpstr>§4.1 Knooppunten in mondiale netwerken</vt:lpstr>
      <vt:lpstr>§4.1 Knooppunten in mondiale netwerken</vt:lpstr>
      <vt:lpstr>§4.1 Knooppunten in mondiale netwerken</vt:lpstr>
      <vt:lpstr>§4.1 Knooppunten in mondiale netwerken</vt:lpstr>
      <vt:lpstr>§4.1 Knooppunten in mondiale netwerken</vt:lpstr>
      <vt:lpstr>§4.1 Knooppunten in mondiale netwerken</vt:lpstr>
      <vt:lpstr>§4.2 Migranten in de drie wereldsteden</vt:lpstr>
      <vt:lpstr>§4.2 Migranten in de drie wereldsteden</vt:lpstr>
      <vt:lpstr>§4.2 Migranten in de drie wereldsteden</vt:lpstr>
      <vt:lpstr>§4.2 Migranten in de drie wereldsteden</vt:lpstr>
      <vt:lpstr>§4.2 Migranten in de drie wereldsteden</vt:lpstr>
      <vt:lpstr>§4.2 Migranten in de drie wereldsteden</vt:lpstr>
      <vt:lpstr>§4.2 Migranten in de drie wereldsteden</vt:lpstr>
      <vt:lpstr>§4.2 Migranten in de drie wereldsteden</vt:lpstr>
      <vt:lpstr>§4.2 Migranten in de drie wereldsteden</vt:lpstr>
      <vt:lpstr>§4. Ruimtelijke geleding van global city’s</vt:lpstr>
      <vt:lpstr>§4.3 Ruimtelijke geleding van global city’s</vt:lpstr>
      <vt:lpstr>§4.3 Ruimtelijke geleding van global city’s</vt:lpstr>
      <vt:lpstr>§4.3 Ruimtelijke geleding van global city’s</vt:lpstr>
      <vt:lpstr>§4.3 Ruimtelijke geleding van global city’s</vt:lpstr>
      <vt:lpstr>§4.3 Ruimtelijke geleding van global city’s</vt:lpstr>
      <vt:lpstr>§4.3 Ruimtelijke geleding van global city’s</vt:lpstr>
      <vt:lpstr>§4.3 Ruimtelijke geleding van global city’s</vt:lpstr>
      <vt:lpstr>§4.3 Ruimtelijke geleding van global city’s</vt:lpstr>
      <vt:lpstr>§4.3 Ruimtelijke geleding van global city’s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2018-03-14T13:28:20Z</dcterms:created>
  <dcterms:modified xsi:type="dcterms:W3CDTF">2019-10-14T06:09:30Z</dcterms:modified>
</cp:coreProperties>
</file>