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256" r:id="rId5"/>
    <p:sldId id="266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eu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279760-F5CF-468A-ADD0-9E9EBC47364E}" v="8" dt="2019-09-12T11:45:21.1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09" autoAdjust="0"/>
    <p:restoredTop sz="94633" autoAdjust="0"/>
  </p:normalViewPr>
  <p:slideViewPr>
    <p:cSldViewPr>
      <p:cViewPr varScale="1">
        <p:scale>
          <a:sx n="72" d="100"/>
          <a:sy n="72" d="100"/>
        </p:scale>
        <p:origin x="136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73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698BE77E-0CB7-4E67-8CB5-9FF22FFCF3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5A63495-1E14-45D9-B321-DE71450A74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D2748-A78E-4486-86BC-4E98361B82FB}" type="datetimeFigureOut">
              <a:rPr lang="nl-NL" smtClean="0"/>
              <a:t>16-9-2019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0249ED5-A0F6-4F77-9A63-F77B83CC3E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A19D9D-E71E-4276-98F5-AE43468981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48A69-9CCF-4F91-B8D9-6380FD13EA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4875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D00C8-0FAC-437B-9C52-F0E07C54B20D}" type="datetimeFigureOut">
              <a:rPr lang="nl-NL" smtClean="0"/>
              <a:t>16-9-2019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DBA5F-905E-4F1C-8876-4E8EA05D0A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191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</a:t>
            </a:r>
            <a:r>
              <a:rPr lang="nl-NL" baseline="0" dirty="0"/>
              <a:t> Honger in een wereld van overvloed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54334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politieke onderverdeling van de republiek Ethiopië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0780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Bbp per inwoner (naar koopkracht) in Ethiopië, 2006-2015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3510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Koffieteeltgebieden in Ethiopië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4237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Beroepsbevolking en bijdrage bbp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3971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Directe buitenlandse investeringen in Ethiopië naar het land van herkomst, 2009-2015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5570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Een dreigende milieuramp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5589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Hoogteverschillen in Ethiopië.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16603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Om de dag vijf uur kwijt met water halen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6795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1945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Neerslagverdeling in Ethiopië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4053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</a:t>
            </a:r>
            <a:r>
              <a:rPr lang="nl-NL" baseline="0" dirty="0"/>
              <a:t> Honger in een wereld van overvloed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1049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Kalender van de regenval in Ethiopië in de vier hoofdregio’s.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7907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8636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nl-NL" dirty="0"/>
              <a:t>Afbeelding: </a:t>
            </a:r>
            <a:r>
              <a:rPr lang="nl-NL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Economische activiteit in Ethiopië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756868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Een laagontwikkelde boerenbevolking en een slecht ontwikkelde landbouw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65612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draagkracht van de bodem neemt af door erosie.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1121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Handelsbalans van Ethiopië, 2015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6615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Een Nederlandse rozenkas </a:t>
            </a:r>
            <a:r>
              <a:rPr lang="nl-NL"/>
              <a:t>in Ethiopië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61102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Bergbewoners aan de pils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55891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Mate van ondervoeding onder de bevolking 2014-2016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808877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8972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Hulp voor kleine boeren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55891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Kindersterfte in de wereld, 1990-2015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238919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Graan wordt als bulkgoed per schip vervoerd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42181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Een slechte infrastructuur belemmert de transporteerbaarheid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55183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02840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73587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Boeren in Zuid-India krijgen voorlichting over de gebruik van </a:t>
            </a:r>
            <a:r>
              <a:rPr lang="nl-NL" dirty="0" err="1"/>
              <a:t>hoogopbrengende</a:t>
            </a:r>
            <a:r>
              <a:rPr lang="nl-NL" dirty="0"/>
              <a:t> hybride rijstvariëteiten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85490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Protest in India tegen GM-gigant </a:t>
            </a:r>
            <a:r>
              <a:rPr lang="nl-NL" dirty="0" err="1"/>
              <a:t>Monsanto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0216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Een bergachtig </a:t>
            </a:r>
            <a:r>
              <a:rPr lang="nl-NL" dirty="0">
                <a:solidFill>
                  <a:srgbClr val="FF0000"/>
                </a:solidFill>
              </a:rPr>
              <a:t>land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6287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ligging van Ethiopië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4025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leeftijdsopbouw in Ethiopië. 2015 en 2050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6446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Bevolkingsgroei in Ethiopië, 1960 – 2015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7632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Bevolkingsspreiding in Ethiopië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2349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Urbanisatie en rurale bevolking in Ethiopië, 1992-2016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6468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16-9-2019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965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16-9-2019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64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16-9-2019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429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16-9-2019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962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16-9-2019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93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16-9-2019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88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16-9-2019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50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16-9-2019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5088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16-9-2019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6196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16-9-2019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35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16-9-2019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78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D60EE-7FC9-489C-9A72-8C3774490951}" type="datetimeFigureOut">
              <a:rPr lang="nl-NL" smtClean="0"/>
              <a:t>16-9-2019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331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576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Leven in Ethiopië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1"/>
            <a:ext cx="9036496" cy="2348999"/>
          </a:xfrm>
        </p:spPr>
        <p:txBody>
          <a:bodyPr lIns="360000" tIns="46800" bIns="46800">
            <a:normAutofit fontScale="92500" lnSpcReduction="2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mensen</a:t>
            </a: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van Ethiopië: </a:t>
            </a: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cultuur</a:t>
            </a:r>
            <a:endParaRPr lang="nl-NL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</a:rPr>
              <a:t>►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Een land met vele volken. Grootste groepen: de 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Amhara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 de 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Oromo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Engels is de lingua franca.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 de grens van de oosters-orthodoxe cultuur en de islamitische (woestijn- en herders)cultuur.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D04FEFE-E1E4-4F4B-9F87-063AEAC049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3460107"/>
            <a:ext cx="4123078" cy="284492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FC34326-A6A4-45F7-B730-21996141AB3C}"/>
              </a:ext>
            </a:extLst>
          </p:cNvPr>
          <p:cNvSpPr txBox="1"/>
          <p:nvPr/>
        </p:nvSpPr>
        <p:spPr>
          <a:xfrm>
            <a:off x="0" y="3429000"/>
            <a:ext cx="4644008" cy="3046988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marL="355600" indent="-35560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 het platteland zorgt de grootfamilie voor de opvoeding. Traditionele arbeidsverdeling: de man werkt buitenshuis en </a:t>
            </a:r>
          </a:p>
          <a:p>
            <a:pPr>
              <a:spcAft>
                <a:spcPts val="0"/>
              </a:spcAft>
              <a:tabLst>
                <a:tab pos="363538" algn="l"/>
              </a:tabLst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kinderen werken</a:t>
            </a:r>
          </a:p>
          <a:p>
            <a:pPr>
              <a:spcAft>
                <a:spcPts val="0"/>
              </a:spcAft>
              <a:tabLst>
                <a:tab pos="363538" algn="l"/>
              </a:tabLst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mee op het land. </a:t>
            </a:r>
          </a:p>
          <a:p>
            <a:pPr marL="355600" indent="-355600">
              <a:spcAft>
                <a:spcPts val="0"/>
              </a:spcAft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Hoge graad van analfabetisme.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261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Leven in Ethiopië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2994" y="2132856"/>
            <a:ext cx="5796136" cy="4310045"/>
          </a:xfrm>
        </p:spPr>
        <p:txBody>
          <a:bodyPr lIns="360000" tIns="46800" bIns="46800"/>
          <a:lstStyle/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Armoede door: </a:t>
            </a:r>
          </a:p>
          <a:p>
            <a:pPr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itbuiting en corruptie heersende klasse</a:t>
            </a:r>
          </a:p>
          <a:p>
            <a:pPr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ongelijke verdeling macht en inkomen</a:t>
            </a:r>
          </a:p>
          <a:p>
            <a:pPr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oorlogen en andere territoriale conflicten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Ethiopië is een federatie van negen staten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Nog geen goed en doelmatig bestuur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lvl="0" indent="-357188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7188" lvl="0" indent="-357188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239C9BF-52AF-4067-BE86-8403E4EBBE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890" y="2852936"/>
            <a:ext cx="3026110" cy="242088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ECB0345-23A6-4891-A3D8-C169D0209684}"/>
              </a:ext>
            </a:extLst>
          </p:cNvPr>
          <p:cNvSpPr txBox="1"/>
          <p:nvPr/>
        </p:nvSpPr>
        <p:spPr>
          <a:xfrm>
            <a:off x="0" y="1048894"/>
            <a:ext cx="8352928" cy="1297791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>
              <a:spcAft>
                <a:spcPts val="1000"/>
              </a:spcAft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mensen</a:t>
            </a: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van Ethiopië: </a:t>
            </a: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politiek</a:t>
            </a:r>
            <a:endParaRPr lang="nl-NL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</a:rPr>
              <a:t>►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Geen kolonialisme (afgezien van de Italiaanse bezetting).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3807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Leven in Ethiopië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03649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mensen van </a:t>
            </a: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Ethiopië</a:t>
            </a: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economie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</a:rPr>
              <a:t>►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Veel inwoners leven onder de armoedegrens. </a:t>
            </a: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Economische groei, maar de inkomensongelijkheid neemt toe.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Maatschappelijke driedeling: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arme massa van kleine boeren en landarbeiders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groeiende (nog kleine) middenklasse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elite van </a:t>
            </a: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hogere militairen, politici en bestuursambtenaren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lvl="0" indent="-357188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7188" lvl="0" indent="-357188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D8D5910-6B39-4766-A0E7-2F5646B02F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116" y="4725144"/>
            <a:ext cx="2376264" cy="200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52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Leven in Ethiopië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1"/>
            <a:ext cx="8892480" cy="2348999"/>
          </a:xfrm>
        </p:spPr>
        <p:txBody>
          <a:bodyPr lIns="360000" tIns="46800" bIns="46800">
            <a:normAutofit fontScale="62500" lnSpcReduction="2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Landbouw weinig productief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</a:rPr>
              <a:t>►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Het grote belang van de landbouw maakt de samenleving kwetsbaar voor natuurrampen en de wereldmarkt.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De productiviteit in de primaire sector is laag.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Droge streken: e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xtensieve veeteelt</a:t>
            </a: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lvl="0" indent="-357188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7188" lvl="0" indent="-357188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ijdelijke aanduiding voor inhoud 1">
            <a:extLst>
              <a:ext uri="{FF2B5EF4-FFF2-40B4-BE49-F238E27FC236}">
                <a16:creationId xmlns:a16="http://schemas.microsoft.com/office/drawing/2014/main" id="{329D614C-4F10-4D90-9719-0A0FED547BC1}"/>
              </a:ext>
            </a:extLst>
          </p:cNvPr>
          <p:cNvSpPr txBox="1">
            <a:spLocks/>
          </p:cNvSpPr>
          <p:nvPr/>
        </p:nvSpPr>
        <p:spPr bwMode="auto">
          <a:xfrm>
            <a:off x="-2060" y="3429000"/>
            <a:ext cx="522213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0" tIns="46800" rIns="91440" bIns="46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57188" indent="-357188">
              <a:spcAft>
                <a:spcPts val="0"/>
              </a:spcAft>
              <a:buFontTx/>
              <a:buNone/>
            </a:pPr>
            <a:r>
              <a:rPr lang="nl-NL" sz="2400" kern="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Nattere dichtbevolkte gebieden: teelt van voedselgewassen en commerciële landbouw met o.a. koffie als handelsgewas. </a:t>
            </a:r>
          </a:p>
          <a:p>
            <a:pPr marL="357188" indent="-357188">
              <a:spcAft>
                <a:spcPts val="0"/>
              </a:spcAft>
              <a:buFontTx/>
              <a:buNone/>
            </a:pPr>
            <a:r>
              <a:rPr lang="nl-NL" sz="2400" kern="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De exportlandbouw groeit: koffie, bloemen, fruit en groenten.</a:t>
            </a:r>
            <a:endParaRPr lang="nl-NL" sz="24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FontTx/>
              <a:buNone/>
            </a:pPr>
            <a:endParaRPr lang="nl-NL" sz="24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FontTx/>
              <a:buNone/>
            </a:pPr>
            <a:endParaRPr lang="nl-NL" sz="24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FontTx/>
              <a:buNone/>
            </a:pPr>
            <a:endParaRPr lang="nl-NL" sz="24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FontTx/>
              <a:buNone/>
            </a:pPr>
            <a:r>
              <a:rPr lang="nl-NL" sz="2400" kern="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nl-NL" sz="24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FontTx/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7188" indent="-357188">
              <a:spcAft>
                <a:spcPts val="0"/>
              </a:spcAft>
              <a:buFontTx/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7188" indent="-357188">
              <a:spcAft>
                <a:spcPts val="0"/>
              </a:spcAft>
              <a:buFontTx/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E08DFCA-AC44-45FC-AFE0-D221055A58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3068960"/>
            <a:ext cx="3096344" cy="2477075"/>
          </a:xfrm>
          <a:prstGeom prst="rect">
            <a:avLst/>
          </a:prstGeom>
        </p:spPr>
      </p:pic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6369227B-B5DA-4309-B832-A7E623F45BD7}"/>
              </a:ext>
            </a:extLst>
          </p:cNvPr>
          <p:cNvSpPr txBox="1">
            <a:spLocks/>
          </p:cNvSpPr>
          <p:nvPr/>
        </p:nvSpPr>
        <p:spPr bwMode="auto">
          <a:xfrm>
            <a:off x="-2060" y="5777999"/>
            <a:ext cx="8784976" cy="96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0" tIns="46800" rIns="91440" bIns="46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57188" indent="-357188">
              <a:spcAft>
                <a:spcPts val="0"/>
              </a:spcAft>
              <a:buFontTx/>
              <a:buNone/>
            </a:pPr>
            <a:r>
              <a:rPr lang="nl-NL" sz="2400" kern="0" dirty="0">
                <a:latin typeface="Arial" panose="020B0604020202020204" pitchFamily="34" charset="0"/>
                <a:ea typeface="Times New Roman" panose="02020603050405020304" pitchFamily="18" charset="0"/>
              </a:rPr>
              <a:t>■</a:t>
            </a:r>
            <a:r>
              <a:rPr lang="nl-NL" sz="2400" kern="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nl-NL" sz="2400" kern="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Voorbeeld van de koffieteelt met plantages (exportgericht) en bevolkingscultures.</a:t>
            </a:r>
            <a:endParaRPr lang="nl-NL" sz="24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endParaRPr lang="nl-NL" sz="24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FontTx/>
              <a:buNone/>
            </a:pPr>
            <a:endParaRPr lang="nl-NL" sz="24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FontTx/>
              <a:buNone/>
            </a:pPr>
            <a:endParaRPr lang="nl-NL" sz="24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FontTx/>
              <a:buNone/>
            </a:pPr>
            <a:r>
              <a:rPr lang="nl-NL" sz="2400" kern="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nl-NL" sz="24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FontTx/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7188" indent="-357188">
              <a:spcAft>
                <a:spcPts val="0"/>
              </a:spcAft>
              <a:buFontTx/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7188" indent="-357188">
              <a:spcAft>
                <a:spcPts val="0"/>
              </a:spcAft>
              <a:buFontTx/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75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Leven in Ethiopië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03649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Landbouw weinig productief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lvl="0" indent="-357188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7188" lvl="0" indent="-357188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E3C0CC8-E9DB-451C-B055-A9300C0E1D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415" y="1916832"/>
            <a:ext cx="662717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74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Leven in Ethiopië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1"/>
            <a:ext cx="9036496" cy="3141088"/>
          </a:xfrm>
        </p:spPr>
        <p:txBody>
          <a:bodyPr lIns="360000" tIns="46800" bIns="46800">
            <a:normAutofit fontScale="77500" lnSpcReduction="2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Een groeiende industrie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</a:rPr>
              <a:t>►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Door de globalisering neemt het belang van arbeidsintensieve industrietakken toe.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Bescheiden eigen fabricage, lage loonkosten bevorderen buitenlandse investeringen in (exportgerichte) industrie.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V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erborgen werkloosheid is groot.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Het buitenlands toerisme groeit.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lvl="0" indent="-357188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7188" lvl="0" indent="-357188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7188" indent="-357188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7668EAE-61A7-4247-904B-D574F1FE22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4005064"/>
            <a:ext cx="2963661" cy="244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28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Ethiopië: een paradijs boven de evenaar?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Deelvragen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Wat zijn de gebiedskenmerken van deze bergstaat en wat is hun betekenis voor de voedselproductie?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Arial" panose="020B0604020202020204" pitchFamily="34" charset="0"/>
              </a:rPr>
              <a:t>In hoeverre zijn de interne en externe relaties van belang voor de voedselvoorziening van Ethiopië?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7F8A9E5-0F7F-4CDE-9A71-C68531FF13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180" y="3573016"/>
            <a:ext cx="7025640" cy="39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13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Ethiopië: een paradijs boven de evenaar?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6444208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natuurlijke omgeving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</a:rPr>
              <a:t>►</a:t>
            </a: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Sterk verschillende landschappen</a:t>
            </a:r>
          </a:p>
          <a:p>
            <a:pPr marL="360363" indent="-360363"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0F3B24B-65A8-412B-A03C-7AED912C0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7542" y="2278192"/>
            <a:ext cx="4316458" cy="4293096"/>
          </a:xfrm>
          <a:prstGeom prst="rect">
            <a:avLst/>
          </a:prstGeom>
        </p:spPr>
      </p:pic>
      <p:sp>
        <p:nvSpPr>
          <p:cNvPr id="5" name="Tijdelijke aanduiding voor inhoud 1">
            <a:extLst>
              <a:ext uri="{FF2B5EF4-FFF2-40B4-BE49-F238E27FC236}">
                <a16:creationId xmlns:a16="http://schemas.microsoft.com/office/drawing/2014/main" id="{6FC254BE-FE2E-4E85-9311-466E7B39FF9C}"/>
              </a:ext>
            </a:extLst>
          </p:cNvPr>
          <p:cNvSpPr txBox="1">
            <a:spLocks/>
          </p:cNvSpPr>
          <p:nvPr/>
        </p:nvSpPr>
        <p:spPr bwMode="auto">
          <a:xfrm>
            <a:off x="0" y="2278193"/>
            <a:ext cx="4499992" cy="345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0" tIns="46800" rIns="91440" bIns="46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63538" indent="-363538">
              <a:spcBef>
                <a:spcPts val="0"/>
              </a:spcBef>
              <a:spcAft>
                <a:spcPts val="1000"/>
              </a:spcAft>
              <a:buFontTx/>
              <a:buNone/>
            </a:pPr>
            <a:r>
              <a:rPr lang="nl-NL" sz="2400" kern="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Het Ethiopische Hoogland is het brongebied van grote rivieren, zoals de Blauwe Nijl.</a:t>
            </a:r>
          </a:p>
          <a:p>
            <a:pPr marL="363538" indent="-363538">
              <a:spcAft>
                <a:spcPts val="0"/>
              </a:spcAft>
              <a:buFontTx/>
              <a:buNone/>
            </a:pPr>
            <a:r>
              <a:rPr lang="nl-NL" sz="2400" kern="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Rondom het hoogland steeds drogere klimaatgordels. </a:t>
            </a:r>
          </a:p>
          <a:p>
            <a:pPr marL="363538" indent="-363538">
              <a:spcAft>
                <a:spcPts val="0"/>
              </a:spcAft>
              <a:buFontTx/>
              <a:buNone/>
            </a:pPr>
            <a:r>
              <a:rPr lang="nl-NL" sz="2400" kern="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De </a:t>
            </a:r>
            <a:r>
              <a:rPr lang="nl-NL" sz="2400" kern="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Rift</a:t>
            </a:r>
            <a:r>
              <a:rPr lang="nl-NL" sz="2400" kern="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kern="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Valley</a:t>
            </a:r>
            <a:r>
              <a:rPr lang="nl-NL" sz="2400" kern="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maakt vervoer extra lastig.</a:t>
            </a:r>
            <a:endParaRPr lang="nl-NL" sz="24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FontTx/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166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Ethiopië: een paradijs boven de evenaar?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natuurlijke omgeving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Grotendeels gematigd klimaat met constante temperatuur door hoogteligging. 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Door het reliëf kunnen de klimaatomstandigheden over een korte afstand sterk verschillen.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Grote v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ariatie in neerslag , in de drogere streken is de neerslag onbetrouwbaar. Akkerbouw is dan riskant.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 lvl="0" indent="-360363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363" lvl="0" indent="-360363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0363" lvl="0" indent="-360363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0363" indent="-360363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69A29E1-ECCC-4A11-B57D-8B394F7F07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5980" y="4437112"/>
            <a:ext cx="4932040" cy="252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96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Ethiopië: een paradijs boven de evenaar?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Vier neerslaggebieden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</a:rPr>
              <a:t>►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Elk neerslaggebied heeft een eigen neerslagregiem: hoeveel neerslag en hoe verdeeld over het jaar?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aride zone: nomadengebied. Droogtelandbouw in lagere delen. Natuurlijke plantengroei is schaars, de bodems onvruchtbaar.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semiaride zone: met twee korte natte tijden. Akkerbouw op de vruchtbaarste velden. 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Halfnomadische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veeteelt.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subhumide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zone: een savannegebied met half jaar neerslag. Gemengde bedrijven met ook maisteelt als veevoeder. De slaapziekte is hier een probleem in de veehouderij.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humide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zone: overdadige neerslag in de zomer. Veel bossen zijn gekapt.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0363" indent="-360363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0363" indent="-360363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521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1. Genoeg voor iedereen?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34DF6B5-D729-406F-86AF-F4D85A0E55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528" y="1035148"/>
            <a:ext cx="9505056" cy="667823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Ethiopië: een paradijs boven de evenaar?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Aft>
                <a:spcPts val="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Vier neerslaggebieden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0363" indent="-360363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0363" indent="-360363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9A5E62A-6DA0-4EA0-837E-5D9650433B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884" y="1846697"/>
            <a:ext cx="5898232" cy="471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86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Ethiopië: een paradijs boven de evenaar?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4499992" cy="5506917"/>
          </a:xfrm>
        </p:spPr>
        <p:txBody>
          <a:bodyPr lIns="360000" tIns="46800" bIns="46800"/>
          <a:lstStyle/>
          <a:p>
            <a:pPr marL="360363" indent="-360363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Landbouw en regenseizoen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</a:rPr>
              <a:t>►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Afwisseling tussen een nat groeiseizoen en een droge oogstperiode is belangrijk. 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Bij uitblijven van de regen komt de voedselvoorziening in gevaar.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Meer naar het noorden toe is de landbouw kwetsbaarder door wisselende neerslaghoeveelheid.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0363" indent="-360363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0363" indent="-360363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9FADF55-5971-4A27-9097-77E85286A7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1556792"/>
            <a:ext cx="4091465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46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Ethiopië: een paradijs boven de evenaar?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53244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Landbouw en grondbezit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</a:rPr>
              <a:t>►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Ethiopië heeft een enorm agrarisch potentieel. De variatie aan gewassen is groot. 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Het reliëf maakt ook de bouw van stuwdammen mogelijk. 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De grondbezitsverhoudingen belemmeren de ontwikkeling.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Het hoogland is centrum van de Ethiopische akkerbouw. Slecht ontwikkeld, veel kleine, zelfvoorzienende boeren die in isolement leven. Overschotten tegen te lage prijzen afgezet.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Gemiddelde bedrijfsgrootte neemt af door erfdeling. Opbrengst per hectare neemt toe, maar per inwoner af.  Landbouwmechanisatie verdient zichzelf niet terug. Kapitaalgebrek staat mechanisatie en modernisering in de weg.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966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Ethiopië: een paradijs boven de evenaar?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532440" cy="5778000"/>
          </a:xfrm>
        </p:spPr>
        <p:txBody>
          <a:bodyPr lIns="360000" tIns="46800" bIns="46800"/>
          <a:lstStyle/>
          <a:p>
            <a:pPr marL="0" indent="0">
              <a:spcAft>
                <a:spcPts val="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Landbouw en grondbezit</a:t>
            </a:r>
            <a:endParaRPr lang="nl-NL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60363" indent="-360363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Economische activiteit </a:t>
            </a:r>
          </a:p>
          <a:p>
            <a:pPr marL="0" indent="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in Ethiopië</a:t>
            </a:r>
          </a:p>
          <a:p>
            <a:pPr marL="0" indent="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1169176-F540-4985-9263-2747031C6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1196752"/>
            <a:ext cx="4464496" cy="558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28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Ethiopië: een paradijs boven de evenaar?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53244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Landbouw en grondbezit</a:t>
            </a:r>
            <a:endParaRPr lang="nl-NL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grond is in handen van de overheid, maar de pacht is onzeker. Investeren is dus riskant bij gebrek aan rechtszekerheid, zelfs niet in de aanplant van bomen.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Veel overheidsgrond wordt verhuurd aan multinationals, wat tot onvrede onder de bevolking leidt.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D827903-D2F4-4857-AE47-E673CE86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8320" y="3922933"/>
            <a:ext cx="5007359" cy="270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06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Ethiopië: een paradijs boven de evenaar?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3995936" y="1647964"/>
            <a:ext cx="4752528" cy="4777853"/>
          </a:xfrm>
        </p:spPr>
        <p:txBody>
          <a:bodyPr lIns="360000" tIns="46800" bIns="46800"/>
          <a:lstStyle/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</a:rPr>
              <a:t>►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Traditionele duurzame vormen van landbouw verdwijnen door hoge agrarische bevolkingsdichtheid. </a:t>
            </a:r>
          </a:p>
          <a:p>
            <a:pPr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Intensivering, overbegrazing en ontbossing leiden tot verschillende vormen van bodemdegradatie. </a:t>
            </a:r>
          </a:p>
          <a:p>
            <a:pPr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draagkracht van de bodem neemt af met voedseltekorten, landverlies en economische schade tot gevolg.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F1D4F9C-9B49-419A-839D-48DB9F5DB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723814"/>
            <a:ext cx="3168352" cy="475252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C1376FD-771D-4DD2-99A8-AD30D72319AF}"/>
              </a:ext>
            </a:extLst>
          </p:cNvPr>
          <p:cNvSpPr txBox="1"/>
          <p:nvPr/>
        </p:nvSpPr>
        <p:spPr>
          <a:xfrm>
            <a:off x="0" y="1086819"/>
            <a:ext cx="3635896" cy="523220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>
              <a:spcAft>
                <a:spcPts val="1000"/>
              </a:spcAft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Mens en milieu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449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Ethiopië: een paradijs boven de evenaar?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04448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Afhankelijkheid van het buitenland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handelsbalans van Ethiopië is sterk negatief. Het land raakt dieper in de schulden. De uitvoer van grondstoffen en landbouwproducten is kenmerkend voor ontwikkelingslanden. 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583" y="3205515"/>
            <a:ext cx="5526834" cy="336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59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Ethiopië: een paradijs boven de evenaar?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565212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Globaliserende landbouw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</a:rPr>
              <a:t>►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De overheid streeft naar een evenwichtiger betalingsbalans: stimuleert commerciële tuinbouw. 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onrust onder de bevolking over het ‘afpakken van hun land’ maakt investeerders huiverig.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overheid helpt boeren een eigen bedrijfje te ontwikkelen met steun van de grote landbouwbedrijven 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modernisering landbouw en betere voedselsituatie.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BA3A5B8-F990-44C5-9D3C-0088A3B4CC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168" y="1040302"/>
            <a:ext cx="3384376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2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Globalisering en het voedselvraagstuk?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04448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Deelvragen</a:t>
            </a:r>
          </a:p>
          <a:p>
            <a:pPr lvl="0"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</a:rPr>
              <a:t>Wat verklaart de ruimtelijke verschillen in de mondiale voedselvoorziening?</a:t>
            </a:r>
          </a:p>
          <a:p>
            <a:pPr lvl="0"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</a:rPr>
              <a:t>In hoeverre spelen globalisering en technische ontwikkelingen een rol bij de productie en consumptie van voedsel?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C746CFB-60EB-42AC-A03A-1A1D3181CE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9257" y="3767576"/>
            <a:ext cx="4225487" cy="281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99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Globalisering en het voedselvraagstuk?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slachtoffers van honger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</a:rPr>
              <a:t>►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Een op de tien mensen in de wereld niet genoeg te eten (FAO). Minder en duurder voedsel mondt uit in een voedselcrisis.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C305F57-D776-4C4B-97FF-705AC5354D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250" y="2825536"/>
            <a:ext cx="6405500" cy="379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51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Leven in Ethiopië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Hoofdvraag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Hoe ontstaan voedseltekorten in Ethiopië en wat zijn de gevolgen daarvan?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6D7241E-D578-4284-A216-FB67991FB0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528" y="2780928"/>
            <a:ext cx="950505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39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Globalisering en het voedselvraagstuk?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Soorten honger</a:t>
            </a:r>
          </a:p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►	Honger = onvoldoende voedsel van goede kwaliteit. Hongersnood ontstaat bij een acuut gebrek aan voedsel: kwantitatieve honger.</a:t>
            </a:r>
          </a:p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●	Kwalitatieve honger gaat over de voedingswaarde.</a:t>
            </a:r>
          </a:p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●	Ondervoeding is minder acuut dan hongersnood, maar ook </a:t>
            </a:r>
          </a:p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erg schadelijk.</a:t>
            </a:r>
          </a:p>
          <a:p>
            <a:pPr marL="355600" indent="-355600">
              <a:spcAft>
                <a:spcPts val="0"/>
              </a:spcAft>
              <a:buNone/>
            </a:pP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846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Globalisering en het voedselvraagstuk?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1"/>
            <a:ext cx="8676456" cy="1916951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Gevolgen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</a:rPr>
              <a:t>►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Ondervoeding kost levens, vooral van kinderen. Kindersterfte, groeistoornissen, schoolprestaties en arbeidsongeschiktheid leiden ook tot armoede. Ondervoeding is bijna erfelijk.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5D1DFF1-B933-41D8-849E-DA80FCD544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4598" y="2996952"/>
            <a:ext cx="3367546" cy="35009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8D4B698-0B21-4C05-AC68-A67B8DB44930}"/>
              </a:ext>
            </a:extLst>
          </p:cNvPr>
          <p:cNvSpPr txBox="1"/>
          <p:nvPr/>
        </p:nvSpPr>
        <p:spPr>
          <a:xfrm>
            <a:off x="0" y="2780928"/>
            <a:ext cx="4536504" cy="3046988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marL="355600" indent="-35560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Verlies van arbeidsjaren, ziekte en daling van arbeidsproductiviteit gaan ten koste van welvaart en ontwikkeling.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Voedselzekerheid is een erkend mensenrecht.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810106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Globalisering en het voedselvraagstuk?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Globalisering en beschikbaarheid van voedsel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</a:rPr>
              <a:t>►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landbouw is geglobaliseerd.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</a:rPr>
              <a:t>■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Meest wereldwijd verhandeld zijn tarwe en mais. Granen zijn goed houdbaar en geschikt voor opslag op langere termijn.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Voedselprijzen komen voor een groot deel tot stand op de wereldmarkt.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193E20F-F64B-4A04-A45F-F21FCA9BE9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3798455"/>
            <a:ext cx="4160471" cy="277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018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Globalisering en het voedselvraagstuk?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61610"/>
            <a:ext cx="8892480" cy="323148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transporttheorie van Ullman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</a:rPr>
              <a:t>►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Goederenhandel overbrugt de kloof tussen vraag en aanbod. 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Vervoer van goederen alleen bij complementariteit en transporteerbaarheid. 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Tussenliggende mogelijkheden verkorten de vervoersafstand. Uitruil gebeurt alleen als er geld is. Uitruil garandeert niet dat de goederen terechtkomen bij de laagste inkomensgroepen.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B9B7F88-EDEF-46F7-BD68-0AAC47327D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4305812"/>
            <a:ext cx="3180098" cy="2116336"/>
          </a:xfrm>
          <a:prstGeom prst="rect">
            <a:avLst/>
          </a:prstGeom>
        </p:spPr>
      </p:pic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0EBFB9F9-501E-4C88-8FF4-24E646E3C72C}"/>
              </a:ext>
            </a:extLst>
          </p:cNvPr>
          <p:cNvSpPr txBox="1">
            <a:spLocks/>
          </p:cNvSpPr>
          <p:nvPr/>
        </p:nvSpPr>
        <p:spPr bwMode="auto">
          <a:xfrm>
            <a:off x="-7811" y="4149080"/>
            <a:ext cx="4414091" cy="37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0" tIns="46800" rIns="91440" bIns="46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55600" indent="-355600">
              <a:spcAft>
                <a:spcPts val="0"/>
              </a:spcAft>
              <a:buFontTx/>
              <a:buNone/>
            </a:pPr>
            <a:r>
              <a:rPr lang="nl-NL" sz="2400" kern="0" dirty="0">
                <a:latin typeface="Arial" panose="020B0604020202020204" pitchFamily="34" charset="0"/>
                <a:ea typeface="Calibri" panose="020F0502020204030204" pitchFamily="34" charset="0"/>
              </a:rPr>
              <a:t>■</a:t>
            </a:r>
            <a:r>
              <a:rPr lang="nl-NL" sz="2400" kern="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Soms honger vlakbij een gebied van overvloed door het ontbreken van koopkracht.</a:t>
            </a:r>
            <a:endParaRPr lang="nl-NL" sz="24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FontTx/>
              <a:buNone/>
            </a:pPr>
            <a:endParaRPr lang="nl-NL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FontTx/>
              <a:buNone/>
            </a:pPr>
            <a:endParaRPr lang="nl-NL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800" kern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spcAft>
                <a:spcPts val="0"/>
              </a:spcAft>
              <a:buFontTx/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834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Globalisering en het voedselvraagstuk?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Oneerlijke concurrentie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</a:rPr>
              <a:t>►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Handel op de wereldmarkt verloopt niet altijd eerlijk.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westerse landen wordt efficiënt geproduceerd. Ontwikkelingslanden produceren tegen lagere lonen 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onderlinge handelsvoorwaarden dus ongelijk.</a:t>
            </a:r>
          </a:p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Wereldhandel vaak oneerlijk door:</a:t>
            </a:r>
          </a:p>
          <a:p>
            <a:pPr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westerse landbouwsubsidies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machtige landen eisen vrijhandel, maar beschermen de eigen exportproductie.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Voedselleveranties aan hongergebieden (dumping) staan herstel van de voedselproductie in het ontvangende land in de weg.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lvl="0" indent="-35560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lvl="0" indent="-35560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5600" lvl="0" indent="-35560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5600" indent="-35560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0300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Globalisering en het voedselvraagstuk?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Voedselprobleem is een verdelingsprobleem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</a:rPr>
              <a:t>►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Verbetering voedselverdeling door: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eerlijker handelspolitiek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meer koopkracht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betere spreiding van de welvaart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verbetering van distributie- en waarschuwingssystemen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verbetering van de infrastructuur in brede zin.</a:t>
            </a:r>
          </a:p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Betere v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oedsellandbouw door toepassing van wetenschappelijke en technologische ontwikkelingen.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lvl="0" indent="-35560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lvl="0" indent="-35560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5600" lvl="0" indent="-35560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5600" indent="-35560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200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Globalisering en het voedselvraagstuk?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1"/>
            <a:ext cx="8676456" cy="2276991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Groene Revolutie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</a:rPr>
              <a:t>►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Door de Groene Revolutie met 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hyv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-rassen namen de oogsten van tarwe, rijst en mais sterk toe.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Kritiek: toename ongelijkheid en de verarming op het platteland.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lvl="0" indent="-35560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lvl="0" indent="-35560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5600" lvl="0" indent="-35560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5600" indent="-35560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0" y="3284984"/>
            <a:ext cx="5004048" cy="3046988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Gevaar: oorspronkelijke rassen en methoden gaan verloren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Nadeel: meer kunstmest, beschermingsmiddelen en water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Alleen grote boeren profiteren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Voedsel wordt meer uitgevoerd 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schaarste in de productiegebieden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F440EC1-7913-423F-A33E-8E84525414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3425216"/>
            <a:ext cx="3596251" cy="238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02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Globalisering en het voedselvraagstuk?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1"/>
            <a:ext cx="8676456" cy="2204983"/>
          </a:xfrm>
        </p:spPr>
        <p:txBody>
          <a:bodyPr lIns="360000" tIns="46800" bIns="46800">
            <a:normAutofit fontScale="85000"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Knippen en plakken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</a:rPr>
              <a:t>►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Genetisch gemanipuleerde gewassen maken meer en beter voedsel mogelijk. </a:t>
            </a:r>
          </a:p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Droogteresistente en zouttolerante gewassen helpen marginale gebieden productiever te maken en de wereldvoedselvoorziening te verbeteren.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lvl="0" indent="-35560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lvl="0" indent="-35560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5600" lvl="0" indent="-35560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5600" indent="-35560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-457" y="3711774"/>
            <a:ext cx="4427984" cy="2677656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Kanttekeningen: </a:t>
            </a:r>
          </a:p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- exclusieve leverantie van zaai- en pootgoed voor 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mno’s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Vaak te duur voor kleine boeren. </a:t>
            </a:r>
          </a:p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- Langetermijneffecten en ethische bezwaren GM.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8369BD7-E52F-438D-A79A-1F3BF989DD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3896361"/>
            <a:ext cx="4067944" cy="249306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3900" y="3328988"/>
            <a:ext cx="76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963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Leven in Ethiopië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Deelvragen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 zijn de liggingskenmerken van Ethiopië?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 zijn de bevolkingskenmerken van dit ontwikkelingsland?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D2460BC-E7AF-43ED-BEA4-D807729CCB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52936"/>
            <a:ext cx="914400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4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Leven in Ethiopië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>
              <a:spcAft>
                <a:spcPts val="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Ethiopië: een land van boeren en nomaden</a:t>
            </a:r>
          </a:p>
          <a:p>
            <a:pPr marL="0" lv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ijdelijke aanduiding voor inhoud 1">
            <a:extLst>
              <a:ext uri="{FF2B5EF4-FFF2-40B4-BE49-F238E27FC236}">
                <a16:creationId xmlns:a16="http://schemas.microsoft.com/office/drawing/2014/main" id="{3D640B4B-C304-4C56-BDD2-3DAA127FA129}"/>
              </a:ext>
            </a:extLst>
          </p:cNvPr>
          <p:cNvSpPr txBox="1">
            <a:spLocks/>
          </p:cNvSpPr>
          <p:nvPr/>
        </p:nvSpPr>
        <p:spPr bwMode="auto">
          <a:xfrm>
            <a:off x="0" y="1772816"/>
            <a:ext cx="4716016" cy="550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0" tIns="46800" rIns="91440" bIns="46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Groene honger: voedseltekorten in een vruchtbaar land met voldoende neerslag.</a:t>
            </a:r>
          </a:p>
          <a:p>
            <a:pPr>
              <a:spcAft>
                <a:spcPts val="0"/>
              </a:spcAft>
              <a:buFontTx/>
              <a:buNone/>
            </a:pPr>
            <a:r>
              <a:rPr lang="nl-NL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Om te weten hoe dat kan, is een geografisch beeld nodig van Ethiopië.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  <a:buFontTx/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770F380-09BE-4563-B538-41362E3621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088" y="1916832"/>
            <a:ext cx="331236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54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Leven in Ethiopië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4644008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Ligging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</a:rPr>
              <a:t>►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Ethiopië ligt in de tropen. In het hoogland is het koeler.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De relatieve ligging: bergachtig en </a:t>
            </a:r>
            <a:r>
              <a:rPr lang="nl-NL" sz="24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land </a:t>
            </a:r>
            <a:r>
              <a:rPr lang="nl-NL" sz="24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locked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Vervoer van mensen en goederen is tijdrovend en duur.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infrastructuur verbetert. De enige spoorlijn voert naar de kust.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Het vliegverkeer ontwikkelt zich sterk, mede door de onbereikbaarheid over land. 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3236686-7D6C-4B49-8CD5-52CA82EC18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288" y="1772816"/>
            <a:ext cx="4265712" cy="426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43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Leven in Ethiopië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03649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mensen van </a:t>
            </a: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Ethiopië</a:t>
            </a: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demografie</a:t>
            </a: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►</a:t>
            </a: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evolkingsaantal (ca. 100 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mln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inwoners) groeit snel.</a:t>
            </a: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Hoog geboortecijfer: in 2050 twee derde van de bevolking in de vruchtbare leeftijd.</a:t>
            </a: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DB0A7BE-848D-4155-991B-3731F2329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3224973"/>
            <a:ext cx="7620000" cy="336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83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Leven in Ethiopië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03649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mensen</a:t>
            </a: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van Ethiopië: </a:t>
            </a: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demografie</a:t>
            </a:r>
          </a:p>
          <a:p>
            <a:pPr marL="357188" indent="-3571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●	Sterftecijfer daalt, kindersterftecijfer hoog door ondervoeding.</a:t>
            </a:r>
          </a:p>
          <a:p>
            <a:pPr marL="357188" indent="-357188"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F0E6065-1AB2-4FBD-BA73-E2B720AE78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880" y="2522701"/>
            <a:ext cx="5970240" cy="405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90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Leven in Ethiopië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1"/>
            <a:ext cx="7596336" cy="764824"/>
          </a:xfrm>
        </p:spPr>
        <p:txBody>
          <a:bodyPr lIns="360000" tIns="46800" bIns="46800">
            <a:normAutofit fontScale="850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mensen</a:t>
            </a: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van Ethiopië: </a:t>
            </a: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demografie</a:t>
            </a:r>
          </a:p>
          <a:p>
            <a:pPr marL="0" indent="0">
              <a:spcAft>
                <a:spcPts val="0"/>
              </a:spcAft>
              <a:buNone/>
            </a:pP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C264659-179B-43F5-8C58-469DA268F4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972" y="1903846"/>
            <a:ext cx="4824028" cy="3859223"/>
          </a:xfrm>
          <a:prstGeom prst="rect">
            <a:avLst/>
          </a:prstGeom>
        </p:spPr>
      </p:pic>
      <p:sp>
        <p:nvSpPr>
          <p:cNvPr id="5" name="Tijdelijke aanduiding voor inhoud 1">
            <a:extLst>
              <a:ext uri="{FF2B5EF4-FFF2-40B4-BE49-F238E27FC236}">
                <a16:creationId xmlns:a16="http://schemas.microsoft.com/office/drawing/2014/main" id="{9AF971C6-7A57-418D-B7C2-CB11859EFC24}"/>
              </a:ext>
            </a:extLst>
          </p:cNvPr>
          <p:cNvSpPr txBox="1">
            <a:spLocks/>
          </p:cNvSpPr>
          <p:nvPr/>
        </p:nvSpPr>
        <p:spPr bwMode="auto">
          <a:xfrm>
            <a:off x="1782" y="1700808"/>
            <a:ext cx="3851920" cy="550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0" tIns="46800" rIns="91440" bIns="46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57188" indent="-357188">
              <a:spcAft>
                <a:spcPts val="0"/>
              </a:spcAft>
              <a:buFontTx/>
              <a:buNone/>
            </a:pPr>
            <a:r>
              <a:rPr lang="nl-NL" sz="2400" kern="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●	80% van de bevolking woont op het platteland, dat in bevolkingsaantal nog sneller groeit dan de stedelijke centra.</a:t>
            </a:r>
            <a:endParaRPr lang="nl-NL" sz="28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188" indent="-357188">
              <a:spcAft>
                <a:spcPts val="0"/>
              </a:spcAft>
              <a:buFontTx/>
              <a:buNone/>
            </a:pPr>
            <a:r>
              <a:rPr lang="nl-NL" sz="2400" kern="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</a:t>
            </a:r>
            <a:r>
              <a:rPr lang="nl-NL" sz="2400" kern="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Een betrekkelijk lage bevolkingsdichtheid verhult grote regionale dichtheidsverschillen.</a:t>
            </a:r>
            <a:endParaRPr lang="nl-NL" sz="28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FontTx/>
              <a:buNone/>
            </a:pPr>
            <a:r>
              <a:rPr lang="nl-NL" sz="2800" kern="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nl-NL" sz="28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  <a:buFontTx/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94239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bookType xmlns="d2b61a62-bc73-47bc-92a3-dcba2d2fee8e" xsi:nil="true"/>
    <AppVersion xmlns="d2b61a62-bc73-47bc-92a3-dcba2d2fee8e" xsi:nil="true"/>
    <DefaultSectionNames xmlns="d2b61a62-bc73-47bc-92a3-dcba2d2fee8e" xsi:nil="true"/>
    <Owner xmlns="d2b61a62-bc73-47bc-92a3-dcba2d2fee8e">
      <UserInfo>
        <DisplayName/>
        <AccountId xsi:nil="true"/>
        <AccountType/>
      </UserInfo>
    </Owner>
    <Self_Registration_Enabled xmlns="d2b61a62-bc73-47bc-92a3-dcba2d2fee8e" xsi:nil="true"/>
    <FolderType xmlns="d2b61a62-bc73-47bc-92a3-dcba2d2fee8e" xsi:nil="true"/>
    <Students xmlns="d2b61a62-bc73-47bc-92a3-dcba2d2fee8e">
      <UserInfo>
        <DisplayName/>
        <AccountId xsi:nil="true"/>
        <AccountType/>
      </UserInfo>
    </Students>
    <Invited_Students xmlns="d2b61a62-bc73-47bc-92a3-dcba2d2fee8e" xsi:nil="true"/>
    <Teachers xmlns="d2b61a62-bc73-47bc-92a3-dcba2d2fee8e">
      <UserInfo>
        <DisplayName/>
        <AccountId xsi:nil="true"/>
        <AccountType/>
      </UserInfo>
    </Teachers>
    <Student_Groups xmlns="d2b61a62-bc73-47bc-92a3-dcba2d2fee8e">
      <UserInfo>
        <DisplayName/>
        <AccountId xsi:nil="true"/>
        <AccountType/>
      </UserInfo>
    </Student_Groups>
    <Invited_Teachers xmlns="d2b61a62-bc73-47bc-92a3-dcba2d2fee8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D95FA7D4C0694780586F578CF161F0" ma:contentTypeVersion="20" ma:contentTypeDescription="Een nieuw document maken." ma:contentTypeScope="" ma:versionID="9a408dbd3b9a502f345d4deb27d7016a">
  <xsd:schema xmlns:xsd="http://www.w3.org/2001/XMLSchema" xmlns:xs="http://www.w3.org/2001/XMLSchema" xmlns:p="http://schemas.microsoft.com/office/2006/metadata/properties" xmlns:ns3="d2b61a62-bc73-47bc-92a3-dcba2d2fee8e" xmlns:ns4="e212a513-b7e1-4757-b49c-d1963493af6f" targetNamespace="http://schemas.microsoft.com/office/2006/metadata/properties" ma:root="true" ma:fieldsID="d1f24bf22ad23319fd3b1b27979d409e" ns3:_="" ns4:_="">
    <xsd:import namespace="d2b61a62-bc73-47bc-92a3-dcba2d2fee8e"/>
    <xsd:import namespace="e212a513-b7e1-4757-b49c-d1963493af6f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4:SharedWithUsers" minOccurs="0"/>
                <xsd:element ref="ns4:SharedWithDetails" minOccurs="0"/>
                <xsd:element ref="ns4:SharingHintHash" minOccurs="0"/>
                <xsd:element ref="ns3:Self_Registration_Enable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b61a62-bc73-47bc-92a3-dcba2d2fee8e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dexed="tru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2" nillable="true" ma:displayName="App Version" ma:internalName="AppVersion">
      <xsd:simpleType>
        <xsd:restriction base="dms:Text"/>
      </xsd:simpleType>
    </xsd:element>
    <xsd:element name="Teachers" ma:index="13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4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5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6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7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1" nillable="true" ma:displayName="Self_Registration_Enabled" ma:internalName="Self_Registration_Enabled">
      <xsd:simpleType>
        <xsd:restriction base="dms:Boolean"/>
      </xsd:simpleType>
    </xsd:element>
    <xsd:element name="MediaServiceMetadata" ma:index="2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24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2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2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12a513-b7e1-4757-b49c-d1963493af6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int-hash delen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CC6379-DFFA-4A82-93D0-FB9D397AAB99}">
  <ds:schemaRefs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  <ds:schemaRef ds:uri="e212a513-b7e1-4757-b49c-d1963493af6f"/>
    <ds:schemaRef ds:uri="http://schemas.openxmlformats.org/package/2006/metadata/core-properties"/>
    <ds:schemaRef ds:uri="http://schemas.microsoft.com/office/infopath/2007/PartnerControls"/>
    <ds:schemaRef ds:uri="d2b61a62-bc73-47bc-92a3-dcba2d2fee8e"/>
    <ds:schemaRef ds:uri="http://schemas.microsoft.com/office/2006/documentManagement/typ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379D32A-7788-473B-A0CF-3976FC8AD8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b61a62-bc73-47bc-92a3-dcba2d2fee8e"/>
    <ds:schemaRef ds:uri="e212a513-b7e1-4757-b49c-d1963493af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077700-F1F7-4DA1-A0AC-EFBF3B5015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946</Words>
  <Application>Microsoft Office PowerPoint</Application>
  <PresentationFormat>Diavoorstelling (4:3)</PresentationFormat>
  <Paragraphs>379</Paragraphs>
  <Slides>37</Slides>
  <Notes>36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3" baseType="lpstr">
      <vt:lpstr>Arial</vt:lpstr>
      <vt:lpstr>AvenirLTStd-Light</vt:lpstr>
      <vt:lpstr>Calibri</vt:lpstr>
      <vt:lpstr>Times New Roman</vt:lpstr>
      <vt:lpstr>Wingdings</vt:lpstr>
      <vt:lpstr>Kantoorthema</vt:lpstr>
      <vt:lpstr>PowerPoint-presentatie</vt:lpstr>
      <vt:lpstr>1. Genoeg voor iedereen?</vt:lpstr>
      <vt:lpstr>§1.1 Leven in Ethiopië</vt:lpstr>
      <vt:lpstr>§1.1 Leven in Ethiopië</vt:lpstr>
      <vt:lpstr>§1.1 Leven in Ethiopië</vt:lpstr>
      <vt:lpstr>§1.1 Leven in Ethiopië</vt:lpstr>
      <vt:lpstr>§1.1 Leven in Ethiopië</vt:lpstr>
      <vt:lpstr>§1.1 Leven in Ethiopië</vt:lpstr>
      <vt:lpstr>§1.1 Leven in Ethiopië</vt:lpstr>
      <vt:lpstr>§1.1 Leven in Ethiopië</vt:lpstr>
      <vt:lpstr>§1.1 Leven in Ethiopië</vt:lpstr>
      <vt:lpstr>§1.1 Leven in Ethiopië</vt:lpstr>
      <vt:lpstr>§1.1 Leven in Ethiopië</vt:lpstr>
      <vt:lpstr>§1.1 Leven in Ethiopië</vt:lpstr>
      <vt:lpstr>§1.1 Leven in Ethiopië</vt:lpstr>
      <vt:lpstr>§1.2 Ethiopië: een paradijs boven de evenaar?</vt:lpstr>
      <vt:lpstr>§1.2 Ethiopië: een paradijs boven de evenaar?</vt:lpstr>
      <vt:lpstr>§1.2 Ethiopië: een paradijs boven de evenaar?</vt:lpstr>
      <vt:lpstr>§1.2 Ethiopië: een paradijs boven de evenaar?</vt:lpstr>
      <vt:lpstr>§1.2 Ethiopië: een paradijs boven de evenaar?</vt:lpstr>
      <vt:lpstr>§1.2 Ethiopië: een paradijs boven de evenaar?</vt:lpstr>
      <vt:lpstr>§1.2 Ethiopië: een paradijs boven de evenaar?</vt:lpstr>
      <vt:lpstr>§1.2 Ethiopië: een paradijs boven de evenaar?</vt:lpstr>
      <vt:lpstr>§1.2 Ethiopië: een paradijs boven de evenaar?</vt:lpstr>
      <vt:lpstr>§1.2 Ethiopië: een paradijs boven de evenaar?</vt:lpstr>
      <vt:lpstr>§1.2 Ethiopië: een paradijs boven de evenaar?</vt:lpstr>
      <vt:lpstr>§1.2 Ethiopië: een paradijs boven de evenaar?</vt:lpstr>
      <vt:lpstr>§1.3 Globalisering en het voedselvraagstuk?</vt:lpstr>
      <vt:lpstr>§1.3 Globalisering en het voedselvraagstuk?</vt:lpstr>
      <vt:lpstr>§1.3 Globalisering en het voedselvraagstuk?</vt:lpstr>
      <vt:lpstr>§1.3 Globalisering en het voedselvraagstuk?</vt:lpstr>
      <vt:lpstr>§1.3 Globalisering en het voedselvraagstuk?</vt:lpstr>
      <vt:lpstr>§1.3 Globalisering en het voedselvraagstuk?</vt:lpstr>
      <vt:lpstr>§1.3 Globalisering en het voedselvraagstuk?</vt:lpstr>
      <vt:lpstr>§1.3 Globalisering en het voedselvraagstuk?</vt:lpstr>
      <vt:lpstr>§1.3 Globalisering en het voedselvraagstuk?</vt:lpstr>
      <vt:lpstr>§1.3 Globalisering en het voedselvraagstuk?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/>
  <cp:lastModifiedBy/>
  <cp:revision>2</cp:revision>
  <dcterms:created xsi:type="dcterms:W3CDTF">2018-02-15T12:37:27Z</dcterms:created>
  <dcterms:modified xsi:type="dcterms:W3CDTF">2019-09-16T08:36:33Z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0x010100B0D95FA7D4C0694780586F578CF161F0</vt:lpwstr>
  </property>
</Properties>
</file>