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6" r:id="rId3"/>
    <p:sldId id="319" r:id="rId4"/>
    <p:sldId id="268" r:id="rId5"/>
    <p:sldId id="320" r:id="rId6"/>
    <p:sldId id="302" r:id="rId7"/>
    <p:sldId id="309" r:id="rId8"/>
    <p:sldId id="316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1809" autoAdjust="0"/>
  </p:normalViewPr>
  <p:slideViewPr>
    <p:cSldViewPr>
      <p:cViewPr varScale="1">
        <p:scale>
          <a:sx n="105" d="100"/>
          <a:sy n="105" d="100"/>
        </p:scale>
        <p:origin x="18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Hoogland van Guyana met tafelbergen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7814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Oude schilden groeien aaneen tot één groot continent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873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openbreken van Pangea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374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Amazonegebied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4657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Delfstoffen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786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IJzererts in </a:t>
            </a:r>
            <a:r>
              <a:rPr lang="nl-NL" dirty="0" err="1"/>
              <a:t>Minas</a:t>
            </a:r>
            <a:r>
              <a:rPr lang="nl-NL" dirty="0"/>
              <a:t> </a:t>
            </a:r>
            <a:r>
              <a:rPr lang="nl-NL" dirty="0" err="1"/>
              <a:t>Gerais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448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Bauxietmijn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159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Bekkens met olievindplaatsen voor de Braziliaanse kust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973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Geologie 100 tot 145 miljoen jaar geleden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407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Geologie 100 tot 145 miljoen jaar geleden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40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386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485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Klimaatgebieden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697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ITCZ is zichtbaar als wolkenband bij de evenaar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565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Luchtdrukgebieden, windrichtingen en neerslag in Brazilië, Zuid-Amerika, eind december (zomer)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0047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Luchtdrukgebieden, windrichtingen en neerslag in Brazilië, Zuid-Amerika, in juli (winter)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6404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IJzererts in </a:t>
            </a:r>
            <a:r>
              <a:rPr lang="nl-NL" dirty="0" err="1"/>
              <a:t>Minas</a:t>
            </a:r>
            <a:r>
              <a:rPr lang="nl-NL" dirty="0"/>
              <a:t> </a:t>
            </a:r>
            <a:r>
              <a:rPr lang="nl-NL" dirty="0" err="1"/>
              <a:t>Gerais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439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Luchtdrukgebieden, windrichtingen en neerslag in Brazilië, Zuid-Amerika, in juli (winter)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386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Luchtdrukgebieden, windrichtingen en neerslag in Brazilië, Zuid-Amerika, eind december (zomer)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22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Klimaatgebieden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52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Rio de Janeiro en het Christusbeeld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698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Klimaatgebieden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7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002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Spreiding natuurlandschappen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8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Spreiding natuurlandschappen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29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Tropisch regenwoud bij een riviertje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3013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Mangroven / Spreiding natuurlandschappen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348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Spreiding natuurlandschappen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451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Spreiding natuurlandschappen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4883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Cerrado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735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897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Mental</a:t>
            </a:r>
            <a:r>
              <a:rPr lang="nl-NL" dirty="0"/>
              <a:t> map van Amsterdam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384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Caatinga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49757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</a:t>
            </a:r>
            <a:r>
              <a:rPr lang="nl-NL" dirty="0" err="1"/>
              <a:t>Pantanal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0170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Beschikbaar water per stroomgebied. Het stroomgebied van de Amazone bevat maar liefst 73% van de totale hoeveelheid zoet water in Brazilië. Zie ter vergelijking de waterafvoer van de Rijn.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2821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Beschikbaar water per stroomgebied. Het stroomgebied van de Amazone bevat maar liefst 73% van de totale hoeveelheid zoet water in Brazilië. Zie ter vergelijking de waterafvoer van de Rijn.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1286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Latosol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17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Opm</a:t>
            </a:r>
            <a:r>
              <a:rPr lang="nl-NL" dirty="0"/>
              <a:t> voor de leerling: </a:t>
            </a:r>
            <a:r>
              <a:rPr lang="nl-NL" b="0" dirty="0"/>
              <a:t>Kijk naar de inhoud van het boekje </a:t>
            </a:r>
            <a:r>
              <a:rPr lang="nl-NL" b="0" dirty="0" err="1"/>
              <a:t>Brazilie</a:t>
            </a:r>
            <a:r>
              <a:rPr lang="nl-NL" b="0" dirty="0"/>
              <a:t>. Herken je het geografisch beeld?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294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grootte van Brazilië en Europa vergeleken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84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113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Reliëf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38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6FAEB-EEDC-4376-806C-7A04BAA2332B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22-1-2019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376ECA-0E6F-46B7-BCE9-CB89F09907F8}" type="slidenum">
              <a:rPr lang="en-US" altLang="nl-NL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2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Uit welke reliëfgebieden bestaat Brazilië en hoe zijn deze ontstaan?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relatie is er tussen de spreiding van de reliëfgebieden en het voorkomen van natuurlijke hulpbronnen?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zijn ijzererts, bauxiet en aardolie in Brazilië gevormd?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C041CD1-3169-460A-80A6-5F6318A67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554" y="3969000"/>
            <a:ext cx="9411108" cy="31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8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26572"/>
            <a:ext cx="4427984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Hoogland van Guyana</a:t>
            </a:r>
            <a:r>
              <a:rPr lang="nl-NL" sz="2400" dirty="0">
                <a:latin typeface="Calibri" panose="020F0502020204030204" pitchFamily="34" charset="0"/>
              </a:rPr>
              <a:t>: met tafelbergen tot 2.900 m hoog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Hoogland van Brazilië</a:t>
            </a:r>
            <a:r>
              <a:rPr lang="nl-NL" sz="2400" dirty="0">
                <a:latin typeface="Calibri" panose="020F0502020204030204" pitchFamily="34" charset="0"/>
              </a:rPr>
              <a:t>: met  verspreide bergketens met hoogland tot 1.100 m hoog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Amazonebekken</a:t>
            </a:r>
            <a:r>
              <a:rPr lang="nl-NL" sz="2400" dirty="0">
                <a:latin typeface="Calibri" panose="020F0502020204030204" pitchFamily="34" charset="0"/>
              </a:rPr>
              <a:t>: vlakte van Amazone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verschillende kleine vlaktes</a:t>
            </a:r>
            <a:r>
              <a:rPr lang="nl-NL" sz="2400" dirty="0">
                <a:latin typeface="Calibri" panose="020F0502020204030204" pitchFamily="34" charset="0"/>
              </a:rPr>
              <a:t>: met moerasachtige </a:t>
            </a:r>
            <a:r>
              <a:rPr lang="nl-NL" sz="2400" dirty="0" err="1">
                <a:latin typeface="Calibri" panose="020F0502020204030204" pitchFamily="34" charset="0"/>
              </a:rPr>
              <a:t>Pantanal</a:t>
            </a: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Reliëf in Brazilië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Grote delen van Brazilië zijn vlak of lichtglooiend. Maar ook heuvels en bergketens. Overzicht van reliëfgebieden: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11FD263-F1F9-45ED-9E4B-DD48E6B90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4196692" cy="41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1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Reliëf verklaard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Landschappen komen tot stand door: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platentektoniek (endogene processen)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verwering, erosie en sedimentatie (exogene processen)</a:t>
            </a: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1A6CAD-EA27-4E85-8EED-38B8F2360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700" y="3140968"/>
            <a:ext cx="5400600" cy="36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21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Oude plateaus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Hooglanden Brazilië zijn schilden. Ooit kleine continenten die naar elkaar bewogen en Pangea vormden.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8EE253-23CE-4748-81D9-13430EA31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16" y="2636912"/>
            <a:ext cx="6360368" cy="41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1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Oude plateaus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230 miljoen jaar geleden valt Pangea uit elkaar (endogeen proces)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Zuid-Amerikaanse plaat beweegt → vorming gebergten en plateaus door opheffing oude schilden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hoogland bevat graniet, leisteen en sedimentgesteenten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rivieren stromend naar Amazone of Paraguay/Paraná zorgen vooral  voor erosie (exogeen proces)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80D2A5-316C-48B5-94E5-95BBEC1C2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3" y="2060848"/>
            <a:ext cx="681021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1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Laagland</a:t>
            </a:r>
            <a:endParaRPr lang="nl-NL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Rivieren en zee sedimenteren in laagland (Amazonebekken) klei- en zandlagen (exogeen proces). Later samengedrukt tot sedimentgesteente (endogeen proces).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481961-CF8D-4301-98AE-A8ADAD94C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96952"/>
            <a:ext cx="9145016" cy="52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2154" y="2113257"/>
            <a:ext cx="4508330" cy="4744743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delfstoffen: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ertsen</a:t>
            </a:r>
            <a:r>
              <a:rPr lang="nl-NL" sz="2400" dirty="0">
                <a:latin typeface="Calibri" panose="020F0502020204030204" pitchFamily="34" charset="0"/>
              </a:rPr>
              <a:t>, zoals ijzererts (hooglanden), tin, koper, zilver, bauxiet (Amazonegebied)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aardolie</a:t>
            </a:r>
            <a:r>
              <a:rPr lang="nl-NL" sz="2400" dirty="0">
                <a:latin typeface="Calibri" panose="020F0502020204030204" pitchFamily="34" charset="0"/>
              </a:rPr>
              <a:t> (voor kust)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ontstaan en spreiding natuurlijk hulpbronnen hangen samen met de geologie van  gebied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91DD47-946C-45F6-AEDB-DB2B47B8A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15142"/>
            <a:ext cx="4285737" cy="454931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0E538E9-D423-40A8-8D0E-4E48BE2AA100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Natuurlijke hulpbronnen</a:t>
            </a:r>
            <a:endParaRPr lang="nl-NL" sz="32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Geologische processen zorgden voor veel natuurlijke hulpbronnen.</a:t>
            </a:r>
          </a:p>
        </p:txBody>
      </p:sp>
    </p:spTree>
    <p:extLst>
      <p:ext uri="{BB962C8B-B14F-4D97-AF65-F5344CB8AC3E}">
        <p14:creationId xmlns:p14="http://schemas.microsoft.com/office/powerpoint/2010/main" val="3988541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IJzererts: een oeroude hulpbron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ijzererts begint ertsvorming bij afzetting ijzerhoudende sedimenten: dat gebeurt als zuurstof toegevoegd wordt aan zuurstofarme oceanen. Tussen ijzerhoudende sedimenten worden andere sedimenten afgezet: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druk → verharding van sedimenten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lagen ijzererts worden opgetild, waarbij metamorfose optreedt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ijzererts dicht bij oppervlak door verwering en erosie van gesteente erboven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B8421B-FFDE-44F9-99F4-18B127BCF0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86" y="5013176"/>
            <a:ext cx="7751428" cy="30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45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Bauxiet: een tropisch erts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Bauxiet is grondstof voor aluminium.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dikke sedimentlagen Amazonebekken: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goed oplosbare kleideeltjes spoelen uit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bovenin blijft laag met slecht oplosbare aluminium- en ijzermineralen achter = </a:t>
            </a:r>
            <a:r>
              <a:rPr lang="nl-NL" sz="2400" dirty="0" err="1">
                <a:latin typeface="Calibri" panose="020F0502020204030204" pitchFamily="34" charset="0"/>
              </a:rPr>
              <a:t>lateriet</a:t>
            </a:r>
            <a:r>
              <a:rPr lang="nl-NL" sz="2400" dirty="0">
                <a:latin typeface="Calibri" panose="020F0502020204030204" pitchFamily="34" charset="0"/>
              </a:rPr>
              <a:t>. Deze </a:t>
            </a:r>
            <a:r>
              <a:rPr lang="nl-NL" sz="2400" dirty="0" err="1">
                <a:latin typeface="Calibri" panose="020F0502020204030204" pitchFamily="34" charset="0"/>
              </a:rPr>
              <a:t>lateriet</a:t>
            </a:r>
            <a:r>
              <a:rPr lang="nl-NL" sz="2400" dirty="0">
                <a:latin typeface="Calibri" panose="020F0502020204030204" pitchFamily="34" charset="0"/>
              </a:rPr>
              <a:t> verhardt tot bauxiet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4E3892-C855-4AF9-A3B1-3AC5C496C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4077072"/>
            <a:ext cx="954055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93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Aardolie op grote diepte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Aardolie pas eind vorige eeuw ontdekt in bekken van Santos: 4,8 km onder zeespiegel afgesloten door zoutlaag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inmiddels olie in meerdere bekkens ontdekt die bijna 4x zo groot als Nederland zijn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8D4CEE-BB93-40FE-B9E4-2A87F8764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75856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9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Natuurlijk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8D92-E48A-4C4A-B421-5423B76A4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280" y="1052736"/>
            <a:ext cx="9612560" cy="59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499992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Olievorming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Vorming olie onder zeebodem vanaf openbreken Pangea.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fase 1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bij losbreken van Afrika en Zuid-Amerika ontstond brede slenk (tekening A en B) → meren in slenk gevuld met </a:t>
            </a:r>
            <a:r>
              <a:rPr lang="nl-NL" sz="2400" b="1" dirty="0">
                <a:latin typeface="Calibri" panose="020F0502020204030204" pitchFamily="34" charset="0"/>
              </a:rPr>
              <a:t>sedimenten</a:t>
            </a:r>
            <a:r>
              <a:rPr lang="nl-NL" sz="2400" dirty="0">
                <a:latin typeface="Calibri" panose="020F0502020204030204" pitchFamily="34" charset="0"/>
              </a:rPr>
              <a:t>: dikke lagen organisch materiaal afgewisseld met lagen zand en klei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592914-EB04-4319-98DF-44B8723A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496" y="3426459"/>
            <a:ext cx="4499992" cy="32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0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Landschappen en delfstoffen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Olievorming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fase 2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slenk werd steeds breder en liep af en toe vol met zeewater → van tijd tot tijd verdampte dat zeewater → </a:t>
            </a:r>
            <a:r>
              <a:rPr lang="nl-NL" sz="2400" b="1" dirty="0" err="1">
                <a:latin typeface="Calibri" panose="020F0502020204030204" pitchFamily="34" charset="0"/>
              </a:rPr>
              <a:t>ondoorlaatbare</a:t>
            </a:r>
            <a:r>
              <a:rPr lang="nl-NL" sz="2400" b="1" dirty="0">
                <a:latin typeface="Calibri" panose="020F0502020204030204" pitchFamily="34" charset="0"/>
              </a:rPr>
              <a:t> zoutlagen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daarna liep de slenk definitief onder, waarbij Atlantische Oceaan werd gevormd (tekening C)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fase 3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door </a:t>
            </a:r>
            <a:r>
              <a:rPr lang="nl-NL" sz="2400" b="1" dirty="0">
                <a:latin typeface="Calibri" panose="020F0502020204030204" pitchFamily="34" charset="0"/>
              </a:rPr>
              <a:t>hoge druk </a:t>
            </a:r>
            <a:r>
              <a:rPr lang="nl-NL" sz="2400" dirty="0">
                <a:latin typeface="Calibri" panose="020F0502020204030204" pitchFamily="34" charset="0"/>
              </a:rPr>
              <a:t>(van sedimenten en oceaanwater) veranderden dikke lagen organisch materiaal in: </a:t>
            </a:r>
            <a:r>
              <a:rPr lang="nl-NL" sz="2400" b="1" dirty="0">
                <a:latin typeface="Calibri" panose="020F0502020204030204" pitchFamily="34" charset="0"/>
              </a:rPr>
              <a:t>olie en gas</a:t>
            </a:r>
            <a:r>
              <a:rPr lang="nl-NL" sz="2400" dirty="0">
                <a:latin typeface="Calibri" panose="020F0502020204030204" pitchFamily="34" charset="0"/>
              </a:rPr>
              <a:t> → verzamelden zich onder zoutlagen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592914-EB04-4319-98DF-44B8723A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0"/>
          <a:stretch/>
        </p:blipFill>
        <p:spPr>
          <a:xfrm>
            <a:off x="3707904" y="3717032"/>
            <a:ext cx="5292080" cy="162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23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kenmerken van de verschillende klimaten in Brazilië?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het voorkomen van de klimaten verklaren?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D942BCB-207B-4DDA-B2A7-CF899777F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20" y="2747014"/>
            <a:ext cx="9504040" cy="60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99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Klimaten in Brazilië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Het grootste deel van Brazilië ligt in de tropen en een klein deel in subtropen.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de verschillen tussen de klimaten zijn de volgende factoren belangrijk: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breedteligging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druk- en windsystemen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zeestromen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(ligging van) gebergten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93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069686"/>
            <a:ext cx="4716016" cy="491655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nat: 2.000 - 3.000 mm regen per jaar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droogste maand: &gt; 60 mm regen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</a:t>
            </a:r>
            <a:r>
              <a:rPr lang="nl-NL" sz="2400" b="1" dirty="0">
                <a:latin typeface="Calibri" panose="020F0502020204030204" pitchFamily="34" charset="0"/>
              </a:rPr>
              <a:t>midden</a:t>
            </a:r>
            <a:r>
              <a:rPr lang="nl-NL" sz="2400" dirty="0">
                <a:latin typeface="Calibri" panose="020F0502020204030204" pitchFamily="34" charset="0"/>
              </a:rPr>
              <a:t> savanneklimaat (</a:t>
            </a:r>
            <a:r>
              <a:rPr lang="nl-NL" sz="2400" dirty="0" err="1">
                <a:latin typeface="Calibri" panose="020F0502020204030204" pitchFamily="34" charset="0"/>
              </a:rPr>
              <a:t>Aw</a:t>
            </a:r>
            <a:r>
              <a:rPr lang="nl-NL" sz="2400" dirty="0">
                <a:latin typeface="Calibri" panose="020F0502020204030204" pitchFamily="34" charset="0"/>
              </a:rPr>
              <a:t>). 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warm: gemiddelde temperatuur koudste maand   &gt; 18⁰ C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droog seizoen in winterperiode (juni - augustus): &lt; 60 mm neerslag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EFE53A-B4FF-434A-BDDC-22BF0175DD73}"/>
              </a:ext>
            </a:extLst>
          </p:cNvPr>
          <p:cNvSpPr txBox="1"/>
          <p:nvPr/>
        </p:nvSpPr>
        <p:spPr>
          <a:xfrm>
            <a:off x="251520" y="1048894"/>
            <a:ext cx="8892480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Tropische klimaten in het noorden en midden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</a:t>
            </a:r>
            <a:r>
              <a:rPr lang="nl-NL" sz="2400" b="1" dirty="0">
                <a:latin typeface="Calibri" panose="020F0502020204030204" pitchFamily="34" charset="0"/>
              </a:rPr>
              <a:t>noorden</a:t>
            </a:r>
            <a:r>
              <a:rPr lang="nl-NL" sz="2400" dirty="0">
                <a:latin typeface="Calibri" panose="020F0502020204030204" pitchFamily="34" charset="0"/>
              </a:rPr>
              <a:t> tropisch regenwoudklimaat (Af). Kenmerken: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D04579E-BD95-4801-BC4C-CBFF7180A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3937219" cy="45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8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5928" y="2488020"/>
            <a:ext cx="4360369" cy="4473356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land warmt op</a:t>
            </a:r>
            <a:r>
              <a:rPr lang="nl-NL" sz="2400" dirty="0">
                <a:latin typeface="Calibri" panose="020F0502020204030204" pitchFamily="34" charset="0"/>
              </a:rPr>
              <a:t> → vocht verdampt → lucht stijgt op en koelt af → waterdamp condenseert → stijgingsregens ontstaan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aan aardoppervlak ontstaat </a:t>
            </a:r>
            <a:r>
              <a:rPr lang="nl-NL" sz="2400" b="1" dirty="0">
                <a:latin typeface="Calibri" panose="020F0502020204030204" pitchFamily="34" charset="0"/>
              </a:rPr>
              <a:t>lagedrukgebied</a:t>
            </a:r>
            <a:r>
              <a:rPr lang="nl-NL" sz="2400" dirty="0">
                <a:latin typeface="Calibri" panose="020F0502020204030204" pitchFamily="34" charset="0"/>
              </a:rPr>
              <a:t>: </a:t>
            </a:r>
            <a:r>
              <a:rPr lang="nl-NL" sz="2400" dirty="0" err="1">
                <a:latin typeface="Calibri" panose="020F0502020204030204" pitchFamily="34" charset="0"/>
              </a:rPr>
              <a:t>intertropische</a:t>
            </a:r>
            <a:r>
              <a:rPr lang="nl-NL" sz="2400" dirty="0">
                <a:latin typeface="Calibri" panose="020F0502020204030204" pitchFamily="34" charset="0"/>
              </a:rPr>
              <a:t> convergentiezone of ITCZ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AE4AA0-98CE-4033-A95E-F62106DE0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64540"/>
            <a:ext cx="4369499" cy="436949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840CE5F-EB0A-4DC4-954D-AF9704DFB9DC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Invloed van de ITCZ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 de tropen staat de zon het hele jaar bijna loodrecht boven aardoppervlak. Gevolgen:</a:t>
            </a:r>
          </a:p>
        </p:txBody>
      </p:sp>
    </p:spTree>
    <p:extLst>
      <p:ext uri="{BB962C8B-B14F-4D97-AF65-F5344CB8AC3E}">
        <p14:creationId xmlns:p14="http://schemas.microsoft.com/office/powerpoint/2010/main" val="86017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572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Eind december (zomer)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zon loodrecht boven zuidelijke keerkring: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ITCZ en stijgingsregens het verst naar zuiden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boven oceaan en langs oostkust ITCZ minder naar zuiden, omdat zee minder sterk opwarmt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midden Brazilië is nat, noorden Brazilië droger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B08B8C9-D773-4622-ADF0-E48F8C725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24" y="1340768"/>
            <a:ext cx="3690912" cy="53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34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2586"/>
            <a:ext cx="5019836" cy="5825414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Eind juli (winter)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zon staat nu (bijna) loodrecht boven noordelijke keerkring: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ITCZ en stijgingsregens ook stuk noordelijker dan in december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noorden Brazilië is nat, midden en zuiden Brazilië droger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gebieden die te maken hebben met ITCZ: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tropisch regenwoudklimaat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savanneklimaat (afwisseling natte zomer en droge winter)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306CED-DE8D-4464-8115-B1FC31FFB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58610"/>
            <a:ext cx="3690913" cy="53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25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Invloed van wind en zeestromen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Op oceaan ten noordoosten en ten zuidoosten van Brazilië twee hogedrukgebieden → winden (passaten) waaien van deze gebieden naar lagedrukgebied (ITCZ), dus richting Brazilië: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van juni tot augustus (winter) overheerst daardoor de  </a:t>
            </a:r>
            <a:r>
              <a:rPr lang="nl-NL" sz="2400" b="1" dirty="0">
                <a:latin typeface="Calibri" panose="020F0502020204030204" pitchFamily="34" charset="0"/>
              </a:rPr>
              <a:t>zuidoostpassaat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van december tot februari (zomer) overheerst daardoor de </a:t>
            </a:r>
            <a:r>
              <a:rPr lang="nl-NL" sz="2400" b="1" dirty="0">
                <a:latin typeface="Calibri" panose="020F0502020204030204" pitchFamily="34" charset="0"/>
              </a:rPr>
              <a:t>noordoostpassaat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17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076056" cy="580910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Van juni tot augustus (winter) 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 lucht stroomt van hogedrukgebied ten zuidoosten van Brazilië naar ITCZ, die dan ver naar het noorden ligt. Dit is de </a:t>
            </a:r>
            <a:r>
              <a:rPr lang="nl-NL" sz="2400" b="1" dirty="0">
                <a:latin typeface="Calibri" panose="020F0502020204030204" pitchFamily="34" charset="0"/>
              </a:rPr>
              <a:t>zuidoostpassaat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zuidoostpassaat brengt veel vocht naar Brazilië vanwege warme oceaan→ veel regen aan zuidoostkust. Voor groot deel zorgt stuwing tegen kustgebergtes voor afkoeling en condensatie van vocht in lucht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306CED-DE8D-4464-8115-B1FC31FFB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58610"/>
            <a:ext cx="3690913" cy="53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Natuurlijk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relaties tussen de ligging, de ontstaanswijze en de natuurlijke kenmerken van Brazilië?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870BFC-76C4-4B23-9340-B47B5EC153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6308" y="2708920"/>
            <a:ext cx="1011661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932040" cy="580910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Van december tot februari (zomer)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de lucht stroomt vooral van hogedrukgebied ten noordoosten van Brazilië naar ITCZ, die dan ver naar zuiden ligt. Dit is de </a:t>
            </a:r>
            <a:r>
              <a:rPr lang="nl-NL" sz="2400" b="1" dirty="0">
                <a:latin typeface="Calibri" panose="020F0502020204030204" pitchFamily="34" charset="0"/>
              </a:rPr>
              <a:t>noordoostpassaat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noordoostpassaat verzamelt veel waterdamp boven warme oceaan → veel regen aan noordkust en in midden van land</a:t>
            </a:r>
          </a:p>
          <a:p>
            <a:pPr marL="0" lv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B08B8C9-D773-4622-ADF0-E48F8C725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24" y="1340768"/>
            <a:ext cx="3690912" cy="53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12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74199"/>
            <a:ext cx="4552286" cy="4820849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aanlandige zuidoostpassaat stijgt op door kustgebergte: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zuidoostkant Serra do Mar is loefzijde met stuwingsregens: regenwoudklimaat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noordwestkant Serra do Mar is lijzijde met regenschaduw en droog weer: steppeklimaat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bij minder dan 400 mm regen per jaar is er woestijnklimaat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EFE53A-B4FF-434A-BDDC-22BF0175DD73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Steppe- en woestijnklimaat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Noordoosten heeft steppeklimaat. Ligging van gebergte (Serra do Mar) is daarvoor verantwoordelijk.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657873-A2FA-4448-B57D-A851D55E1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98114"/>
            <a:ext cx="3912838" cy="448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Klimaten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037151"/>
            <a:ext cx="4716016" cy="4820849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koeler: gemiddelde temperatuur koelste maand &lt; 18⁰ C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groter temperatuurverschil tussen zomer en winter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onder invloed zuidoostpassaat → gematigd zeeklimaat (Cf)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noordelijke deel: zeeklimaat met droge winters (</a:t>
            </a:r>
            <a:r>
              <a:rPr lang="nl-NL" sz="2400" dirty="0" err="1">
                <a:latin typeface="Calibri" panose="020F0502020204030204" pitchFamily="34" charset="0"/>
              </a:rPr>
              <a:t>Cw</a:t>
            </a:r>
            <a:r>
              <a:rPr lang="nl-NL" sz="2400" dirty="0">
                <a:latin typeface="Calibri" panose="020F0502020204030204" pitchFamily="34" charset="0"/>
              </a:rPr>
              <a:t>), want: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ITCZ ver weg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hogedrukgebied oceaan ook boven land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EFE53A-B4FF-434A-BDDC-22BF0175DD73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Gematigd zeeklimaat in het zuiden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Zuiden Brazilië ligt verder van de evenaar. Hierdoor: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D04579E-BD95-4801-BC4C-CBFF7180A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98114"/>
            <a:ext cx="3912838" cy="448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09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kenmerken van de verschillende natuurlandschappen in Brazilië?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het voorkomen van de natuurlijke vegetatiezones relateren aan het klimaat?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is de samenhang tussen het klimaat en de kenmerken van de grote stroomgebieden?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E0F7050-E08A-4059-9B70-A31DDB838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449" y="4365104"/>
            <a:ext cx="9904897" cy="32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36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4"/>
            <a:ext cx="4513077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Ecosystemen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Ecosysteem is wisselwerking tussen planten, dieren, water, bodem en atmosfeer.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Brazilië heeft verschillende natuurlijke ecosystemen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AEE44C-21E4-4520-830D-EF1AB934B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11" y="1418732"/>
            <a:ext cx="4513077" cy="52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95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Tropische regenwouden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Tropisch regenwoud in en rond Amazonebekken hangt samen met twee hoofdkenmerken van tropisch regenwoudklimaat: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hoge luchtvochtigheid met veel neerslag (door aanvoer van zee, evaporatie en transpiratie)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constant hoge temperaturen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44D6C6-9AB1-4E31-BCA5-743511024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68960"/>
            <a:ext cx="3118092" cy="365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60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860032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Tropische regenwouden</a:t>
            </a:r>
            <a:endParaRPr lang="nl-NL" sz="28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43AAA5-1235-4A24-8BD4-3B09C7E48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1048893"/>
            <a:ext cx="5328592" cy="5935021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FC03AD69-1A91-417E-A688-BEC234E303CD}"/>
              </a:ext>
            </a:extLst>
          </p:cNvPr>
          <p:cNvSpPr txBox="1">
            <a:spLocks/>
          </p:cNvSpPr>
          <p:nvPr/>
        </p:nvSpPr>
        <p:spPr bwMode="auto">
          <a:xfrm>
            <a:off x="0" y="1556792"/>
            <a:ext cx="443823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constant hoge temperaturen en vochtigheid zorgen voor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grote biodiversiteit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 Verschillende soorten begroeiing in regenwoud: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0" dirty="0">
                <a:latin typeface="Calibri" panose="020F0502020204030204" pitchFamily="34" charset="0"/>
              </a:rPr>
              <a:t>dichte begroeiing met etages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0" dirty="0">
                <a:latin typeface="Calibri" panose="020F0502020204030204" pitchFamily="34" charset="0"/>
              </a:rPr>
              <a:t>licht en lager tropisch woud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0" dirty="0">
                <a:latin typeface="Calibri" panose="020F0502020204030204" pitchFamily="34" charset="0"/>
              </a:rPr>
              <a:t>bos langs rivieren dat in regenseizoen onder water staat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0" dirty="0">
                <a:latin typeface="Calibri" panose="020F0502020204030204" pitchFamily="34" charset="0"/>
              </a:rPr>
              <a:t>nieuw bos op plekken waar bos is gekapt</a:t>
            </a:r>
          </a:p>
          <a:p>
            <a:pPr marL="0" indent="0">
              <a:buFontTx/>
              <a:buNone/>
              <a:tabLst>
                <a:tab pos="354013" algn="l"/>
              </a:tabLst>
            </a:pPr>
            <a:endParaRPr lang="nl-NL" sz="24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96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5702380" cy="5809106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tropisch bos aangepast aan zoet water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wortels in ondiep zout water of zoute grond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tussen wortels veel dieren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F4E5A2E-7157-451D-83A2-6B5435A62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3600899" cy="2400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716208-CE23-44E4-8563-B8826B2A9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80" y="2886510"/>
            <a:ext cx="3262108" cy="382747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7FA2289-94A0-4FF0-BBF3-576BF63B4D97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Mangrove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Langs vlakke en lage Atlantische kust van Noordoost-Brazilië komen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mangroven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voor. Kenmerken: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1589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95119"/>
            <a:ext cx="4427984" cy="448999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 van evenaar (= bijzonder)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dicht bos met veel mossen op takken en stammen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bijzondere ligging van tropisch regenwoud hangt samen met: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grote hoeveelheid (</a:t>
            </a:r>
            <a:r>
              <a:rPr lang="nl-NL" sz="2400" dirty="0" err="1">
                <a:latin typeface="Calibri" panose="020F0502020204030204" pitchFamily="34" charset="0"/>
              </a:rPr>
              <a:t>stuwings</a:t>
            </a:r>
            <a:r>
              <a:rPr lang="nl-NL" sz="2400" dirty="0">
                <a:latin typeface="Calibri" panose="020F0502020204030204" pitchFamily="34" charset="0"/>
              </a:rPr>
              <a:t>)neerslag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aanwezigheid Serra do Mar 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2D2152-C507-40DD-8ADF-6B4B4B719FED}"/>
              </a:ext>
            </a:extLst>
          </p:cNvPr>
          <p:cNvSpPr txBox="1"/>
          <p:nvPr/>
        </p:nvSpPr>
        <p:spPr>
          <a:xfrm>
            <a:off x="251520" y="1032256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Het Atlantisch regenwoud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Atlantisch regenwoud aan zuidoostelijke kust van Brazilië. Kenmerken: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BB624E0-B052-48F6-B184-DC877C132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80" y="2886510"/>
            <a:ext cx="3262108" cy="38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8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53244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Savanne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tropische gebieden met droge tijd komen savannen voor. Dat is het geval in een groot deel van Hoogland van Brazilië. </a:t>
            </a:r>
            <a:r>
              <a:rPr lang="nl-NL" sz="2400" b="1" dirty="0">
                <a:latin typeface="Calibri" panose="020F0502020204030204" pitchFamily="34" charset="0"/>
              </a:rPr>
              <a:t>Drie soorten savannen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cerrado</a:t>
            </a:r>
            <a:r>
              <a:rPr lang="nl-NL" sz="2400" dirty="0">
                <a:latin typeface="Calibri" panose="020F0502020204030204" pitchFamily="34" charset="0"/>
              </a:rPr>
              <a:t> (boomsavanne)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llanos</a:t>
            </a:r>
            <a:r>
              <a:rPr lang="nl-NL" sz="2400" dirty="0">
                <a:latin typeface="Calibri" panose="020F0502020204030204" pitchFamily="34" charset="0"/>
              </a:rPr>
              <a:t> (grassavanne)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caatinga</a:t>
            </a:r>
            <a:r>
              <a:rPr lang="nl-NL" sz="2400" dirty="0">
                <a:latin typeface="Calibri" panose="020F0502020204030204" pitchFamily="34" charset="0"/>
              </a:rPr>
              <a:t> (doornstruiksavanne) 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C44399-8DB1-4288-9F2C-12094A30A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80" y="2886510"/>
            <a:ext cx="3262108" cy="38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Ontdek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 beeld van Brazilië hadden mensen in de koloniale tijd en welk beeld hebben mensen tegenwoordig?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kenmerken van en de verschillen tussen de stereotiepe beelden en de geografische beelden van een plaats of een land?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topografische kenmerken van Brazilië?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99C7AF-CEA7-45EF-B246-82CBF374C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2022" y="3969000"/>
            <a:ext cx="9528043" cy="3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510558"/>
            <a:ext cx="9144000" cy="5347441"/>
          </a:xfrm>
        </p:spPr>
        <p:txBody>
          <a:bodyPr lIns="360000" tIns="46800" bIns="46800"/>
          <a:lstStyle/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Hoogland van Brazilië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kenmerken: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mix van bomen, struiken en grassen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bomen minder hoog dan in tropisch regenwoud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droge tijd (april - september): natuur verdort, soms natuurbranden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natte tijd: groen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F324B8-46A5-4797-8B6E-F5449A65A5C3}"/>
              </a:ext>
            </a:extLst>
          </p:cNvPr>
          <p:cNvSpPr txBox="1"/>
          <p:nvPr/>
        </p:nvSpPr>
        <p:spPr>
          <a:xfrm>
            <a:off x="251520" y="1048894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defRPr/>
            </a:pP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Cerrado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(boomsavanne)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F1C82A-9149-426C-8A13-1E099D4924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8824" y="4365104"/>
            <a:ext cx="10513168" cy="32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10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0256" y="1572114"/>
            <a:ext cx="9144000" cy="5347441"/>
          </a:xfrm>
        </p:spPr>
        <p:txBody>
          <a:bodyPr lIns="360000" tIns="46800" bIns="46800"/>
          <a:lstStyle/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noorden van Brazilië dicht bij Venezuela en Colombia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vooral grassoorten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hier en daar bomen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klimaat: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iets minder neerslag dan </a:t>
            </a:r>
            <a:r>
              <a:rPr lang="nl-NL" sz="2400" dirty="0" err="1">
                <a:latin typeface="Calibri" panose="020F0502020204030204" pitchFamily="34" charset="0"/>
              </a:rPr>
              <a:t>cerrado</a:t>
            </a: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F324B8-46A5-4797-8B6E-F5449A65A5C3}"/>
              </a:ext>
            </a:extLst>
          </p:cNvPr>
          <p:cNvSpPr txBox="1"/>
          <p:nvPr/>
        </p:nvSpPr>
        <p:spPr>
          <a:xfrm>
            <a:off x="251520" y="1048894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defRPr/>
            </a:pP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Llanos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(grassavanne)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47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481069"/>
            <a:ext cx="9144000" cy="5347441"/>
          </a:xfrm>
        </p:spPr>
        <p:txBody>
          <a:bodyPr lIns="360000" tIns="46800" bIns="46800"/>
          <a:lstStyle/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Noordoost Brazilië</a:t>
            </a: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kenmerken van deze </a:t>
            </a:r>
            <a:r>
              <a:rPr lang="nl-NL" sz="2400" dirty="0">
                <a:latin typeface="Calibri" panose="020F0502020204030204" pitchFamily="34" charset="0"/>
              </a:rPr>
              <a:t>drogere steppeachtige savanne: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doornstruiken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grassen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enkele bomen,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cactussen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verdorring in droge tijd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groen in natte tijd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klimaat: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lange droge tijd,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250 – 800 mm regen per jaar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F324B8-46A5-4797-8B6E-F5449A65A5C3}"/>
              </a:ext>
            </a:extLst>
          </p:cNvPr>
          <p:cNvSpPr txBox="1"/>
          <p:nvPr/>
        </p:nvSpPr>
        <p:spPr>
          <a:xfrm>
            <a:off x="258520" y="1019404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defRPr/>
            </a:pP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Caatinga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(doornstruiksavanne)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27068A-94B9-4E5F-A582-382EB6340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2636912"/>
            <a:ext cx="4242077" cy="30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3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</a:t>
            </a:r>
            <a:r>
              <a:rPr lang="nl-NL" sz="2800" b="1" dirty="0" err="1">
                <a:latin typeface="Calibri" panose="020F0502020204030204" pitchFamily="34" charset="0"/>
              </a:rPr>
              <a:t>Pantanal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Moerasgebied langs grens met Bolivia en Paraguay. 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laaggelegen, vlak gebied met bomen, struiken en grassen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regentijd onder water (door meer aanvoer dan afvoer van regenwater)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bijzonder ecosysteem door jaarlijkse overstromingen 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78FD0C-8BCC-467C-9A0C-0C1932E9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3953447"/>
            <a:ext cx="9540552" cy="36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0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20713"/>
            <a:ext cx="3851920" cy="4862774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kenmerken Amazone: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zeer breed en veel vertakkingen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hoog debiet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regiem bepaald door neerslag en verdamping (ITCZ van belang)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EFE53A-B4FF-434A-BDDC-22BF0175DD73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Stroomgebied van de Amazone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Amazone heeft grootste stroomgebied Brazilië.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16E93C-8948-4630-B3A9-7694931AC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46" y="2167324"/>
            <a:ext cx="4629342" cy="45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24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589627"/>
            <a:ext cx="4211961" cy="5268373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naast Amazone: nog meer relatief </a:t>
            </a:r>
            <a:r>
              <a:rPr lang="nl-NL" sz="2400" b="1" dirty="0">
                <a:latin typeface="Calibri" panose="020F0502020204030204" pitchFamily="34" charset="0"/>
              </a:rPr>
              <a:t>kleine afwateringssystemen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Brazilië heeft overvloed aan zoet water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gebruik: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opwekking elektriciteit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drinkwater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irrigatiewater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grondstof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EFE53A-B4FF-434A-BDDC-22BF0175DD73}"/>
              </a:ext>
            </a:extLst>
          </p:cNvPr>
          <p:cNvSpPr txBox="1"/>
          <p:nvPr/>
        </p:nvSpPr>
        <p:spPr>
          <a:xfrm>
            <a:off x="251520" y="104889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Stroomgebied van de Amazone</a:t>
            </a:r>
            <a:endParaRPr lang="nl-NL" sz="28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0C2944-67A6-440B-963A-4BA64D886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46" y="2167324"/>
            <a:ext cx="4629342" cy="45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40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Veelzijdige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7384" y="2071535"/>
            <a:ext cx="6084168" cy="484268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dunne humuslaag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sterk uitgespoeld door neerslag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rode bodems door roestvorming (= </a:t>
            </a:r>
            <a:r>
              <a:rPr lang="nl-NL" sz="2400" dirty="0" err="1">
                <a:latin typeface="Calibri" panose="020F0502020204030204" pitchFamily="34" charset="0"/>
              </a:rPr>
              <a:t>latosol</a:t>
            </a:r>
            <a:r>
              <a:rPr lang="nl-NL" sz="2400" dirty="0">
                <a:latin typeface="Calibri" panose="020F0502020204030204" pitchFamily="34" charset="0"/>
              </a:rPr>
              <a:t>), omdat door ontbreken humus ijzer- en aluminiumverbindingen niet oplossen en uitspoelen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bodems onder </a:t>
            </a:r>
            <a:r>
              <a:rPr lang="nl-NL" sz="2400" b="1" dirty="0" err="1">
                <a:latin typeface="Calibri" panose="020F0502020204030204" pitchFamily="34" charset="0"/>
              </a:rPr>
              <a:t>cerrado</a:t>
            </a:r>
            <a:r>
              <a:rPr lang="nl-NL" sz="2400" dirty="0">
                <a:latin typeface="Calibri" panose="020F0502020204030204" pitchFamily="34" charset="0"/>
              </a:rPr>
              <a:t>: oud en verweerd gesteente met weinig voedingsstoffen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EFE53A-B4FF-434A-BDDC-22BF0175DD73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Bodems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Veel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tropische bodems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niet zo vruchtbaar, want: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123B3D-77A7-42F7-9863-1DE88C24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0192" y="2276872"/>
            <a:ext cx="2664296" cy="44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Ontdek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015312"/>
            <a:ext cx="4788024" cy="484268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beelden 16</a:t>
            </a:r>
            <a:r>
              <a:rPr lang="nl-NL" sz="2400" b="1" baseline="30000" dirty="0">
                <a:latin typeface="Calibri" panose="020F0502020204030204" pitchFamily="34" charset="0"/>
              </a:rPr>
              <a:t>de</a:t>
            </a:r>
            <a:r>
              <a:rPr lang="nl-NL" sz="2400" b="1" dirty="0">
                <a:latin typeface="Calibri" panose="020F0502020204030204" pitchFamily="34" charset="0"/>
              </a:rPr>
              <a:t> eeuw:</a:t>
            </a:r>
            <a:r>
              <a:rPr lang="nl-NL" sz="2400" dirty="0">
                <a:latin typeface="Calibri" panose="020F0502020204030204" pitchFamily="34" charset="0"/>
              </a:rPr>
              <a:t> groot, warm, bergen, bossen, eenvoudige bewoners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positieve beelden nu: </a:t>
            </a:r>
            <a:r>
              <a:rPr lang="nl-NL" sz="2400" dirty="0">
                <a:latin typeface="Calibri" panose="020F0502020204030204" pitchFamily="34" charset="0"/>
              </a:rPr>
              <a:t>Amazoneregenwoud, Amazone, zandstranden, warm, groot, voetbal, carnaval, samba, Rio de Janeiro, Christusbeeld, opkomend land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negatieve beelden nu: </a:t>
            </a:r>
            <a:r>
              <a:rPr lang="nl-NL" sz="2400" dirty="0">
                <a:latin typeface="Calibri" panose="020F0502020204030204" pitchFamily="34" charset="0"/>
              </a:rPr>
              <a:t>houtkap oerwoud, armoede in sloppenwijken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Kennismaking met Brazilië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Tijdens ontdekkingsreizen beelden van Brazilië anders dan nu.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8E8D2DB-C35F-44F7-A783-526D6887B3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2305968"/>
            <a:ext cx="4536504" cy="54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Ontdek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Het ontstaan van beelden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Beelden van plaatsen ontstaan door informatie: tv, tijdschriften, verhalen, eigen ervaringen. Alle informatie zorgt voor persoonlijk beeld van plaats in je hoofd = </a:t>
            </a:r>
            <a:r>
              <a:rPr lang="nl-NL" sz="2400" b="1" dirty="0">
                <a:latin typeface="Calibri" panose="020F0502020204030204" pitchFamily="34" charset="0"/>
              </a:rPr>
              <a:t>perceptie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persoonlijke kaart van je beeld = </a:t>
            </a:r>
            <a:r>
              <a:rPr lang="nl-NL" sz="2400" b="1" dirty="0" err="1">
                <a:latin typeface="Calibri" panose="020F0502020204030204" pitchFamily="34" charset="0"/>
              </a:rPr>
              <a:t>mental</a:t>
            </a:r>
            <a:r>
              <a:rPr lang="nl-NL" sz="2400" b="1" dirty="0">
                <a:latin typeface="Calibri" panose="020F0502020204030204" pitchFamily="34" charset="0"/>
              </a:rPr>
              <a:t> map</a:t>
            </a: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B8B06C4-6161-4FC8-AF92-8FDA3C642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90" y="3454683"/>
            <a:ext cx="4859620" cy="34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Ontdek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Beelden zijn maar beelden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beeldvorming rekening houden met drie beperkingen: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informatie van informatiebronnen is meestal onvolledig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informatie kan onjuist zijn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vaak worden </a:t>
            </a:r>
            <a:r>
              <a:rPr lang="nl-NL" sz="2400" b="1" dirty="0">
                <a:latin typeface="Calibri" panose="020F0502020204030204" pitchFamily="34" charset="0"/>
              </a:rPr>
              <a:t>stereotiepe beelden</a:t>
            </a:r>
            <a:r>
              <a:rPr lang="nl-NL" sz="2400" dirty="0">
                <a:latin typeface="Calibri" panose="020F0502020204030204" pitchFamily="34" charset="0"/>
              </a:rPr>
              <a:t> verspreid via informatiebronnen. Kenmerken stereotiepe beelden: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eenvoudig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overdreven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gebaseerd op vooroordelen en bijzonderheden</a:t>
            </a:r>
          </a:p>
        </p:txBody>
      </p:sp>
    </p:spTree>
    <p:extLst>
      <p:ext uri="{BB962C8B-B14F-4D97-AF65-F5344CB8AC3E}">
        <p14:creationId xmlns:p14="http://schemas.microsoft.com/office/powerpoint/2010/main" val="1760252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Ontdek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Het geografische beeld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aardrijkskunde staat </a:t>
            </a:r>
            <a:r>
              <a:rPr lang="nl-NL" sz="2400" b="1" dirty="0">
                <a:latin typeface="Calibri" panose="020F0502020204030204" pitchFamily="34" charset="0"/>
              </a:rPr>
              <a:t>geografisch beeld </a:t>
            </a:r>
            <a:r>
              <a:rPr lang="nl-NL" sz="2400" dirty="0">
                <a:latin typeface="Calibri" panose="020F0502020204030204" pitchFamily="34" charset="0"/>
              </a:rPr>
              <a:t>centraal. Kenmerken van geografisch beeld zijn: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controleerbaar (objectiever)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vollediger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niet gebaseerd op vooroordelen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volledig geografisch beeld behandelt volgende gegevens: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ligging (van plaatsen, landen, werelddelen)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gebiedskenmerken (natuurlijke kenmerken en inrichting)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bewonerskenmerken (economisch, politiek, cultureel en demografisch),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relaties (tussen en binnen plaatsen, landen en werelddelen)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3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Ontdek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4A6D3C-A498-45D3-A463-F123AAF6F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44126"/>
            <a:ext cx="4392488" cy="3661138"/>
          </a:xfrm>
          <a:prstGeom prst="rect">
            <a:avLst/>
          </a:prstGeom>
        </p:spPr>
      </p:pic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6696" y="2499039"/>
            <a:ext cx="4697760" cy="2428283"/>
          </a:xfrm>
        </p:spPr>
        <p:txBody>
          <a:bodyPr lIns="360000" tIns="46800" bIns="46800"/>
          <a:lstStyle/>
          <a:p>
            <a:pPr lvl="0"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Zuid-Amerika</a:t>
            </a:r>
          </a:p>
          <a:p>
            <a:pPr lvl="0"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tussen: 5⁰ N.B. en 33⁰ Z.B. (van noord tot zuid ± 4.300 km)</a:t>
            </a:r>
          </a:p>
          <a:p>
            <a:pPr lvl="0"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tussen 35⁰ O.L. en 74⁰ W.L. (van oost tot west ± 4.300 km)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reizen</a:t>
            </a:r>
            <a:r>
              <a:rPr lang="nl-NL" sz="2400" dirty="0">
                <a:latin typeface="Calibri" panose="020F0502020204030204" pitchFamily="34" charset="0"/>
              </a:rPr>
              <a:t> grote uitdaging: veel langeafstandsbussen, vliegtuigen en boten</a:t>
            </a:r>
            <a:endParaRPr lang="nl-NL" sz="2400" b="1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F4A7745-5364-48B2-8257-D36402C8FD3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Enorm land in Zuid-Amerika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Met 8,5 miljoen km</a:t>
            </a:r>
            <a:r>
              <a:rPr lang="nl-NL" sz="2400" kern="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is Brazilië qua grootte het 5</a:t>
            </a:r>
            <a:r>
              <a:rPr lang="nl-NL" sz="2400" kern="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land ter wereld. Ligging van Brazilië:</a:t>
            </a:r>
          </a:p>
        </p:txBody>
      </p:sp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1AE74EA4-AB8E-4720-87C2-2452EA469FEB}"/>
              </a:ext>
            </a:extLst>
          </p:cNvPr>
          <p:cNvSpPr txBox="1">
            <a:spLocks/>
          </p:cNvSpPr>
          <p:nvPr/>
        </p:nvSpPr>
        <p:spPr bwMode="auto">
          <a:xfrm>
            <a:off x="16696" y="6041267"/>
            <a:ext cx="9451848" cy="7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kern="0" dirty="0">
                <a:latin typeface="Calibri" panose="020F0502020204030204" pitchFamily="34" charset="0"/>
              </a:rPr>
              <a:t>goederenvervoer</a:t>
            </a:r>
            <a:r>
              <a:rPr lang="nl-NL" sz="2400" kern="0" dirty="0">
                <a:latin typeface="Calibri" panose="020F0502020204030204" pitchFamily="34" charset="0"/>
              </a:rPr>
              <a:t> per vrachtwagen en trein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kern="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423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ege presentatie">
  <a:themeElements>
    <a:clrScheme name="Lege presentati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2519</Words>
  <Application>Microsoft Office PowerPoint</Application>
  <PresentationFormat>Diavoorstelling (4:3)</PresentationFormat>
  <Paragraphs>377</Paragraphs>
  <Slides>46</Slides>
  <Notes>44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46</vt:i4>
      </vt:variant>
    </vt:vector>
  </HeadingPairs>
  <TitlesOfParts>
    <vt:vector size="51" baseType="lpstr">
      <vt:lpstr>ＭＳ Ｐゴシック</vt:lpstr>
      <vt:lpstr>Arial</vt:lpstr>
      <vt:lpstr>Calibri</vt:lpstr>
      <vt:lpstr>Kantoorthema</vt:lpstr>
      <vt:lpstr>2_Lege presentatie</vt:lpstr>
      <vt:lpstr>PowerPoint-presentatie</vt:lpstr>
      <vt:lpstr>1. Natuurlijk Brazilië</vt:lpstr>
      <vt:lpstr>1. Natuurlijk Brazilië</vt:lpstr>
      <vt:lpstr>§1.1 Ontdek Brazilië</vt:lpstr>
      <vt:lpstr>§1.1 Ontdek Brazilië</vt:lpstr>
      <vt:lpstr>§1.1 Ontdek Brazilië</vt:lpstr>
      <vt:lpstr>§1.1 Ontdek Brazilië</vt:lpstr>
      <vt:lpstr>§1.1 Ontdek Brazilië</vt:lpstr>
      <vt:lpstr>§1.1 Ontdek Brazilië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§1.2 Landschappen en delfstoffen</vt:lpstr>
      <vt:lpstr>§1.3 Klimaten in Brazilië</vt:lpstr>
      <vt:lpstr>§1.3 Klimaten in Brazilië</vt:lpstr>
      <vt:lpstr>§1.3 Klimaten in Brazilië</vt:lpstr>
      <vt:lpstr>§1.3 Klimaten in Brazilië</vt:lpstr>
      <vt:lpstr>§1.3 Klimaten in Brazilië</vt:lpstr>
      <vt:lpstr>§1.3 Klimaten in Brazilië</vt:lpstr>
      <vt:lpstr>§1.3 Klimaten in Brazilië</vt:lpstr>
      <vt:lpstr>§1.3 Klimaten in Brazilië</vt:lpstr>
      <vt:lpstr>§1.3 Klimaten in Brazilië</vt:lpstr>
      <vt:lpstr>§1.3 Klimaten in Brazilië</vt:lpstr>
      <vt:lpstr>§1.3 Klimaten in Brazilië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  <vt:lpstr>§1.4 Veelzijdige natuur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2018-03-05T14:42:55Z</dcterms:created>
  <dcterms:modified xsi:type="dcterms:W3CDTF">2019-01-22T17:46:20Z</dcterms:modified>
</cp:coreProperties>
</file>