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5"/>
  </p:notesMasterIdLst>
  <p:sldIdLst>
    <p:sldId id="256" r:id="rId2"/>
    <p:sldId id="298" r:id="rId3"/>
    <p:sldId id="290" r:id="rId4"/>
    <p:sldId id="313" r:id="rId5"/>
    <p:sldId id="314" r:id="rId6"/>
    <p:sldId id="315" r:id="rId7"/>
    <p:sldId id="316" r:id="rId8"/>
    <p:sldId id="317" r:id="rId9"/>
    <p:sldId id="318" r:id="rId10"/>
    <p:sldId id="319" r:id="rId11"/>
    <p:sldId id="320" r:id="rId12"/>
    <p:sldId id="321" r:id="rId13"/>
    <p:sldId id="322" r:id="rId14"/>
    <p:sldId id="291" r:id="rId15"/>
    <p:sldId id="292" r:id="rId16"/>
    <p:sldId id="293" r:id="rId17"/>
    <p:sldId id="299" r:id="rId18"/>
    <p:sldId id="294" r:id="rId19"/>
    <p:sldId id="295" r:id="rId20"/>
    <p:sldId id="296" r:id="rId21"/>
    <p:sldId id="300" r:id="rId22"/>
    <p:sldId id="301" r:id="rId23"/>
    <p:sldId id="302" r:id="rId24"/>
    <p:sldId id="303" r:id="rId25"/>
    <p:sldId id="304" r:id="rId26"/>
    <p:sldId id="297" r:id="rId27"/>
    <p:sldId id="305" r:id="rId28"/>
    <p:sldId id="306" r:id="rId29"/>
    <p:sldId id="307" r:id="rId30"/>
    <p:sldId id="308" r:id="rId31"/>
    <p:sldId id="309" r:id="rId32"/>
    <p:sldId id="310" r:id="rId33"/>
    <p:sldId id="311" r:id="rId34"/>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eu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94" autoAdjust="0"/>
    <p:restoredTop sz="94626" autoAdjust="0"/>
  </p:normalViewPr>
  <p:slideViewPr>
    <p:cSldViewPr>
      <p:cViewPr varScale="1">
        <p:scale>
          <a:sx n="121" d="100"/>
          <a:sy n="121" d="100"/>
        </p:scale>
        <p:origin x="1480" y="16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D00C8-0FAC-437B-9C52-F0E07C54B20D}" type="datetimeFigureOut">
              <a:rPr lang="nl-NL" smtClean="0"/>
              <a:t>27-12-2019</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DBA5F-905E-4F1C-8876-4E8EA05D0A3E}" type="slidenum">
              <a:rPr lang="nl-NL" smtClean="0"/>
              <a:t>‹nr.›</a:t>
            </a:fld>
            <a:endParaRPr lang="nl-NL"/>
          </a:p>
        </p:txBody>
      </p:sp>
    </p:spTree>
    <p:extLst>
      <p:ext uri="{BB962C8B-B14F-4D97-AF65-F5344CB8AC3E}">
        <p14:creationId xmlns:p14="http://schemas.microsoft.com/office/powerpoint/2010/main" val="178191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a:t>
            </a:fld>
            <a:endParaRPr lang="nl-NL"/>
          </a:p>
        </p:txBody>
      </p:sp>
    </p:spTree>
    <p:extLst>
      <p:ext uri="{BB962C8B-B14F-4D97-AF65-F5344CB8AC3E}">
        <p14:creationId xmlns:p14="http://schemas.microsoft.com/office/powerpoint/2010/main" val="2654878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Breedteligging, instraling, uitstraling en transport</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10</a:t>
            </a:fld>
            <a:endParaRPr lang="nl-NL" dirty="0"/>
          </a:p>
        </p:txBody>
      </p:sp>
    </p:spTree>
    <p:extLst>
      <p:ext uri="{BB962C8B-B14F-4D97-AF65-F5344CB8AC3E}">
        <p14:creationId xmlns:p14="http://schemas.microsoft.com/office/powerpoint/2010/main" val="2791145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Hoe schuiner de invallende zonnestraal, hoe groter het aardoppervlak dat wordt verwarmd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11</a:t>
            </a:fld>
            <a:endParaRPr lang="nl-NL" dirty="0"/>
          </a:p>
        </p:txBody>
      </p:sp>
    </p:spTree>
    <p:extLst>
      <p:ext uri="{BB962C8B-B14F-4D97-AF65-F5344CB8AC3E}">
        <p14:creationId xmlns:p14="http://schemas.microsoft.com/office/powerpoint/2010/main" val="630377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Het Albedo-effect: de mate waarin </a:t>
            </a:r>
            <a:r>
              <a:rPr lang="nl-NL" dirty="0" err="1"/>
              <a:t>waarin</a:t>
            </a:r>
            <a:r>
              <a:rPr lang="nl-NL" dirty="0"/>
              <a:t> het zonlicht wordt teruggekaatst</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12</a:t>
            </a:fld>
            <a:endParaRPr lang="nl-NL" dirty="0"/>
          </a:p>
        </p:txBody>
      </p:sp>
    </p:spTree>
    <p:extLst>
      <p:ext uri="{BB962C8B-B14F-4D97-AF65-F5344CB8AC3E}">
        <p14:creationId xmlns:p14="http://schemas.microsoft.com/office/powerpoint/2010/main" val="578497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13</a:t>
            </a:fld>
            <a:endParaRPr lang="nl-NL" dirty="0"/>
          </a:p>
        </p:txBody>
      </p:sp>
    </p:spTree>
    <p:extLst>
      <p:ext uri="{BB962C8B-B14F-4D97-AF65-F5344CB8AC3E}">
        <p14:creationId xmlns:p14="http://schemas.microsoft.com/office/powerpoint/2010/main" val="2316227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Moessonregens in Karachi</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14</a:t>
            </a:fld>
            <a:endParaRPr lang="nl-NL" dirty="0"/>
          </a:p>
        </p:txBody>
      </p:sp>
    </p:spTree>
    <p:extLst>
      <p:ext uri="{BB962C8B-B14F-4D97-AF65-F5344CB8AC3E}">
        <p14:creationId xmlns:p14="http://schemas.microsoft.com/office/powerpoint/2010/main" val="1607326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Het ontstaan van hoge en lage druk</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15</a:t>
            </a:fld>
            <a:endParaRPr lang="nl-NL" dirty="0"/>
          </a:p>
        </p:txBody>
      </p:sp>
    </p:spTree>
    <p:extLst>
      <p:ext uri="{BB962C8B-B14F-4D97-AF65-F5344CB8AC3E}">
        <p14:creationId xmlns:p14="http://schemas.microsoft.com/office/powerpoint/2010/main" val="1664706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16</a:t>
            </a:fld>
            <a:endParaRPr lang="nl-NL" dirty="0"/>
          </a:p>
        </p:txBody>
      </p:sp>
    </p:spTree>
    <p:extLst>
      <p:ext uri="{BB962C8B-B14F-4D97-AF65-F5344CB8AC3E}">
        <p14:creationId xmlns:p14="http://schemas.microsoft.com/office/powerpoint/2010/main" val="3606180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Ligging van hoge- en lagedrukgebieden</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17</a:t>
            </a:fld>
            <a:endParaRPr lang="nl-NL" dirty="0"/>
          </a:p>
        </p:txBody>
      </p:sp>
    </p:spTree>
    <p:extLst>
      <p:ext uri="{BB962C8B-B14F-4D97-AF65-F5344CB8AC3E}">
        <p14:creationId xmlns:p14="http://schemas.microsoft.com/office/powerpoint/2010/main" val="3527030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De belangrijkste windsystemen op aarde</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18</a:t>
            </a:fld>
            <a:endParaRPr lang="nl-NL" dirty="0"/>
          </a:p>
        </p:txBody>
      </p:sp>
    </p:spTree>
    <p:extLst>
      <p:ext uri="{BB962C8B-B14F-4D97-AF65-F5344CB8AC3E}">
        <p14:creationId xmlns:p14="http://schemas.microsoft.com/office/powerpoint/2010/main" val="852452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19</a:t>
            </a:fld>
            <a:endParaRPr lang="nl-NL" dirty="0"/>
          </a:p>
        </p:txBody>
      </p:sp>
    </p:spTree>
    <p:extLst>
      <p:ext uri="{BB962C8B-B14F-4D97-AF65-F5344CB8AC3E}">
        <p14:creationId xmlns:p14="http://schemas.microsoft.com/office/powerpoint/2010/main" val="1977198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Steve </a:t>
            </a:r>
            <a:r>
              <a:rPr lang="nl-NL" dirty="0" err="1"/>
              <a:t>Fossett</a:t>
            </a:r>
            <a:r>
              <a:rPr lang="nl-NL" dirty="0"/>
              <a:t> in een ballonvaart rond de wereld</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500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Luchtdruk en winden in januari en juli</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20</a:t>
            </a:fld>
            <a:endParaRPr lang="nl-NL" dirty="0"/>
          </a:p>
        </p:txBody>
      </p:sp>
    </p:spTree>
    <p:extLst>
      <p:ext uri="{BB962C8B-B14F-4D97-AF65-F5344CB8AC3E}">
        <p14:creationId xmlns:p14="http://schemas.microsoft.com/office/powerpoint/2010/main" val="651863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21</a:t>
            </a:fld>
            <a:endParaRPr lang="nl-NL" dirty="0"/>
          </a:p>
        </p:txBody>
      </p:sp>
    </p:spTree>
    <p:extLst>
      <p:ext uri="{BB962C8B-B14F-4D97-AF65-F5344CB8AC3E}">
        <p14:creationId xmlns:p14="http://schemas.microsoft.com/office/powerpoint/2010/main" val="582242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22</a:t>
            </a:fld>
            <a:endParaRPr lang="nl-NL" dirty="0"/>
          </a:p>
        </p:txBody>
      </p:sp>
    </p:spTree>
    <p:extLst>
      <p:ext uri="{BB962C8B-B14F-4D97-AF65-F5344CB8AC3E}">
        <p14:creationId xmlns:p14="http://schemas.microsoft.com/office/powerpoint/2010/main" val="3488324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De belangrijkste zeestromen in de subtropen.</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23</a:t>
            </a:fld>
            <a:endParaRPr lang="nl-NL" dirty="0"/>
          </a:p>
        </p:txBody>
      </p:sp>
    </p:spTree>
    <p:extLst>
      <p:ext uri="{BB962C8B-B14F-4D97-AF65-F5344CB8AC3E}">
        <p14:creationId xmlns:p14="http://schemas.microsoft.com/office/powerpoint/2010/main" val="119417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24</a:t>
            </a:fld>
            <a:endParaRPr lang="nl-NL" dirty="0"/>
          </a:p>
        </p:txBody>
      </p:sp>
    </p:spTree>
    <p:extLst>
      <p:ext uri="{BB962C8B-B14F-4D97-AF65-F5344CB8AC3E}">
        <p14:creationId xmlns:p14="http://schemas.microsoft.com/office/powerpoint/2010/main" val="2392589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a:t>
            </a:r>
            <a:r>
              <a:rPr lang="nl-NL" baseline="0" dirty="0" err="1"/>
              <a:t>Thermohaline</a:t>
            </a:r>
            <a:r>
              <a:rPr lang="nl-NL" baseline="0" dirty="0"/>
              <a:t> </a:t>
            </a:r>
            <a:r>
              <a:rPr lang="nl-NL" baseline="0" dirty="0" err="1"/>
              <a:t>ciruclatie</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25</a:t>
            </a:fld>
            <a:endParaRPr lang="nl-NL" dirty="0"/>
          </a:p>
        </p:txBody>
      </p:sp>
    </p:spTree>
    <p:extLst>
      <p:ext uri="{BB962C8B-B14F-4D97-AF65-F5344CB8AC3E}">
        <p14:creationId xmlns:p14="http://schemas.microsoft.com/office/powerpoint/2010/main" val="1213378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Normale situatie zeestromen en winden in de Grote Oceaan (l) en </a:t>
            </a:r>
            <a:r>
              <a:rPr lang="nl-NL" sz="1200" dirty="0">
                <a:latin typeface="Calibri" panose="020F0502020204030204" pitchFamily="34" charset="0"/>
                <a:ea typeface="Times New Roman" panose="02020603050405020304" pitchFamily="18" charset="0"/>
                <a:cs typeface="Calibri" panose="020F0502020204030204" pitchFamily="34" charset="0"/>
              </a:rPr>
              <a:t>El </a:t>
            </a:r>
            <a:r>
              <a:rPr lang="nl-NL" sz="1200" dirty="0" err="1">
                <a:latin typeface="Calibri" panose="020F0502020204030204" pitchFamily="34" charset="0"/>
                <a:ea typeface="Times New Roman" panose="02020603050405020304" pitchFamily="18" charset="0"/>
                <a:cs typeface="Calibri" panose="020F0502020204030204" pitchFamily="34" charset="0"/>
              </a:rPr>
              <a:t>Niño</a:t>
            </a:r>
            <a:r>
              <a:rPr lang="nl-NL" sz="1200" dirty="0">
                <a:latin typeface="Calibri" panose="020F0502020204030204" pitchFamily="34" charset="0"/>
                <a:ea typeface="Times New Roman" panose="02020603050405020304" pitchFamily="18" charset="0"/>
                <a:cs typeface="Calibri" panose="020F0502020204030204" pitchFamily="34" charset="0"/>
              </a:rPr>
              <a:t>-situatie, zeestromen en winden in de Grote Oceaan (r)</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26</a:t>
            </a:fld>
            <a:endParaRPr lang="nl-NL" dirty="0"/>
          </a:p>
        </p:txBody>
      </p:sp>
    </p:spTree>
    <p:extLst>
      <p:ext uri="{BB962C8B-B14F-4D97-AF65-F5344CB8AC3E}">
        <p14:creationId xmlns:p14="http://schemas.microsoft.com/office/powerpoint/2010/main" val="2953300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27</a:t>
            </a:fld>
            <a:endParaRPr lang="nl-NL" dirty="0"/>
          </a:p>
        </p:txBody>
      </p:sp>
    </p:spTree>
    <p:extLst>
      <p:ext uri="{BB962C8B-B14F-4D97-AF65-F5344CB8AC3E}">
        <p14:creationId xmlns:p14="http://schemas.microsoft.com/office/powerpoint/2010/main" val="544311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Wisselingen van koude en warm</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28</a:t>
            </a:fld>
            <a:endParaRPr lang="nl-NL" dirty="0"/>
          </a:p>
        </p:txBody>
      </p:sp>
    </p:spTree>
    <p:extLst>
      <p:ext uri="{BB962C8B-B14F-4D97-AF65-F5344CB8AC3E}">
        <p14:creationId xmlns:p14="http://schemas.microsoft.com/office/powerpoint/2010/main" val="2640630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Factoren die het klimaat bepalen</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29</a:t>
            </a:fld>
            <a:endParaRPr lang="nl-NL" dirty="0"/>
          </a:p>
        </p:txBody>
      </p:sp>
    </p:spTree>
    <p:extLst>
      <p:ext uri="{BB962C8B-B14F-4D97-AF65-F5344CB8AC3E}">
        <p14:creationId xmlns:p14="http://schemas.microsoft.com/office/powerpoint/2010/main" val="1685317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Steve </a:t>
            </a:r>
            <a:r>
              <a:rPr lang="nl-NL" dirty="0" err="1"/>
              <a:t>Fossett</a:t>
            </a:r>
            <a:r>
              <a:rPr lang="nl-NL" dirty="0"/>
              <a:t> in een ballonvaart rond de wereld</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a:t>
            </a:fld>
            <a:endParaRPr lang="nl-NL" dirty="0"/>
          </a:p>
        </p:txBody>
      </p:sp>
    </p:spTree>
    <p:extLst>
      <p:ext uri="{BB962C8B-B14F-4D97-AF65-F5344CB8AC3E}">
        <p14:creationId xmlns:p14="http://schemas.microsoft.com/office/powerpoint/2010/main" val="2312818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61950" indent="-361950">
              <a:spcAft>
                <a:spcPts val="0"/>
              </a:spcAft>
              <a:buNone/>
            </a:pPr>
            <a:r>
              <a:rPr lang="nl-NL" dirty="0"/>
              <a:t>Afbeelding: </a:t>
            </a:r>
            <a:r>
              <a:rPr lang="nl-NL" sz="1200" dirty="0">
                <a:latin typeface="Calibri" panose="020F0502020204030204" pitchFamily="34" charset="0"/>
                <a:ea typeface="Times New Roman" panose="02020603050405020304" pitchFamily="18" charset="0"/>
                <a:cs typeface="Calibri" panose="020F0502020204030204" pitchFamily="34" charset="0"/>
              </a:rPr>
              <a:t>Oorzaken en gevolg van klimaatverandering</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30</a:t>
            </a:fld>
            <a:endParaRPr lang="nl-NL" dirty="0"/>
          </a:p>
        </p:txBody>
      </p:sp>
    </p:spTree>
    <p:extLst>
      <p:ext uri="{BB962C8B-B14F-4D97-AF65-F5344CB8AC3E}">
        <p14:creationId xmlns:p14="http://schemas.microsoft.com/office/powerpoint/2010/main" val="3810623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De zonnevlekkencyclus</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31</a:t>
            </a:fld>
            <a:endParaRPr lang="nl-NL" dirty="0"/>
          </a:p>
        </p:txBody>
      </p:sp>
    </p:spTree>
    <p:extLst>
      <p:ext uri="{BB962C8B-B14F-4D97-AF65-F5344CB8AC3E}">
        <p14:creationId xmlns:p14="http://schemas.microsoft.com/office/powerpoint/2010/main" val="472411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Schematische weergave van de positieve en negatieve terugkoppeling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32</a:t>
            </a:fld>
            <a:endParaRPr lang="nl-NL" dirty="0"/>
          </a:p>
        </p:txBody>
      </p:sp>
    </p:spTree>
    <p:extLst>
      <p:ext uri="{BB962C8B-B14F-4D97-AF65-F5344CB8AC3E}">
        <p14:creationId xmlns:p14="http://schemas.microsoft.com/office/powerpoint/2010/main" val="3273889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33</a:t>
            </a:fld>
            <a:endParaRPr lang="nl-NL" dirty="0"/>
          </a:p>
        </p:txBody>
      </p:sp>
    </p:spTree>
    <p:extLst>
      <p:ext uri="{BB962C8B-B14F-4D97-AF65-F5344CB8AC3E}">
        <p14:creationId xmlns:p14="http://schemas.microsoft.com/office/powerpoint/2010/main" val="785560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Felix </a:t>
            </a:r>
            <a:r>
              <a:rPr lang="nl-NL" baseline="0" dirty="0" err="1"/>
              <a:t>Baumgarten</a:t>
            </a:r>
            <a:r>
              <a:rPr lang="nl-NL" baseline="0" dirty="0"/>
              <a:t> springt uit zijn capsule</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a:t>
            </a:fld>
            <a:endParaRPr lang="nl-NL" dirty="0"/>
          </a:p>
        </p:txBody>
      </p:sp>
    </p:spTree>
    <p:extLst>
      <p:ext uri="{BB962C8B-B14F-4D97-AF65-F5344CB8AC3E}">
        <p14:creationId xmlns:p14="http://schemas.microsoft.com/office/powerpoint/2010/main" val="113271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Factoren en processen van het klimaatsysteem.</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a:t>
            </a:fld>
            <a:endParaRPr lang="nl-NL" dirty="0"/>
          </a:p>
        </p:txBody>
      </p:sp>
    </p:spTree>
    <p:extLst>
      <p:ext uri="{BB962C8B-B14F-4D97-AF65-F5344CB8AC3E}">
        <p14:creationId xmlns:p14="http://schemas.microsoft.com/office/powerpoint/2010/main" val="1162343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Samenstelling van de atmosfeer van de aarde, Venus en Mars</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6</a:t>
            </a:fld>
            <a:endParaRPr lang="nl-NL" dirty="0"/>
          </a:p>
        </p:txBody>
      </p:sp>
    </p:spTree>
    <p:extLst>
      <p:ext uri="{BB962C8B-B14F-4D97-AF65-F5344CB8AC3E}">
        <p14:creationId xmlns:p14="http://schemas.microsoft.com/office/powerpoint/2010/main" val="3793831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De lagen van de atmosfeer</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7</a:t>
            </a:fld>
            <a:endParaRPr lang="nl-NL" dirty="0"/>
          </a:p>
        </p:txBody>
      </p:sp>
    </p:spTree>
    <p:extLst>
      <p:ext uri="{BB962C8B-B14F-4D97-AF65-F5344CB8AC3E}">
        <p14:creationId xmlns:p14="http://schemas.microsoft.com/office/powerpoint/2010/main" val="4204650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8</a:t>
            </a:fld>
            <a:endParaRPr lang="nl-NL" dirty="0"/>
          </a:p>
        </p:txBody>
      </p:sp>
    </p:spTree>
    <p:extLst>
      <p:ext uri="{BB962C8B-B14F-4D97-AF65-F5344CB8AC3E}">
        <p14:creationId xmlns:p14="http://schemas.microsoft.com/office/powerpoint/2010/main" val="3231308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De energie- of stralingsbalans van de aarde</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9</a:t>
            </a:fld>
            <a:endParaRPr lang="nl-NL" dirty="0"/>
          </a:p>
        </p:txBody>
      </p:sp>
    </p:spTree>
    <p:extLst>
      <p:ext uri="{BB962C8B-B14F-4D97-AF65-F5344CB8AC3E}">
        <p14:creationId xmlns:p14="http://schemas.microsoft.com/office/powerpoint/2010/main" val="193980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27-12-2019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39654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27-12-2019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45464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27-12-2019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74291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27-12-2019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86962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27-12-2019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48093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27-12-2019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19888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B1D60EE-7FC9-489C-9A72-8C3774490951}" type="datetimeFigureOut">
              <a:rPr lang="nl-NL" smtClean="0"/>
              <a:t>27-12-2019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72350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B1D60EE-7FC9-489C-9A72-8C3774490951}" type="datetimeFigureOut">
              <a:rPr lang="nl-NL" smtClean="0"/>
              <a:t>27-12-2019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65088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B1D60EE-7FC9-489C-9A72-8C3774490951}" type="datetimeFigureOut">
              <a:rPr lang="nl-NL" smtClean="0"/>
              <a:t>27-12-2019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26196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27-12-2019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39535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27-12-2019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87782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D60EE-7FC9-489C-9A72-8C3774490951}" type="datetimeFigureOut">
              <a:rPr lang="nl-NL" smtClean="0"/>
              <a:t>27-12-2019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7802E1-E70E-468C-82E9-EE50A80FF561}" type="slidenum">
              <a:rPr lang="nl-NL" smtClean="0"/>
              <a:t>‹nr.›</a:t>
            </a:fld>
            <a:endParaRPr lang="nl-NL"/>
          </a:p>
        </p:txBody>
      </p:sp>
    </p:spTree>
    <p:extLst>
      <p:ext uri="{BB962C8B-B14F-4D97-AF65-F5344CB8AC3E}">
        <p14:creationId xmlns:p14="http://schemas.microsoft.com/office/powerpoint/2010/main" val="4183312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576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De atmosfeer: een omhulsel van gas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7452320" cy="476791"/>
          </a:xfrm>
        </p:spPr>
        <p:txBody>
          <a:bodyPr lIns="360000" tIns="46800" bIns="46800">
            <a:normAutofit fontScale="92500" lnSpcReduction="10000"/>
          </a:bodyPr>
          <a:lstStyle/>
          <a:p>
            <a:pPr marL="354013" indent="-354013">
              <a:spcAft>
                <a:spcPts val="0"/>
              </a:spcAft>
              <a:buNone/>
            </a:pPr>
            <a:r>
              <a:rPr lang="nl-NL" sz="2800" b="1" dirty="0">
                <a:latin typeface="Calibri" panose="020F0502020204030204" pitchFamily="34" charset="0"/>
                <a:ea typeface="Calibri" panose="020F0502020204030204" pitchFamily="34" charset="0"/>
              </a:rPr>
              <a:t>Variaties in de energiebalans</a:t>
            </a:r>
          </a:p>
          <a:p>
            <a:pPr marL="354013" indent="-354013">
              <a:spcAft>
                <a:spcPts val="0"/>
              </a:spcAft>
              <a:buNone/>
            </a:pPr>
            <a:endParaRPr lang="nl-NL" sz="2400" dirty="0">
              <a:latin typeface="Calibri" panose="020F0502020204030204" pitchFamily="34" charset="0"/>
              <a:ea typeface="Calibri" panose="020F0502020204030204" pitchFamily="34" charset="0"/>
            </a:endParaRPr>
          </a:p>
        </p:txBody>
      </p:sp>
      <p:pic>
        <p:nvPicPr>
          <p:cNvPr id="4" name="Afbeelding 3">
            <a:extLst>
              <a:ext uri="{FF2B5EF4-FFF2-40B4-BE49-F238E27FC236}">
                <a16:creationId xmlns:a16="http://schemas.microsoft.com/office/drawing/2014/main" id="{12CF924B-A9C8-4BB9-A057-0495034FC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0062" y="1739783"/>
            <a:ext cx="4482161" cy="4848200"/>
          </a:xfrm>
          <a:prstGeom prst="rect">
            <a:avLst/>
          </a:prstGeom>
        </p:spPr>
      </p:pic>
      <p:sp>
        <p:nvSpPr>
          <p:cNvPr id="5" name="Tekstvak 4">
            <a:extLst>
              <a:ext uri="{FF2B5EF4-FFF2-40B4-BE49-F238E27FC236}">
                <a16:creationId xmlns:a16="http://schemas.microsoft.com/office/drawing/2014/main" id="{A2F12DF3-9237-4465-9F6F-626D3301E908}"/>
              </a:ext>
            </a:extLst>
          </p:cNvPr>
          <p:cNvSpPr txBox="1"/>
          <p:nvPr/>
        </p:nvSpPr>
        <p:spPr>
          <a:xfrm>
            <a:off x="0" y="1988840"/>
            <a:ext cx="4139952" cy="3046988"/>
          </a:xfrm>
          <a:prstGeom prst="rect">
            <a:avLst/>
          </a:prstGeom>
          <a:noFill/>
        </p:spPr>
        <p:txBody>
          <a:bodyPr wrap="square" lIns="360000" rtlCol="0">
            <a:spAutoFit/>
          </a:bodyPr>
          <a:lstStyle/>
          <a:p>
            <a:pPr marL="354013" indent="-354013">
              <a:spcAft>
                <a:spcPts val="0"/>
              </a:spcAft>
              <a:buNone/>
            </a:pPr>
            <a:r>
              <a:rPr lang="nl-NL" sz="2400" dirty="0">
                <a:latin typeface="Calibri" panose="020F0502020204030204" pitchFamily="34" charset="0"/>
                <a:ea typeface="Calibri" panose="020F0502020204030204" pitchFamily="34" charset="0"/>
              </a:rPr>
              <a:t>►	De hoeveelheid straling die een bepaald gebied op aarde ontvangt, hangt af van: </a:t>
            </a:r>
          </a:p>
          <a:p>
            <a:pPr marL="354013" indent="-354013">
              <a:spcAft>
                <a:spcPts val="0"/>
              </a:spcAft>
              <a:buFont typeface="Calibri" panose="020F0502020204030204" pitchFamily="34" charset="0"/>
              <a:buChar char="‒"/>
            </a:pPr>
            <a:r>
              <a:rPr lang="nl-NL" sz="2400" dirty="0">
                <a:latin typeface="Calibri" panose="020F0502020204030204" pitchFamily="34" charset="0"/>
                <a:ea typeface="Calibri" panose="020F0502020204030204" pitchFamily="34" charset="0"/>
              </a:rPr>
              <a:t>de breedteligging</a:t>
            </a:r>
          </a:p>
          <a:p>
            <a:pPr marL="354013" indent="-354013">
              <a:spcAft>
                <a:spcPts val="0"/>
              </a:spcAft>
              <a:buFont typeface="Calibri" panose="020F0502020204030204" pitchFamily="34" charset="0"/>
              <a:buChar char="‒"/>
            </a:pPr>
            <a:r>
              <a:rPr lang="nl-NL" sz="2400" dirty="0">
                <a:latin typeface="Calibri" panose="020F0502020204030204" pitchFamily="34" charset="0"/>
                <a:ea typeface="Calibri" panose="020F0502020204030204" pitchFamily="34" charset="0"/>
              </a:rPr>
              <a:t>het albedo</a:t>
            </a:r>
          </a:p>
          <a:p>
            <a:pPr marL="354013" indent="-354013">
              <a:spcAft>
                <a:spcPts val="0"/>
              </a:spcAft>
              <a:buFont typeface="Calibri" panose="020F0502020204030204" pitchFamily="34" charset="0"/>
              <a:buChar char="‒"/>
            </a:pPr>
            <a:r>
              <a:rPr lang="nl-NL" sz="2400" dirty="0">
                <a:latin typeface="Calibri" panose="020F0502020204030204" pitchFamily="34" charset="0"/>
                <a:ea typeface="Calibri" panose="020F0502020204030204" pitchFamily="34" charset="0"/>
              </a:rPr>
              <a:t>de gesteldheid van het aardoppervlak</a:t>
            </a:r>
          </a:p>
        </p:txBody>
      </p:sp>
    </p:spTree>
    <p:extLst>
      <p:ext uri="{BB962C8B-B14F-4D97-AF65-F5344CB8AC3E}">
        <p14:creationId xmlns:p14="http://schemas.microsoft.com/office/powerpoint/2010/main" val="2187325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De atmosfeer: een omhulsel van gas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8532440" cy="5506917"/>
          </a:xfrm>
        </p:spPr>
        <p:txBody>
          <a:bodyPr lIns="360000" tIns="46800" bIns="46800"/>
          <a:lstStyle/>
          <a:p>
            <a:pPr marL="354013" indent="-354013">
              <a:spcBef>
                <a:spcPts val="0"/>
              </a:spcBef>
              <a:spcAft>
                <a:spcPts val="1000"/>
              </a:spcAft>
              <a:buNone/>
            </a:pPr>
            <a:r>
              <a:rPr lang="nl-NL" sz="2800" b="1" dirty="0">
                <a:latin typeface="Calibri" panose="020F0502020204030204" pitchFamily="34" charset="0"/>
                <a:ea typeface="Calibri" panose="020F0502020204030204" pitchFamily="34" charset="0"/>
              </a:rPr>
              <a:t>Variaties in de energiebalans</a:t>
            </a:r>
          </a:p>
          <a:p>
            <a:pPr>
              <a:spcAft>
                <a:spcPts val="0"/>
              </a:spcAft>
              <a:buFont typeface="Arial" panose="020B0604020202020204" pitchFamily="34" charset="0"/>
              <a:buChar char="●"/>
            </a:pPr>
            <a:r>
              <a:rPr lang="nl-NL" sz="2400" dirty="0">
                <a:latin typeface="Calibri" panose="020F0502020204030204" pitchFamily="34" charset="0"/>
                <a:ea typeface="Calibri" panose="020F0502020204030204" pitchFamily="34" charset="0"/>
              </a:rPr>
              <a:t>Op lage breedte is er een energieoverschot. Op hoge breedte een tekort. Oorzaak: de bolling van de aarde.</a:t>
            </a:r>
          </a:p>
          <a:p>
            <a:pPr marL="354013" indent="-354013">
              <a:spcAft>
                <a:spcPts val="0"/>
              </a:spcAft>
              <a:buNone/>
            </a:pPr>
            <a:endParaRPr lang="nl-NL" sz="2400" dirty="0">
              <a:latin typeface="Calibri" panose="020F0502020204030204" pitchFamily="34" charset="0"/>
              <a:ea typeface="Calibri" panose="020F0502020204030204" pitchFamily="34" charset="0"/>
            </a:endParaRPr>
          </a:p>
          <a:p>
            <a:pPr marL="354013" indent="-354013">
              <a:spcAft>
                <a:spcPts val="0"/>
              </a:spcAft>
              <a:buNone/>
            </a:pPr>
            <a:endParaRPr lang="nl-NL" sz="2400" dirty="0">
              <a:latin typeface="Calibri" panose="020F0502020204030204" pitchFamily="34" charset="0"/>
              <a:ea typeface="Calibri" panose="020F0502020204030204" pitchFamily="34" charset="0"/>
            </a:endParaRPr>
          </a:p>
        </p:txBody>
      </p:sp>
      <p:pic>
        <p:nvPicPr>
          <p:cNvPr id="4" name="Afbeelding 3">
            <a:extLst>
              <a:ext uri="{FF2B5EF4-FFF2-40B4-BE49-F238E27FC236}">
                <a16:creationId xmlns:a16="http://schemas.microsoft.com/office/drawing/2014/main" id="{C1659245-527F-4BAC-94C8-0621C7F162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3068960"/>
            <a:ext cx="7317210" cy="3168352"/>
          </a:xfrm>
          <a:prstGeom prst="rect">
            <a:avLst/>
          </a:prstGeom>
        </p:spPr>
      </p:pic>
    </p:spTree>
    <p:extLst>
      <p:ext uri="{BB962C8B-B14F-4D97-AF65-F5344CB8AC3E}">
        <p14:creationId xmlns:p14="http://schemas.microsoft.com/office/powerpoint/2010/main" val="4087607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De atmosfeer: een omhulsel van gas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354013" indent="-354013">
              <a:spcBef>
                <a:spcPts val="0"/>
              </a:spcBef>
              <a:spcAft>
                <a:spcPts val="1000"/>
              </a:spcAft>
              <a:buNone/>
            </a:pPr>
            <a:r>
              <a:rPr lang="nl-NL" sz="2800" b="1" dirty="0">
                <a:latin typeface="Calibri" panose="020F0502020204030204" pitchFamily="34" charset="0"/>
                <a:ea typeface="Calibri" panose="020F0502020204030204" pitchFamily="34" charset="0"/>
              </a:rPr>
              <a:t>Variaties in de energiebalans</a:t>
            </a:r>
          </a:p>
          <a:p>
            <a:pPr marL="354013" indent="-354013">
              <a:spcAft>
                <a:spcPts val="0"/>
              </a:spcAft>
              <a:buNone/>
            </a:pPr>
            <a:r>
              <a:rPr lang="nl-NL" sz="2400" dirty="0">
                <a:latin typeface="Calibri" panose="020F0502020204030204" pitchFamily="34" charset="0"/>
                <a:ea typeface="Calibri" panose="020F0502020204030204" pitchFamily="34" charset="0"/>
              </a:rPr>
              <a:t>●	De weerkaatsing van het zonlicht (albedo-effect) verschilt van gebied tot gebied.</a:t>
            </a:r>
          </a:p>
        </p:txBody>
      </p:sp>
      <p:pic>
        <p:nvPicPr>
          <p:cNvPr id="4" name="Afbeelding 3">
            <a:extLst>
              <a:ext uri="{FF2B5EF4-FFF2-40B4-BE49-F238E27FC236}">
                <a16:creationId xmlns:a16="http://schemas.microsoft.com/office/drawing/2014/main" id="{209B80B7-050E-4386-82C7-6CF44EBA3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3834" y="2708920"/>
            <a:ext cx="6036332" cy="3965870"/>
          </a:xfrm>
          <a:prstGeom prst="rect">
            <a:avLst/>
          </a:prstGeom>
        </p:spPr>
      </p:pic>
    </p:spTree>
    <p:extLst>
      <p:ext uri="{BB962C8B-B14F-4D97-AF65-F5344CB8AC3E}">
        <p14:creationId xmlns:p14="http://schemas.microsoft.com/office/powerpoint/2010/main" val="2194199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De atmosfeer: een omhulsel van gas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8892480" cy="5506917"/>
          </a:xfrm>
        </p:spPr>
        <p:txBody>
          <a:bodyPr lIns="360000" tIns="46800" bIns="46800"/>
          <a:lstStyle/>
          <a:p>
            <a:pPr marL="354013" indent="-354013">
              <a:spcBef>
                <a:spcPts val="0"/>
              </a:spcBef>
              <a:spcAft>
                <a:spcPts val="1000"/>
              </a:spcAft>
              <a:buNone/>
            </a:pPr>
            <a:r>
              <a:rPr lang="nl-NL" sz="2800" b="1" dirty="0">
                <a:latin typeface="Calibri" panose="020F0502020204030204" pitchFamily="34" charset="0"/>
                <a:ea typeface="Calibri" panose="020F0502020204030204" pitchFamily="34" charset="0"/>
              </a:rPr>
              <a:t>Variaties in de energiebalans</a:t>
            </a:r>
          </a:p>
          <a:p>
            <a:pPr marL="354013" indent="-354013">
              <a:spcAft>
                <a:spcPts val="0"/>
              </a:spcAft>
              <a:buNone/>
            </a:pPr>
            <a:r>
              <a:rPr lang="nl-NL" sz="2400" dirty="0">
                <a:latin typeface="Calibri" panose="020F0502020204030204" pitchFamily="34" charset="0"/>
                <a:ea typeface="Calibri" panose="020F0502020204030204" pitchFamily="34" charset="0"/>
              </a:rPr>
              <a:t>●	Water wordt langzamer warm en koud dan land. Dit heeft vier oorzaken:</a:t>
            </a:r>
          </a:p>
          <a:p>
            <a:pPr marL="354013" indent="-354013">
              <a:spcAft>
                <a:spcPts val="0"/>
              </a:spcAft>
              <a:buNone/>
            </a:pPr>
            <a:r>
              <a:rPr lang="nl-NL" sz="2400" dirty="0">
                <a:latin typeface="Calibri" panose="020F0502020204030204" pitchFamily="34" charset="0"/>
                <a:ea typeface="Calibri" panose="020F0502020204030204" pitchFamily="34" charset="0"/>
              </a:rPr>
              <a:t>‒	het zonlicht kan dieper in het water doordringen dan in het land</a:t>
            </a:r>
          </a:p>
          <a:p>
            <a:pPr marL="354013" indent="-354013">
              <a:spcAft>
                <a:spcPts val="0"/>
              </a:spcAft>
              <a:buNone/>
            </a:pPr>
            <a:r>
              <a:rPr lang="nl-NL" sz="2400" dirty="0">
                <a:latin typeface="Calibri" panose="020F0502020204030204" pitchFamily="34" charset="0"/>
                <a:ea typeface="Calibri" panose="020F0502020204030204" pitchFamily="34" charset="0"/>
              </a:rPr>
              <a:t>‒	doordat water in beweging is, wordt de warmte beter verdeeld dan op het land</a:t>
            </a:r>
          </a:p>
          <a:p>
            <a:pPr marL="354013" indent="-354013">
              <a:spcAft>
                <a:spcPts val="0"/>
              </a:spcAft>
              <a:buNone/>
            </a:pPr>
            <a:r>
              <a:rPr lang="nl-NL" sz="2400" dirty="0">
                <a:latin typeface="Calibri" panose="020F0502020204030204" pitchFamily="34" charset="0"/>
                <a:ea typeface="Calibri" panose="020F0502020204030204" pitchFamily="34" charset="0"/>
              </a:rPr>
              <a:t>‒	het kost meer energie om water een graad in temperatuur te laten stijgen dan land</a:t>
            </a:r>
          </a:p>
          <a:p>
            <a:pPr marL="354013" indent="-354013">
              <a:spcAft>
                <a:spcPts val="0"/>
              </a:spcAft>
              <a:buNone/>
            </a:pPr>
            <a:r>
              <a:rPr lang="nl-NL" sz="2400" dirty="0">
                <a:latin typeface="Calibri" panose="020F0502020204030204" pitchFamily="34" charset="0"/>
                <a:ea typeface="Calibri" panose="020F0502020204030204" pitchFamily="34" charset="0"/>
              </a:rPr>
              <a:t>‒	bij verdamping van water gaat energie uit het water naar de dampkring</a:t>
            </a:r>
          </a:p>
          <a:p>
            <a:pPr marL="354013" indent="-354013">
              <a:spcAft>
                <a:spcPts val="0"/>
              </a:spcAft>
              <a:buNone/>
            </a:pPr>
            <a:endParaRPr lang="nl-NL" sz="2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505751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Warmtetransport door de wind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Deelvraag</a:t>
            </a:r>
          </a:p>
          <a:p>
            <a:r>
              <a:rPr lang="nl-NL" sz="2400" dirty="0">
                <a:latin typeface="Calibri" panose="020F0502020204030204" pitchFamily="34" charset="0"/>
              </a:rPr>
              <a:t>Waarom zijn er variaties op het globale windsysteem?</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8F5EE4CB-1B7E-4203-864F-16ACC2B15F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5900" y="2400231"/>
            <a:ext cx="6372200" cy="4457769"/>
          </a:xfrm>
          <a:prstGeom prst="rect">
            <a:avLst/>
          </a:prstGeom>
        </p:spPr>
      </p:pic>
    </p:spTree>
    <p:extLst>
      <p:ext uri="{BB962C8B-B14F-4D97-AF65-F5344CB8AC3E}">
        <p14:creationId xmlns:p14="http://schemas.microsoft.com/office/powerpoint/2010/main" val="1632390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Warmtetransport door de wind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9144000" cy="3285104"/>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Luchtdrukverschillen</a:t>
            </a: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Door lucht en water vindt er transport van warmte plaats van de evenaar naar de polen.</a:t>
            </a: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Door verschil in luchtdruk gaat lucht stromen van een hogedrukgebied of maximum naar een lagedrukgebied of minimum. </a:t>
            </a: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06AF6FE7-1651-49CB-B85C-3E077E888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0152" y="3572505"/>
            <a:ext cx="4066715" cy="2492896"/>
          </a:xfrm>
          <a:prstGeom prst="rect">
            <a:avLst/>
          </a:prstGeom>
        </p:spPr>
      </p:pic>
      <p:sp>
        <p:nvSpPr>
          <p:cNvPr id="5" name="Tekstvak 4">
            <a:extLst>
              <a:ext uri="{FF2B5EF4-FFF2-40B4-BE49-F238E27FC236}">
                <a16:creationId xmlns:a16="http://schemas.microsoft.com/office/drawing/2014/main" id="{23505D25-48AF-47EC-9301-66DDFF192571}"/>
              </a:ext>
            </a:extLst>
          </p:cNvPr>
          <p:cNvSpPr txBox="1"/>
          <p:nvPr/>
        </p:nvSpPr>
        <p:spPr>
          <a:xfrm>
            <a:off x="0" y="3664791"/>
            <a:ext cx="3816424" cy="2308324"/>
          </a:xfrm>
          <a:prstGeom prst="rect">
            <a:avLst/>
          </a:prstGeom>
          <a:noFill/>
        </p:spPr>
        <p:txBody>
          <a:bodyPr wrap="square" lIns="360000" rtlCol="0">
            <a:spAutoFit/>
          </a:bodyPr>
          <a:lstStyle/>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Wind = stromende lucht van plaatsen waar er te veel van is naar plaatsen waar er te weinig van is. Dit noem je de luchtcirculatie.</a:t>
            </a:r>
          </a:p>
        </p:txBody>
      </p:sp>
    </p:spTree>
    <p:extLst>
      <p:ext uri="{BB962C8B-B14F-4D97-AF65-F5344CB8AC3E}">
        <p14:creationId xmlns:p14="http://schemas.microsoft.com/office/powerpoint/2010/main" val="1538172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Warmtetransport door de wind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8028384" cy="3357112"/>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Het </a:t>
            </a:r>
            <a:r>
              <a:rPr lang="nl-NL" sz="2800" b="1" dirty="0" err="1">
                <a:latin typeface="Calibri" panose="020F0502020204030204" pitchFamily="34" charset="0"/>
                <a:ea typeface="Times New Roman" panose="02020603050405020304" pitchFamily="18" charset="0"/>
                <a:cs typeface="Calibri" panose="020F0502020204030204" pitchFamily="34" charset="0"/>
              </a:rPr>
              <a:t>corioliseffect</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Draaiing van de aarde veroorzaakt corioliskracht.</a:t>
            </a:r>
          </a:p>
          <a:p>
            <a:pPr>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Het </a:t>
            </a:r>
            <a:r>
              <a:rPr lang="nl-NL" sz="2400" dirty="0" err="1">
                <a:latin typeface="Calibri" panose="020F0502020204030204" pitchFamily="34" charset="0"/>
                <a:ea typeface="Times New Roman" panose="02020603050405020304" pitchFamily="18" charset="0"/>
                <a:cs typeface="Calibri" panose="020F0502020204030204" pitchFamily="34" charset="0"/>
              </a:rPr>
              <a:t>corioliseffect</a:t>
            </a:r>
            <a:r>
              <a:rPr lang="nl-NL" sz="2400" dirty="0">
                <a:latin typeface="Calibri" panose="020F0502020204030204" pitchFamily="34" charset="0"/>
                <a:ea typeface="Times New Roman" panose="02020603050405020304" pitchFamily="18" charset="0"/>
                <a:cs typeface="Calibri" panose="020F0502020204030204" pitchFamily="34" charset="0"/>
              </a:rPr>
              <a:t>: door de draaiing van de aarde krijgt de wind op het noordelijk halfrond een afwijking naar rechts en op het zuidelijk halfrond naar links.</a:t>
            </a:r>
          </a:p>
          <a:p>
            <a:pPr marL="354013" indent="-354013">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F20E51AA-E0A5-4F1C-B966-BC882FE671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3429001"/>
            <a:ext cx="4572000" cy="3232200"/>
          </a:xfrm>
          <a:prstGeom prst="rect">
            <a:avLst/>
          </a:prstGeom>
        </p:spPr>
      </p:pic>
    </p:spTree>
    <p:extLst>
      <p:ext uri="{BB962C8B-B14F-4D97-AF65-F5344CB8AC3E}">
        <p14:creationId xmlns:p14="http://schemas.microsoft.com/office/powerpoint/2010/main" val="3239581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Warmtetransport door de wind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9144000" cy="3344900"/>
          </a:xfrm>
        </p:spPr>
        <p:txBody>
          <a:bodyPr lIns="360000" tIns="46800" bIns="46800">
            <a:normAutofit lnSpcReduction="10000"/>
          </a:bodyPr>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Het </a:t>
            </a:r>
            <a:r>
              <a:rPr lang="nl-NL" sz="2800" b="1" dirty="0" err="1">
                <a:latin typeface="Calibri" panose="020F0502020204030204" pitchFamily="34" charset="0"/>
                <a:ea typeface="Times New Roman" panose="02020603050405020304" pitchFamily="18" charset="0"/>
                <a:cs typeface="Calibri" panose="020F0502020204030204" pitchFamily="34" charset="0"/>
              </a:rPr>
              <a:t>corioliseffect</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De lucht die op grote hoogte naar de polen stroomt, koelt af en zakt op 30° N.B. en Z.B. naar beneden. Aan het aardoppervlak stroomt deze lucht weg naar het noorden en zuiden.</a:t>
            </a: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De lucht, die aan het aardoppervlak van de Noordpool naar de evenaar stroomt, ontmoet op ongeveer 60° N.B. deze naar het noorden stromende lucht die vanaf 30° N.B. komt. De lucht botst en stijgt.</a:t>
            </a:r>
          </a:p>
          <a:p>
            <a:pPr marL="354013" indent="-35401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54013" indent="-354013">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7573DDC1-88F7-41F9-9F36-8045A601E5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712" y="4221088"/>
            <a:ext cx="5616624" cy="2198909"/>
          </a:xfrm>
          <a:prstGeom prst="rect">
            <a:avLst/>
          </a:prstGeom>
        </p:spPr>
      </p:pic>
      <p:sp>
        <p:nvSpPr>
          <p:cNvPr id="5" name="Tijdelijke aanduiding voor inhoud 1">
            <a:extLst>
              <a:ext uri="{FF2B5EF4-FFF2-40B4-BE49-F238E27FC236}">
                <a16:creationId xmlns:a16="http://schemas.microsoft.com/office/drawing/2014/main" id="{CB85C5CC-3F65-4986-A258-88EB6D80E0CC}"/>
              </a:ext>
            </a:extLst>
          </p:cNvPr>
          <p:cNvSpPr txBox="1">
            <a:spLocks/>
          </p:cNvSpPr>
          <p:nvPr/>
        </p:nvSpPr>
        <p:spPr bwMode="auto">
          <a:xfrm>
            <a:off x="1677856" y="6441949"/>
            <a:ext cx="5788287" cy="288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eaLnBrk="1" fontAlgn="auto" hangingPunct="1">
              <a:spcBef>
                <a:spcPts val="0"/>
              </a:spcBef>
              <a:spcAft>
                <a:spcPts val="0"/>
              </a:spcAft>
              <a:buNone/>
              <a:defRPr/>
            </a:pPr>
            <a:r>
              <a:rPr lang="nl-NL" sz="1200" dirty="0">
                <a:latin typeface="Calibri" panose="020F0502020204030204" pitchFamily="34" charset="0"/>
                <a:cs typeface="Calibri" panose="020F0502020204030204" pitchFamily="34" charset="0"/>
              </a:rPr>
              <a:t>Ligging van hoge- en lagedrukgebieden</a:t>
            </a:r>
          </a:p>
        </p:txBody>
      </p:sp>
    </p:spTree>
    <p:extLst>
      <p:ext uri="{BB962C8B-B14F-4D97-AF65-F5344CB8AC3E}">
        <p14:creationId xmlns:p14="http://schemas.microsoft.com/office/powerpoint/2010/main" val="2667364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Warmtetransport door de wind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5574297" cy="4172864"/>
          </a:xfrm>
        </p:spPr>
        <p:txBody>
          <a:bodyPr lIns="360000" tIns="46800" bIns="46800">
            <a:normAutofit fontScale="92500"/>
          </a:bodyPr>
          <a:lstStyle/>
          <a:p>
            <a:pPr marL="354013" indent="-354013">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Passaten en moessons</a:t>
            </a: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Er zijn zeven gordels met hoge en lage luchtdruk met het bijbehorende windsysteem. De wind op het aardoppervlak krijgt door de corioliskracht een afwijking.</a:t>
            </a: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Wet van Buijs Ballot:</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lucht beweegt van een hogedrukgebied naar een lagedrukgebied…</a:t>
            </a: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5813D5FD-014C-4A2B-B5AC-E4CADF9C5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1484784"/>
            <a:ext cx="3569703" cy="3624064"/>
          </a:xfrm>
          <a:prstGeom prst="rect">
            <a:avLst/>
          </a:prstGeom>
        </p:spPr>
      </p:pic>
      <p:sp>
        <p:nvSpPr>
          <p:cNvPr id="2" name="Tekstvak 1">
            <a:extLst>
              <a:ext uri="{FF2B5EF4-FFF2-40B4-BE49-F238E27FC236}">
                <a16:creationId xmlns:a16="http://schemas.microsoft.com/office/drawing/2014/main" id="{9A08F1ED-8C3A-48A9-B137-FA0CC11479D9}"/>
              </a:ext>
            </a:extLst>
          </p:cNvPr>
          <p:cNvSpPr txBox="1"/>
          <p:nvPr/>
        </p:nvSpPr>
        <p:spPr>
          <a:xfrm>
            <a:off x="35496" y="5290861"/>
            <a:ext cx="7776864" cy="1569660"/>
          </a:xfrm>
          <a:prstGeom prst="rect">
            <a:avLst/>
          </a:prstGeom>
          <a:noFill/>
        </p:spPr>
        <p:txBody>
          <a:bodyPr wrap="square" lIns="360000" rtlCol="0">
            <a:spAutoFit/>
          </a:bodyPr>
          <a:lstStyle/>
          <a:p>
            <a:pPr marL="361950" indent="-361950">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 en krijgt op het noordelijk halfrond een afwijking naar rechts en op het zuidelijk halfrond een afwijking naar links.</a:t>
            </a:r>
          </a:p>
          <a:p>
            <a:endParaRPr lang="nl-NL" sz="2400" dirty="0"/>
          </a:p>
        </p:txBody>
      </p:sp>
    </p:spTree>
    <p:extLst>
      <p:ext uri="{BB962C8B-B14F-4D97-AF65-F5344CB8AC3E}">
        <p14:creationId xmlns:p14="http://schemas.microsoft.com/office/powerpoint/2010/main" val="3562942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Warmtetransport door de wind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normAutofit lnSpcReduction="10000"/>
          </a:bodyPr>
          <a:lstStyle/>
          <a:p>
            <a:pPr marL="354013" indent="-354013">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Passaten en moessons</a:t>
            </a: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t>
            </a:r>
            <a:r>
              <a:rPr lang="nl-NL" sz="2400" dirty="0">
                <a:latin typeface="Calibri" panose="020F0502020204030204" pitchFamily="34" charset="0"/>
              </a:rPr>
              <a:t>Passaat: relatief droge wind die het hele jaar uit oostelijke richting van subtropische hogedrukgebieden naar de evenaar waait.</a:t>
            </a: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Door de schuine stand van de aardas en verschillen tussen land en zee is de werkelijkheid anders.</a:t>
            </a: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De zone van lage luchtdruk rond de evenaar, de </a:t>
            </a:r>
            <a:r>
              <a:rPr lang="nl-NL" sz="2400" dirty="0" err="1">
                <a:latin typeface="Calibri" panose="020F0502020204030204" pitchFamily="34" charset="0"/>
                <a:ea typeface="Times New Roman" panose="02020603050405020304" pitchFamily="18" charset="0"/>
                <a:cs typeface="Calibri" panose="020F0502020204030204" pitchFamily="34" charset="0"/>
              </a:rPr>
              <a:t>intertropische</a:t>
            </a:r>
            <a:r>
              <a:rPr lang="nl-NL" sz="2400" dirty="0">
                <a:latin typeface="Calibri" panose="020F0502020204030204" pitchFamily="34" charset="0"/>
                <a:ea typeface="Times New Roman" panose="02020603050405020304" pitchFamily="18" charset="0"/>
                <a:cs typeface="Calibri" panose="020F0502020204030204" pitchFamily="34" charset="0"/>
              </a:rPr>
              <a:t> convergentiezone (ITCZ), verschuift met de loodrechte zonnestand mee. Daardoor verschuift het windsysteem rond de evenaar in juli naar het noorden en in januari naar het zuiden.</a:t>
            </a: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Doordat de verschillen in temperatuur tussen zomer en winter boven de continenten het grootst zijn, is de verschuiving daar het sterkst. Door deze verschuiving waaien er in sommige gebieden rond de evenaar winden die na een halfjaar 180° draaien: moessons.</a:t>
            </a:r>
          </a:p>
          <a:p>
            <a:pPr marL="354013" lvl="0" indent="-354013">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47671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 Het klimaatsysteem</a:t>
            </a:r>
            <a:endParaRPr lang="nl-NL" altLang="nl-NL" sz="3200" dirty="0">
              <a:solidFill>
                <a:schemeClr val="bg1"/>
              </a:solidFill>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1C6C900D-4B73-463B-9D7D-DE1032C1F5F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1028956"/>
            <a:ext cx="9144000" cy="6072452"/>
          </a:xfrm>
          <a:prstGeom prst="rect">
            <a:avLst/>
          </a:prstGeom>
        </p:spPr>
      </p:pic>
    </p:spTree>
    <p:extLst>
      <p:ext uri="{BB962C8B-B14F-4D97-AF65-F5344CB8AC3E}">
        <p14:creationId xmlns:p14="http://schemas.microsoft.com/office/powerpoint/2010/main" val="3611504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1.2 Warmtetransport door de wind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354013" indent="-354013">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Passaten en moessons</a:t>
            </a:r>
          </a:p>
          <a:p>
            <a:pPr marL="354013" lvl="0" indent="-354013">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C6DAA3A1-DE63-4757-8F0E-BC30D6334A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1196751"/>
            <a:ext cx="4899660" cy="5390165"/>
          </a:xfrm>
          <a:prstGeom prst="rect">
            <a:avLst/>
          </a:prstGeom>
        </p:spPr>
      </p:pic>
    </p:spTree>
    <p:extLst>
      <p:ext uri="{BB962C8B-B14F-4D97-AF65-F5344CB8AC3E}">
        <p14:creationId xmlns:p14="http://schemas.microsoft.com/office/powerpoint/2010/main" val="1431320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1.3 Rivieren in de oceanen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354013" indent="-354013">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Oceanische circulatie</a:t>
            </a: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Door overheersende winden ontstaat oceanische circulatie (zeestromen). Deze zeestromen zorgen voor een herverdeling van zonne-energie over de aarde. Ook zeestromen krijgen door de corioliskracht een afwijking.</a:t>
            </a: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Op het noordelijk halfrond draait het circulatiepatroon met de wijzers van de klok mee, op het zuidelijk halfrond tegen de wijzers van de klok in.</a:t>
            </a:r>
          </a:p>
          <a:p>
            <a:pPr marL="354013" indent="-35401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54013" lvl="0" indent="-354013">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229891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1.3 Rivieren in de oceanen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354013" indent="-354013">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Warme en koude zeestromen</a:t>
            </a: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Tweesoorten zeestromen: warme en koude zeestromen. </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Warme zeestromen brengen</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warm water naar de polen.</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Koude zeestromen zorgen ervoor dat koud water naar lagere breedtes stroomt.</a:t>
            </a: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Warm en koud betekent dat de watertemperatuur hoger of lager is dan je op een bepaalde breedtegraad zou mogen verwachten.</a:t>
            </a:r>
          </a:p>
          <a:p>
            <a:pPr marL="354013" indent="-35401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54013" lvl="0" indent="-354013">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393488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1.3 Rivieren in de oceanen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9144000" cy="5373336"/>
          </a:xfrm>
        </p:spPr>
        <p:txBody>
          <a:bodyPr lIns="360000" tIns="46800" bIns="46800"/>
          <a:lstStyle/>
          <a:p>
            <a:pPr marL="354013" indent="-354013">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Warme en koude zeestromen</a:t>
            </a:r>
          </a:p>
          <a:p>
            <a:pPr marL="354013" indent="-35401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54013" lvl="0" indent="-354013">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242FBB4A-AFD2-4229-B74B-431550AC4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97" y="2060848"/>
            <a:ext cx="8627205" cy="4197135"/>
          </a:xfrm>
          <a:prstGeom prst="rect">
            <a:avLst/>
          </a:prstGeom>
        </p:spPr>
      </p:pic>
      <p:sp>
        <p:nvSpPr>
          <p:cNvPr id="2" name="Tekstvak 1">
            <a:extLst>
              <a:ext uri="{FF2B5EF4-FFF2-40B4-BE49-F238E27FC236}">
                <a16:creationId xmlns:a16="http://schemas.microsoft.com/office/drawing/2014/main" id="{0497ABB8-7071-42A7-A576-FFB23D36B18D}"/>
              </a:ext>
            </a:extLst>
          </p:cNvPr>
          <p:cNvSpPr txBox="1"/>
          <p:nvPr/>
        </p:nvSpPr>
        <p:spPr>
          <a:xfrm>
            <a:off x="258317" y="6314837"/>
            <a:ext cx="4752528" cy="276999"/>
          </a:xfrm>
          <a:prstGeom prst="rect">
            <a:avLst/>
          </a:prstGeom>
          <a:noFill/>
        </p:spPr>
        <p:txBody>
          <a:bodyPr wrap="square" rtlCol="0">
            <a:spAutoFit/>
          </a:bodyPr>
          <a:lstStyle/>
          <a:p>
            <a:pPr>
              <a:defRPr/>
            </a:pPr>
            <a:r>
              <a:rPr lang="nl-NL" sz="1200" dirty="0">
                <a:latin typeface="Calibri" panose="020F0502020204030204" pitchFamily="34" charset="0"/>
                <a:cs typeface="Calibri" panose="020F0502020204030204" pitchFamily="34" charset="0"/>
              </a:rPr>
              <a:t>De belangrijkste zeestromen in de subtropen</a:t>
            </a:r>
          </a:p>
        </p:txBody>
      </p:sp>
    </p:spTree>
    <p:extLst>
      <p:ext uri="{BB962C8B-B14F-4D97-AF65-F5344CB8AC3E}">
        <p14:creationId xmlns:p14="http://schemas.microsoft.com/office/powerpoint/2010/main" val="1761242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1.3 Rivieren in de oceanen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8676456" cy="5506917"/>
          </a:xfrm>
        </p:spPr>
        <p:txBody>
          <a:bodyPr lIns="360000" tIns="46800" bIns="46800"/>
          <a:lstStyle/>
          <a:p>
            <a:pPr marL="354013" indent="-354013">
              <a:spcBef>
                <a:spcPts val="0"/>
              </a:spcBef>
              <a:spcAft>
                <a:spcPts val="1000"/>
              </a:spcAft>
              <a:buNone/>
            </a:pPr>
            <a:r>
              <a:rPr lang="nl-NL" sz="2800" b="1" dirty="0" err="1">
                <a:latin typeface="Calibri" panose="020F0502020204030204" pitchFamily="34" charset="0"/>
                <a:ea typeface="Times New Roman" panose="02020603050405020304" pitchFamily="18" charset="0"/>
                <a:cs typeface="Calibri" panose="020F0502020204030204" pitchFamily="34" charset="0"/>
              </a:rPr>
              <a:t>Thermohaline</a:t>
            </a:r>
            <a:r>
              <a:rPr lang="nl-NL" sz="2800" b="1" dirty="0">
                <a:latin typeface="Calibri" panose="020F0502020204030204" pitchFamily="34" charset="0"/>
                <a:ea typeface="Times New Roman" panose="02020603050405020304" pitchFamily="18" charset="0"/>
                <a:cs typeface="Calibri" panose="020F0502020204030204" pitchFamily="34" charset="0"/>
              </a:rPr>
              <a:t> circulatie</a:t>
            </a: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De Golfstroom die voor een zachter klimaat in </a:t>
            </a:r>
            <a:r>
              <a:rPr lang="nl-NL" sz="2400" dirty="0">
                <a:latin typeface="Calibri" panose="020F0502020204030204" pitchFamily="34" charset="0"/>
                <a:cs typeface="Calibri" panose="020F0502020204030204" pitchFamily="34" charset="0"/>
              </a:rPr>
              <a:t>Noordwest-Europa</a:t>
            </a:r>
            <a:r>
              <a:rPr lang="nl-NL" sz="2400" dirty="0">
                <a:latin typeface="Calibri" panose="020F0502020204030204" pitchFamily="34" charset="0"/>
                <a:ea typeface="Times New Roman" panose="02020603050405020304" pitchFamily="18" charset="0"/>
                <a:cs typeface="Calibri" panose="020F0502020204030204" pitchFamily="34" charset="0"/>
              </a:rPr>
              <a:t> zorgt, koelt op weg naar Europa af en wordt relatief zouter.</a:t>
            </a: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Bij Groenland zinkt dit koudere en zoutere water naar de oceaanbodem. Deze stroming langs de bodem van de oceaan wordt de Noord-Atlantische Diep Water Stroming genoemd.</a:t>
            </a: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het diepe water op andere plekken in de oceanen wordt omhoog gestuwd: warm water uit de tropische streken wordt naar het noorden gestuwd en gaat dan weer retour via de diepte van de oceanen. Door deze diepwaterpomp ontstaat een </a:t>
            </a:r>
            <a:r>
              <a:rPr lang="nl-NL" sz="2400" dirty="0" err="1">
                <a:latin typeface="Calibri" panose="020F0502020204030204" pitchFamily="34" charset="0"/>
                <a:ea typeface="Times New Roman" panose="02020603050405020304" pitchFamily="18" charset="0"/>
                <a:cs typeface="Calibri" panose="020F0502020204030204" pitchFamily="34" charset="0"/>
              </a:rPr>
              <a:t>thermohaline</a:t>
            </a:r>
            <a:r>
              <a:rPr lang="nl-NL" sz="2400" dirty="0">
                <a:latin typeface="Calibri" panose="020F0502020204030204" pitchFamily="34" charset="0"/>
                <a:ea typeface="Times New Roman" panose="02020603050405020304" pitchFamily="18" charset="0"/>
                <a:cs typeface="Calibri" panose="020F0502020204030204" pitchFamily="34" charset="0"/>
              </a:rPr>
              <a:t> circulatie in de oceanen.</a:t>
            </a:r>
          </a:p>
          <a:p>
            <a:pPr marL="354013" indent="-35401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54013" lvl="0" indent="-354013">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291581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1.3 Rivieren in de oceanen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354013" indent="-354013">
              <a:spcBef>
                <a:spcPts val="0"/>
              </a:spcBef>
              <a:spcAft>
                <a:spcPts val="1000"/>
              </a:spcAft>
              <a:buNone/>
            </a:pPr>
            <a:r>
              <a:rPr lang="nl-NL" sz="2800" b="1" dirty="0" err="1">
                <a:latin typeface="Calibri" panose="020F0502020204030204" pitchFamily="34" charset="0"/>
                <a:ea typeface="Times New Roman" panose="02020603050405020304" pitchFamily="18" charset="0"/>
                <a:cs typeface="Calibri" panose="020F0502020204030204" pitchFamily="34" charset="0"/>
              </a:rPr>
              <a:t>Thermohaline</a:t>
            </a:r>
            <a:r>
              <a:rPr lang="nl-NL" sz="2800" b="1" dirty="0">
                <a:latin typeface="Calibri" panose="020F0502020204030204" pitchFamily="34" charset="0"/>
                <a:ea typeface="Times New Roman" panose="02020603050405020304" pitchFamily="18" charset="0"/>
                <a:cs typeface="Calibri" panose="020F0502020204030204" pitchFamily="34" charset="0"/>
              </a:rPr>
              <a:t> circulatie</a:t>
            </a:r>
          </a:p>
          <a:p>
            <a:pPr marL="354013" lvl="0" indent="-354013">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68633DF4-7B4B-4238-AB85-84D6D3CF75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844824"/>
            <a:ext cx="7738522" cy="4894615"/>
          </a:xfrm>
          <a:prstGeom prst="rect">
            <a:avLst/>
          </a:prstGeom>
        </p:spPr>
      </p:pic>
    </p:spTree>
    <p:extLst>
      <p:ext uri="{BB962C8B-B14F-4D97-AF65-F5344CB8AC3E}">
        <p14:creationId xmlns:p14="http://schemas.microsoft.com/office/powerpoint/2010/main" val="470009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1.3 Rivieren in de oceanen</a:t>
            </a:r>
            <a:endParaRPr lang="nl-NL" altLang="nl-NL" sz="3200" dirty="0">
              <a:solidFill>
                <a:schemeClr val="bg1"/>
              </a:solidFill>
              <a:latin typeface="Calibri" panose="020F0502020204030204" pitchFamily="34" charset="0"/>
              <a:cs typeface="Calibri" panose="020F0502020204030204" pitchFamily="34" charset="0"/>
            </a:endParaRPr>
          </a:p>
        </p:txBody>
      </p:sp>
      <p:pic>
        <p:nvPicPr>
          <p:cNvPr id="4" name="Afbeelding 3">
            <a:extLst>
              <a:ext uri="{FF2B5EF4-FFF2-40B4-BE49-F238E27FC236}">
                <a16:creationId xmlns:a16="http://schemas.microsoft.com/office/drawing/2014/main" id="{DABCBC22-5DEA-4451-8E74-FF876C754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8894"/>
            <a:ext cx="4044673" cy="5586566"/>
          </a:xfrm>
          <a:prstGeom prst="rect">
            <a:avLst/>
          </a:prstGeom>
        </p:spPr>
      </p:pic>
      <p:sp>
        <p:nvSpPr>
          <p:cNvPr id="5" name="Tijdelijke aanduiding voor inhoud 1">
            <a:extLst>
              <a:ext uri="{FF2B5EF4-FFF2-40B4-BE49-F238E27FC236}">
                <a16:creationId xmlns:a16="http://schemas.microsoft.com/office/drawing/2014/main" id="{ECAA82BD-4E3C-42BD-9DDA-528D0626CB27}"/>
              </a:ext>
            </a:extLst>
          </p:cNvPr>
          <p:cNvSpPr txBox="1">
            <a:spLocks/>
          </p:cNvSpPr>
          <p:nvPr/>
        </p:nvSpPr>
        <p:spPr bwMode="auto">
          <a:xfrm>
            <a:off x="0" y="6595634"/>
            <a:ext cx="9123099" cy="262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FontTx/>
              <a:buNone/>
            </a:pPr>
            <a:r>
              <a:rPr lang="nl-NL" sz="1200" b="1" kern="0" dirty="0">
                <a:latin typeface="Calibri" panose="020F0502020204030204" pitchFamily="34" charset="0"/>
                <a:cs typeface="Calibri" panose="020F0502020204030204" pitchFamily="34" charset="0"/>
              </a:rPr>
              <a:t>	Normale situatie 					</a:t>
            </a:r>
            <a:r>
              <a:rPr lang="nl-NL" sz="1200" b="1" dirty="0">
                <a:latin typeface="Calibri" panose="020F0502020204030204" pitchFamily="34" charset="0"/>
                <a:ea typeface="Times New Roman" panose="02020603050405020304" pitchFamily="18" charset="0"/>
                <a:cs typeface="Calibri" panose="020F0502020204030204" pitchFamily="34" charset="0"/>
              </a:rPr>
              <a:t>El </a:t>
            </a:r>
            <a:r>
              <a:rPr lang="nl-NL" sz="1200" b="1" dirty="0" err="1">
                <a:latin typeface="Calibri" panose="020F0502020204030204" pitchFamily="34" charset="0"/>
                <a:ea typeface="Times New Roman" panose="02020603050405020304" pitchFamily="18" charset="0"/>
                <a:cs typeface="Calibri" panose="020F0502020204030204" pitchFamily="34" charset="0"/>
              </a:rPr>
              <a:t>Niño</a:t>
            </a:r>
            <a:r>
              <a:rPr lang="nl-NL" sz="1200" b="1" dirty="0">
                <a:latin typeface="Calibri" panose="020F0502020204030204" pitchFamily="34" charset="0"/>
                <a:ea typeface="Times New Roman" panose="02020603050405020304" pitchFamily="18" charset="0"/>
                <a:cs typeface="Calibri" panose="020F0502020204030204" pitchFamily="34" charset="0"/>
              </a:rPr>
              <a:t>-situatie</a:t>
            </a:r>
            <a:endParaRPr lang="nl-NL" sz="12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8" name="Afbeelding 7">
            <a:extLst>
              <a:ext uri="{FF2B5EF4-FFF2-40B4-BE49-F238E27FC236}">
                <a16:creationId xmlns:a16="http://schemas.microsoft.com/office/drawing/2014/main" id="{E5A47BD3-4199-4C6F-95FB-EE4E7EBDA4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5528" y="1048894"/>
            <a:ext cx="4248472" cy="5436304"/>
          </a:xfrm>
          <a:prstGeom prst="rect">
            <a:avLst/>
          </a:prstGeom>
        </p:spPr>
      </p:pic>
    </p:spTree>
    <p:extLst>
      <p:ext uri="{BB962C8B-B14F-4D97-AF65-F5344CB8AC3E}">
        <p14:creationId xmlns:p14="http://schemas.microsoft.com/office/powerpoint/2010/main" val="2565109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1.3 Rivieren in de oceanen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08504" cy="5506917"/>
          </a:xfrm>
        </p:spPr>
        <p:txBody>
          <a:bodyPr lIns="360000" tIns="46800" bIns="46800"/>
          <a:lstStyle/>
          <a:p>
            <a:pPr marL="354013" indent="-354013">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La </a:t>
            </a:r>
            <a:r>
              <a:rPr lang="nl-NL" sz="2800" b="1" dirty="0" err="1">
                <a:latin typeface="Calibri" panose="020F0502020204030204" pitchFamily="34" charset="0"/>
                <a:ea typeface="Times New Roman" panose="02020603050405020304" pitchFamily="18" charset="0"/>
                <a:cs typeface="Calibri" panose="020F0502020204030204" pitchFamily="34" charset="0"/>
              </a:rPr>
              <a:t>Niña</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354013" indent="-35401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Bij La </a:t>
            </a:r>
            <a:r>
              <a:rPr lang="nl-NL" sz="2400" dirty="0" err="1">
                <a:latin typeface="Calibri" panose="020F0502020204030204" pitchFamily="34" charset="0"/>
                <a:ea typeface="Times New Roman" panose="02020603050405020304" pitchFamily="18" charset="0"/>
                <a:cs typeface="Calibri" panose="020F0502020204030204" pitchFamily="34" charset="0"/>
              </a:rPr>
              <a:t>Niña</a:t>
            </a:r>
            <a:r>
              <a:rPr lang="nl-NL" sz="2400" dirty="0">
                <a:latin typeface="Calibri" panose="020F0502020204030204" pitchFamily="34" charset="0"/>
                <a:ea typeface="Times New Roman" panose="02020603050405020304" pitchFamily="18" charset="0"/>
                <a:cs typeface="Calibri" panose="020F0502020204030204" pitchFamily="34" charset="0"/>
              </a:rPr>
              <a:t> zijn de klimaatomstandigheden precies het tegenovergestelde van El </a:t>
            </a:r>
            <a:r>
              <a:rPr lang="nl-NL" sz="2400" dirty="0" err="1">
                <a:latin typeface="Calibri" panose="020F0502020204030204" pitchFamily="34" charset="0"/>
                <a:ea typeface="Times New Roman" panose="02020603050405020304" pitchFamily="18" charset="0"/>
                <a:cs typeface="Calibri" panose="020F0502020204030204" pitchFamily="34" charset="0"/>
              </a:rPr>
              <a:t>Niño</a:t>
            </a:r>
            <a:r>
              <a:rPr lang="nl-NL" sz="2400" dirty="0">
                <a:latin typeface="Calibri" panose="020F0502020204030204" pitchFamily="34" charset="0"/>
                <a:ea typeface="Times New Roman" panose="02020603050405020304" pitchFamily="18" charset="0"/>
                <a:cs typeface="Calibri" panose="020F0502020204030204" pitchFamily="34" charset="0"/>
              </a:rPr>
              <a:t>: sterkere passaten waardoor grote hoeveelheden oceaanwater westwaarts gestuwd worden en de zeespiegel stijgt bij Indonesië en de Filipijnen.</a:t>
            </a:r>
          </a:p>
          <a:p>
            <a:pPr marL="354013" lvl="0" indent="-354013">
              <a:spcAft>
                <a:spcPts val="0"/>
              </a:spcAft>
              <a:buNone/>
            </a:pPr>
            <a:endPar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862634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1.4 Het klimaat als systeem</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Deelvraag</a:t>
            </a:r>
          </a:p>
          <a:p>
            <a:r>
              <a:rPr lang="nl-NL" sz="2400" dirty="0">
                <a:latin typeface="Calibri" panose="020F0502020204030204" pitchFamily="34" charset="0"/>
              </a:rPr>
              <a:t>Waarom treden er klimaatveranderingen op?</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3A28C6B1-64AD-4922-B7C0-EC5EB57C50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2924944"/>
            <a:ext cx="5595004" cy="3599979"/>
          </a:xfrm>
          <a:prstGeom prst="rect">
            <a:avLst/>
          </a:prstGeom>
        </p:spPr>
      </p:pic>
    </p:spTree>
    <p:extLst>
      <p:ext uri="{BB962C8B-B14F-4D97-AF65-F5344CB8AC3E}">
        <p14:creationId xmlns:p14="http://schemas.microsoft.com/office/powerpoint/2010/main" val="4009755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1.4 Het klimaat als systeem</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Samenspel</a:t>
            </a:r>
          </a:p>
          <a:p>
            <a:pPr marL="361950" indent="-361950">
              <a:spcAft>
                <a:spcPts val="0"/>
              </a:spcAft>
              <a:buNone/>
            </a:pPr>
            <a:r>
              <a:rPr lang="nl-NL" sz="2800" dirty="0">
                <a:latin typeface="Calibri" panose="020F0502020204030204" pitchFamily="34" charset="0"/>
                <a:ea typeface="Times New Roman" panose="02020603050405020304" pitchFamily="18" charset="0"/>
                <a:cs typeface="Calibri" panose="020F0502020204030204" pitchFamily="34" charset="0"/>
              </a:rPr>
              <a:t>►</a:t>
            </a:r>
            <a:r>
              <a:rPr lang="nl-NL" sz="2400" dirty="0">
                <a:latin typeface="Calibri" panose="020F0502020204030204" pitchFamily="34" charset="0"/>
                <a:ea typeface="Times New Roman" panose="02020603050405020304" pitchFamily="18" charset="0"/>
                <a:cs typeface="Calibri" panose="020F0502020204030204" pitchFamily="34" charset="0"/>
              </a:rPr>
              <a:t>Het klimaat is een systeem dat tot stand is gekomen door een samenspel tussen lucht, water, ijs, land en vegetatie. Veranderingen in een onderdeel zorgen voor een reactie van de andere onderdelen.</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a:extLst>
              <a:ext uri="{FF2B5EF4-FFF2-40B4-BE49-F238E27FC236}">
                <a16:creationId xmlns:a16="http://schemas.microsoft.com/office/drawing/2014/main" id="{2016F1EC-502C-4FE2-910C-058BF9C127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6769" y="3501008"/>
            <a:ext cx="5810462" cy="3233522"/>
          </a:xfrm>
          <a:prstGeom prst="rect">
            <a:avLst/>
          </a:prstGeom>
        </p:spPr>
      </p:pic>
    </p:spTree>
    <p:extLst>
      <p:ext uri="{BB962C8B-B14F-4D97-AF65-F5344CB8AC3E}">
        <p14:creationId xmlns:p14="http://schemas.microsoft.com/office/powerpoint/2010/main" val="441062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 Het klimaatsysteem</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Hoofdvraag</a:t>
            </a: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 is de wisselwerking tussen de atmosfeer, de oceanen en het land bij de totstandkoming van klimaten?</a:t>
            </a: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4" name="Afbeelding 3">
            <a:extLst>
              <a:ext uri="{FF2B5EF4-FFF2-40B4-BE49-F238E27FC236}">
                <a16:creationId xmlns:a16="http://schemas.microsoft.com/office/drawing/2014/main" id="{BDD5E847-4A08-4A1A-A79B-B68CD3A71F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2110" y="2996952"/>
            <a:ext cx="6359781" cy="4894050"/>
          </a:xfrm>
          <a:prstGeom prst="rect">
            <a:avLst/>
          </a:prstGeom>
        </p:spPr>
      </p:pic>
    </p:spTree>
    <p:extLst>
      <p:ext uri="{BB962C8B-B14F-4D97-AF65-F5344CB8AC3E}">
        <p14:creationId xmlns:p14="http://schemas.microsoft.com/office/powerpoint/2010/main" val="2282565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1.4 Het klimaat als systeem</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Samenspel</a:t>
            </a:r>
          </a:p>
          <a:p>
            <a:pPr marL="361950" indent="-36195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Oorzaken en gevolg van klimaatverandering</a:t>
            </a:r>
          </a:p>
          <a:p>
            <a:pPr marL="0" lvl="0" indent="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EADA869A-68B1-475A-9436-16CFEC9E8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03" y="2780928"/>
            <a:ext cx="8700195" cy="3384376"/>
          </a:xfrm>
          <a:prstGeom prst="rect">
            <a:avLst/>
          </a:prstGeom>
        </p:spPr>
      </p:pic>
    </p:spTree>
    <p:extLst>
      <p:ext uri="{BB962C8B-B14F-4D97-AF65-F5344CB8AC3E}">
        <p14:creationId xmlns:p14="http://schemas.microsoft.com/office/powerpoint/2010/main" val="4159647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1.4 Het klimaat als systeem</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9144000" cy="3213096"/>
          </a:xfrm>
        </p:spPr>
        <p:txBody>
          <a:bodyPr lIns="360000" tIns="46800" bIns="46800">
            <a:normAutofit lnSpcReduction="10000"/>
          </a:bodyPr>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Voorwaarden</a:t>
            </a:r>
          </a:p>
          <a:p>
            <a:pPr marL="361950" indent="-36195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Er zijn </a:t>
            </a:r>
            <a:r>
              <a:rPr lang="nl-NL" sz="2400" b="1" dirty="0">
                <a:latin typeface="Calibri" panose="020F0502020204030204" pitchFamily="34" charset="0"/>
                <a:ea typeface="Times New Roman" panose="02020603050405020304" pitchFamily="18" charset="0"/>
                <a:cs typeface="Calibri" panose="020F0502020204030204" pitchFamily="34" charset="0"/>
              </a:rPr>
              <a:t>drie grote externe factoren </a:t>
            </a:r>
            <a:r>
              <a:rPr lang="nl-NL" sz="2400" dirty="0">
                <a:latin typeface="Calibri" panose="020F0502020204030204" pitchFamily="34" charset="0"/>
                <a:ea typeface="Times New Roman" panose="02020603050405020304" pitchFamily="18" charset="0"/>
                <a:cs typeface="Calibri" panose="020F0502020204030204" pitchFamily="34" charset="0"/>
              </a:rPr>
              <a:t>die aanzet kunnen geven tot een verandering van het klimaat.</a:t>
            </a:r>
          </a:p>
          <a:p>
            <a:pPr marL="361950" indent="-36195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Allereerst moet er aan een aantal randvoorwaarden worden voldaan voordat er een verandering kan optreden. Dit worden de </a:t>
            </a:r>
            <a:r>
              <a:rPr lang="nl-NL" sz="2400" b="1" dirty="0">
                <a:latin typeface="Calibri" panose="020F0502020204030204" pitchFamily="34" charset="0"/>
                <a:ea typeface="Times New Roman" panose="02020603050405020304" pitchFamily="18" charset="0"/>
                <a:cs typeface="Calibri" panose="020F0502020204030204" pitchFamily="34" charset="0"/>
              </a:rPr>
              <a:t>conditionele factoren</a:t>
            </a:r>
            <a:r>
              <a:rPr lang="nl-NL" sz="2400" dirty="0">
                <a:latin typeface="Calibri" panose="020F0502020204030204" pitchFamily="34" charset="0"/>
                <a:ea typeface="Times New Roman" panose="02020603050405020304" pitchFamily="18" charset="0"/>
                <a:cs typeface="Calibri" panose="020F0502020204030204" pitchFamily="34" charset="0"/>
              </a:rPr>
              <a:t> genoemd.</a:t>
            </a:r>
          </a:p>
          <a:p>
            <a:pPr marL="361950" indent="-36195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Factoren die bijdragen aan de gebeurtenis, maar geen randvoorwaarden zijn, noem je </a:t>
            </a:r>
            <a:r>
              <a:rPr lang="nl-NL" sz="2400" b="1" dirty="0">
                <a:latin typeface="Calibri" panose="020F0502020204030204" pitchFamily="34" charset="0"/>
                <a:ea typeface="Times New Roman" panose="02020603050405020304" pitchFamily="18" charset="0"/>
                <a:cs typeface="Calibri" panose="020F0502020204030204" pitchFamily="34" charset="0"/>
              </a:rPr>
              <a:t>sturende mechanismen</a:t>
            </a:r>
            <a:r>
              <a:rPr lang="nl-NL" sz="2400" dirty="0">
                <a:latin typeface="Calibri" panose="020F0502020204030204" pitchFamily="34" charset="0"/>
                <a:ea typeface="Times New Roman" panose="02020603050405020304" pitchFamily="18" charset="0"/>
                <a:cs typeface="Calibri" panose="020F0502020204030204" pitchFamily="34" charset="0"/>
              </a:rPr>
              <a:t>.</a:t>
            </a:r>
          </a:p>
          <a:p>
            <a:pPr marL="361950" indent="-36195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02C655E4-5814-45F1-AAF1-64EF9165D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4581128"/>
            <a:ext cx="3260711" cy="2070552"/>
          </a:xfrm>
          <a:prstGeom prst="rect">
            <a:avLst/>
          </a:prstGeom>
        </p:spPr>
      </p:pic>
      <p:sp>
        <p:nvSpPr>
          <p:cNvPr id="7" name="Tekstvak 6">
            <a:extLst>
              <a:ext uri="{FF2B5EF4-FFF2-40B4-BE49-F238E27FC236}">
                <a16:creationId xmlns:a16="http://schemas.microsoft.com/office/drawing/2014/main" id="{8DEED027-37B1-4004-B776-2DC98D0D449C}"/>
              </a:ext>
            </a:extLst>
          </p:cNvPr>
          <p:cNvSpPr txBox="1"/>
          <p:nvPr/>
        </p:nvSpPr>
        <p:spPr>
          <a:xfrm>
            <a:off x="0" y="4437112"/>
            <a:ext cx="3312368" cy="1938992"/>
          </a:xfrm>
          <a:prstGeom prst="rect">
            <a:avLst/>
          </a:prstGeom>
          <a:noFill/>
        </p:spPr>
        <p:txBody>
          <a:bodyPr wrap="square" lIns="360000" rtlCol="0">
            <a:spAutoFit/>
          </a:bodyPr>
          <a:lstStyle/>
          <a:p>
            <a:pPr marL="361950" indent="-361950">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derde externe factor is de variatie in de </a:t>
            </a:r>
            <a:r>
              <a:rPr lang="nl-NL" sz="2400" b="1" dirty="0">
                <a:latin typeface="Calibri" panose="020F0502020204030204" pitchFamily="34" charset="0"/>
                <a:ea typeface="Times New Roman" panose="02020603050405020304" pitchFamily="18" charset="0"/>
                <a:cs typeface="Calibri" panose="020F0502020204030204" pitchFamily="34" charset="0"/>
              </a:rPr>
              <a:t>hoeveelheid zonne-energie</a:t>
            </a:r>
            <a:r>
              <a:rPr lang="nl-NL" sz="2400" dirty="0">
                <a:latin typeface="Calibri" panose="020F0502020204030204" pitchFamily="34" charset="0"/>
                <a:ea typeface="Times New Roman" panose="02020603050405020304" pitchFamily="18" charset="0"/>
                <a:cs typeface="Calibri" panose="020F0502020204030204" pitchFamily="34" charset="0"/>
              </a:rPr>
              <a:t> die de aarde ontvangt.</a:t>
            </a:r>
          </a:p>
        </p:txBody>
      </p:sp>
    </p:spTree>
    <p:extLst>
      <p:ext uri="{BB962C8B-B14F-4D97-AF65-F5344CB8AC3E}">
        <p14:creationId xmlns:p14="http://schemas.microsoft.com/office/powerpoint/2010/main" val="1137803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1.4 Het klimaat als systeem</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9144000" cy="2348999"/>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Versterking of verzwakking?</a:t>
            </a:r>
          </a:p>
          <a:p>
            <a:pPr marL="361950" indent="-36195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Door terugkoppelingsmechanismen wordt het proces van klimaatverandering beïnvloed.</a:t>
            </a:r>
          </a:p>
          <a:p>
            <a:pPr marL="361950" indent="-36195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Bij een positieve terugkoppeling wordt het proces versterkt.</a:t>
            </a:r>
          </a:p>
          <a:p>
            <a:pPr marL="361950" indent="-361950">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Bij een negatieve terugkoppeling wordt het proces verzwakt.</a:t>
            </a:r>
          </a:p>
          <a:p>
            <a:pPr marL="0" indent="0">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361950" indent="-36195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a:extLst>
              <a:ext uri="{FF2B5EF4-FFF2-40B4-BE49-F238E27FC236}">
                <a16:creationId xmlns:a16="http://schemas.microsoft.com/office/drawing/2014/main" id="{9C6A641F-3B22-4CB3-AB1B-8FBE39BF50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3460107"/>
            <a:ext cx="6096000" cy="3017520"/>
          </a:xfrm>
          <a:prstGeom prst="rect">
            <a:avLst/>
          </a:prstGeom>
        </p:spPr>
      </p:pic>
    </p:spTree>
    <p:extLst>
      <p:ext uri="{BB962C8B-B14F-4D97-AF65-F5344CB8AC3E}">
        <p14:creationId xmlns:p14="http://schemas.microsoft.com/office/powerpoint/2010/main" val="545977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1.4 Het klimaat als systeem</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9144000" cy="5517351"/>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Versterking of verzwakking?</a:t>
            </a:r>
          </a:p>
          <a:p>
            <a:pPr>
              <a:buFont typeface="Arial" panose="020B0604020202020204" pitchFamily="34" charset="0"/>
              <a:buChar char="●"/>
              <a:tabLst>
                <a:tab pos="360363" algn="l"/>
              </a:tabLst>
            </a:pPr>
            <a:r>
              <a:rPr lang="nl-NL" sz="2400" dirty="0">
                <a:latin typeface="Calibri" panose="020F0502020204030204" pitchFamily="34" charset="0"/>
                <a:cs typeface="Calibri" panose="020F0502020204030204" pitchFamily="34" charset="0"/>
              </a:rPr>
              <a:t>Voorbeeld van een negatieve terugkoppeling zou zijn de</a:t>
            </a:r>
          </a:p>
          <a:p>
            <a:pPr marL="0" indent="0">
              <a:spcBef>
                <a:spcPts val="0"/>
              </a:spcBef>
              <a:buNone/>
              <a:tabLst>
                <a:tab pos="360363" algn="l"/>
              </a:tabLst>
            </a:pPr>
            <a:r>
              <a:rPr lang="nl-NL" sz="2400" dirty="0">
                <a:latin typeface="Calibri" panose="020F0502020204030204" pitchFamily="34" charset="0"/>
                <a:cs typeface="Calibri" panose="020F0502020204030204" pitchFamily="34" charset="0"/>
              </a:rPr>
              <a:t>	mindere werking of het stoppen van de diepwaterpomp in de 	buurt van IJsland:</a:t>
            </a:r>
          </a:p>
          <a:p>
            <a:pPr>
              <a:spcBef>
                <a:spcPts val="1000"/>
              </a:spcBef>
              <a:buFont typeface="Calibri" panose="020F0502020204030204" pitchFamily="34" charset="0"/>
              <a:buChar char="‒"/>
            </a:pPr>
            <a:r>
              <a:rPr lang="nl-NL" sz="2400" dirty="0">
                <a:latin typeface="Calibri" panose="020F0502020204030204" pitchFamily="34" charset="0"/>
                <a:cs typeface="Calibri" panose="020F0502020204030204" pitchFamily="34" charset="0"/>
              </a:rPr>
              <a:t>Het wordt warmer op aarde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000" dirty="0">
                <a:latin typeface="Calibri" panose="020F0502020204030204" pitchFamily="34" charset="0"/>
                <a:cs typeface="Calibri" panose="020F0502020204030204" pitchFamily="34" charset="0"/>
              </a:rPr>
              <a:t> </a:t>
            </a:r>
            <a:r>
              <a:rPr lang="nl-NL" sz="2400" dirty="0">
                <a:latin typeface="Calibri" panose="020F0502020204030204" pitchFamily="34" charset="0"/>
                <a:cs typeface="Calibri" panose="020F0502020204030204" pitchFamily="34" charset="0"/>
              </a:rPr>
              <a:t>landijs van Groenland smelt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rPr>
              <a:t> grote hoeveelheid zoet water in de Atlantische Oceaan</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rPr>
              <a:t> </a:t>
            </a: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Het water wordt minder zout en lichter wordt en zakt niet meer naar de bodem van de oceaan</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000" dirty="0">
                <a:latin typeface="Calibri" panose="020F0502020204030204" pitchFamily="34" charset="0"/>
                <a:cs typeface="Calibri" panose="020F0502020204030204" pitchFamily="34" charset="0"/>
              </a:rPr>
              <a:t> </a:t>
            </a:r>
            <a:r>
              <a:rPr lang="nl-NL" sz="2400" dirty="0">
                <a:latin typeface="Calibri" panose="020F0502020204030204" pitchFamily="34" charset="0"/>
                <a:cs typeface="Calibri" panose="020F0502020204030204" pitchFamily="34" charset="0"/>
              </a:rPr>
              <a:t>de diepwaterpomp stagneert en de Golfstroom wordt minder sterk of stopt</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000" dirty="0">
                <a:latin typeface="Calibri" panose="020F0502020204030204" pitchFamily="34" charset="0"/>
                <a:cs typeface="Calibri" panose="020F0502020204030204" pitchFamily="34" charset="0"/>
                <a:sym typeface="Wingdings" panose="05000000000000000000" pitchFamily="2" charset="2"/>
              </a:rPr>
              <a:t></a:t>
            </a:r>
            <a:endParaRPr lang="nl-NL" sz="2000" dirty="0">
              <a:latin typeface="Calibri" panose="020F0502020204030204" pitchFamily="34" charset="0"/>
              <a:cs typeface="Calibri" panose="020F0502020204030204" pitchFamily="34" charset="0"/>
            </a:endParaRPr>
          </a:p>
          <a:p>
            <a:pPr>
              <a:buFont typeface="Calibri" panose="020F0502020204030204" pitchFamily="34" charset="0"/>
              <a:buChar char="‒"/>
            </a:pPr>
            <a:r>
              <a:rPr lang="nl-NL" sz="2400" dirty="0">
                <a:latin typeface="Calibri" panose="020F0502020204030204" pitchFamily="34" charset="0"/>
                <a:cs typeface="Calibri" panose="020F0502020204030204" pitchFamily="34" charset="0"/>
              </a:rPr>
              <a:t>Verstoring van het Atlantische circulatiesysteem: Noordwest-Europa krijgt geen aanvoer meer van warm water en het klimaat wordt een stuk kouder</a:t>
            </a:r>
            <a:r>
              <a:rPr lang="nl-NL" sz="2400" dirty="0">
                <a:latin typeface="Calibri" panose="020F0502020204030204" pitchFamily="34" charset="0"/>
                <a:cs typeface="Calibri" panose="020F0502020204030204" pitchFamily="34" charset="0"/>
                <a:sym typeface="Wingdings" panose="05000000000000000000" pitchFamily="2" charset="2"/>
              </a:rPr>
              <a:t> </a:t>
            </a:r>
            <a:r>
              <a:rPr lang="nl-NL" sz="2000" dirty="0">
                <a:latin typeface="Calibri" panose="020F0502020204030204" pitchFamily="34" charset="0"/>
                <a:cs typeface="Calibri" panose="020F0502020204030204" pitchFamily="34" charset="0"/>
                <a:sym typeface="Wingdings" panose="05000000000000000000" pitchFamily="2" charset="2"/>
              </a:rPr>
              <a:t></a:t>
            </a:r>
            <a:r>
              <a:rPr lang="nl-NL" sz="2400" dirty="0">
                <a:latin typeface="Calibri" panose="020F0502020204030204" pitchFamily="34" charset="0"/>
                <a:cs typeface="Calibri" panose="020F0502020204030204" pitchFamily="34" charset="0"/>
              </a:rPr>
              <a:t> zelfs ijstijd mogelijk.</a:t>
            </a:r>
            <a:endParaRPr lang="nl-NL" sz="2400" b="1" dirty="0">
              <a:latin typeface="Calibri" panose="020F0502020204030204" pitchFamily="34" charset="0"/>
              <a:ea typeface="Times New Roman" panose="02020603050405020304" pitchFamily="18" charset="0"/>
              <a:cs typeface="Calibri" panose="020F0502020204030204" pitchFamily="34" charset="0"/>
            </a:endParaRPr>
          </a:p>
          <a:p>
            <a:pPr marL="361950" indent="-361950">
              <a:spcAft>
                <a:spcPts val="0"/>
              </a:spcAft>
              <a:buNone/>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510045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De atmosfeer: een omhulsel van gas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 is het verschil tussen weer en klimaat?</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 is de samenstelling en opbouw van de atmosfeer?</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Waardoor zijn er variaties in de stralingsbalans?</a:t>
            </a:r>
          </a:p>
        </p:txBody>
      </p:sp>
      <p:pic>
        <p:nvPicPr>
          <p:cNvPr id="4" name="Afbeelding 3">
            <a:extLst>
              <a:ext uri="{FF2B5EF4-FFF2-40B4-BE49-F238E27FC236}">
                <a16:creationId xmlns:a16="http://schemas.microsoft.com/office/drawing/2014/main" id="{83538F96-5EEF-46E3-8CD8-DCB883CE9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5196" y="3429000"/>
            <a:ext cx="5413608" cy="3045155"/>
          </a:xfrm>
          <a:prstGeom prst="rect">
            <a:avLst/>
          </a:prstGeom>
        </p:spPr>
      </p:pic>
    </p:spTree>
    <p:extLst>
      <p:ext uri="{BB962C8B-B14F-4D97-AF65-F5344CB8AC3E}">
        <p14:creationId xmlns:p14="http://schemas.microsoft.com/office/powerpoint/2010/main" val="4110815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De atmosfeer: een omhulsel van gas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6" name="Tijdelijke aanduiding voor inhoud 1">
            <a:extLst>
              <a:ext uri="{FF2B5EF4-FFF2-40B4-BE49-F238E27FC236}">
                <a16:creationId xmlns:a16="http://schemas.microsoft.com/office/drawing/2014/main" id="{F93DC98D-754E-47DA-B453-FEB35CE214C7}"/>
              </a:ext>
            </a:extLst>
          </p:cNvPr>
          <p:cNvSpPr txBox="1">
            <a:spLocks/>
          </p:cNvSpPr>
          <p:nvPr/>
        </p:nvSpPr>
        <p:spPr bwMode="auto">
          <a:xfrm>
            <a:off x="0" y="1080000"/>
            <a:ext cx="8892480" cy="5506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Bef>
                <a:spcPts val="0"/>
              </a:spcBef>
              <a:spcAft>
                <a:spcPts val="1000"/>
              </a:spcAft>
              <a:buFontTx/>
              <a:buNone/>
            </a:pPr>
            <a:r>
              <a:rPr lang="nl-NL" sz="2800" b="1" kern="0" dirty="0">
                <a:latin typeface="Calibri" panose="020F0502020204030204" pitchFamily="34" charset="0"/>
                <a:ea typeface="Times New Roman" panose="02020603050405020304" pitchFamily="18" charset="0"/>
                <a:cs typeface="Calibri" panose="020F0502020204030204" pitchFamily="34" charset="0"/>
              </a:rPr>
              <a:t>Weer en klimaat</a:t>
            </a:r>
          </a:p>
          <a:p>
            <a:pPr marL="354013" indent="-354013">
              <a:spcAft>
                <a:spcPts val="0"/>
              </a:spcAft>
              <a:buNone/>
            </a:pPr>
            <a:r>
              <a:rPr lang="nl-NL" sz="2400" dirty="0">
                <a:latin typeface="Calibri" panose="020F0502020204030204" pitchFamily="34" charset="0"/>
                <a:ea typeface="Calibri" panose="020F0502020204030204" pitchFamily="34" charset="0"/>
              </a:rPr>
              <a:t>►	Het weer : de toestand van de dampkring op een bepaald moment en voor een klein gebied. </a:t>
            </a:r>
            <a:endParaRPr lang="nl-NL" sz="2400" dirty="0">
              <a:latin typeface="Arial" panose="020B0604020202020204" pitchFamily="34" charset="0"/>
              <a:ea typeface="Calibri" panose="020F0502020204030204" pitchFamily="34" charset="0"/>
            </a:endParaRPr>
          </a:p>
          <a:p>
            <a:pPr marL="354013" indent="-354013">
              <a:spcAft>
                <a:spcPts val="0"/>
              </a:spcAft>
              <a:buNone/>
            </a:pPr>
            <a:r>
              <a:rPr lang="nl-NL" sz="2400" dirty="0">
                <a:latin typeface="Calibri" panose="020F0502020204030204" pitchFamily="34" charset="0"/>
                <a:ea typeface="Calibri" panose="020F0502020204030204" pitchFamily="34" charset="0"/>
              </a:rPr>
              <a:t>	Het klimaat: de gemiddelde toestand van het weer over een lange periode en voor een groot gebied.</a:t>
            </a:r>
            <a:endParaRPr lang="nl-NL" sz="2400" dirty="0">
              <a:latin typeface="Arial" panose="020B0604020202020204" pitchFamily="34" charset="0"/>
              <a:ea typeface="Calibri" panose="020F0502020204030204" pitchFamily="34" charset="0"/>
            </a:endParaRPr>
          </a:p>
          <a:p>
            <a:pPr marL="354013" indent="-354013">
              <a:spcAft>
                <a:spcPts val="0"/>
              </a:spcAft>
              <a:buNone/>
            </a:pPr>
            <a:r>
              <a:rPr lang="nl-NL" sz="2400" dirty="0">
                <a:latin typeface="Calibri" panose="020F0502020204030204" pitchFamily="34" charset="0"/>
                <a:ea typeface="Calibri" panose="020F0502020204030204" pitchFamily="34" charset="0"/>
              </a:rPr>
              <a:t>►	Het systeem aarde bestaat uit vier sferen:</a:t>
            </a:r>
          </a:p>
          <a:p>
            <a:pPr marL="354013" indent="-354013">
              <a:spcAft>
                <a:spcPts val="0"/>
              </a:spcAft>
              <a:buNone/>
            </a:pPr>
            <a:r>
              <a:rPr lang="nl-NL" sz="2400" dirty="0">
                <a:latin typeface="Calibri" panose="020F0502020204030204" pitchFamily="34" charset="0"/>
                <a:ea typeface="Calibri" panose="020F0502020204030204" pitchFamily="34" charset="0"/>
              </a:rPr>
              <a:t>	de atmosfeer, de hydrosfeer, de lithosfeer en de biosfeer.</a:t>
            </a:r>
            <a:endParaRPr lang="nl-NL" sz="2400" dirty="0">
              <a:effectLst/>
              <a:latin typeface="Arial" panose="020B0604020202020204" pitchFamily="34" charset="0"/>
              <a:ea typeface="Calibri" panose="020F0502020204030204" pitchFamily="34" charset="0"/>
            </a:endParaRPr>
          </a:p>
        </p:txBody>
      </p:sp>
      <p:pic>
        <p:nvPicPr>
          <p:cNvPr id="3" name="Afbeelding 2">
            <a:extLst>
              <a:ext uri="{FF2B5EF4-FFF2-40B4-BE49-F238E27FC236}">
                <a16:creationId xmlns:a16="http://schemas.microsoft.com/office/drawing/2014/main" id="{26D81198-9CCB-4B77-87E8-8EC88879B1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4365104"/>
            <a:ext cx="5712296" cy="2362034"/>
          </a:xfrm>
          <a:prstGeom prst="rect">
            <a:avLst/>
          </a:prstGeom>
        </p:spPr>
      </p:pic>
    </p:spTree>
    <p:extLst>
      <p:ext uri="{BB962C8B-B14F-4D97-AF65-F5344CB8AC3E}">
        <p14:creationId xmlns:p14="http://schemas.microsoft.com/office/powerpoint/2010/main" val="2425135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De atmosfeer: een omhulsel van gas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354013" indent="-354013">
              <a:spcBef>
                <a:spcPts val="0"/>
              </a:spcBef>
              <a:spcAft>
                <a:spcPts val="1000"/>
              </a:spcAft>
              <a:buNone/>
            </a:pPr>
            <a:r>
              <a:rPr lang="nl-NL" sz="2800" b="1" dirty="0">
                <a:latin typeface="Calibri" panose="020F0502020204030204" pitchFamily="34" charset="0"/>
                <a:ea typeface="Calibri" panose="020F0502020204030204" pitchFamily="34" charset="0"/>
              </a:rPr>
              <a:t>Ontstaan van de atmosfeer</a:t>
            </a:r>
            <a:endParaRPr lang="nl-NL" sz="2800" dirty="0">
              <a:latin typeface="Arial" panose="020B0604020202020204" pitchFamily="34" charset="0"/>
              <a:ea typeface="Calibri" panose="020F0502020204030204" pitchFamily="34" charset="0"/>
            </a:endParaRPr>
          </a:p>
          <a:p>
            <a:pPr marL="354013" indent="-354013">
              <a:spcAft>
                <a:spcPts val="0"/>
              </a:spcAft>
              <a:buNone/>
            </a:pPr>
            <a:r>
              <a:rPr lang="nl-NL" sz="2800" dirty="0">
                <a:latin typeface="Calibri" panose="020F0502020204030204" pitchFamily="34" charset="0"/>
                <a:ea typeface="Calibri" panose="020F0502020204030204" pitchFamily="34" charset="0"/>
              </a:rPr>
              <a:t>►	</a:t>
            </a:r>
            <a:r>
              <a:rPr lang="nl-NL" sz="2400" dirty="0">
                <a:latin typeface="Calibri" panose="020F0502020204030204" pitchFamily="34" charset="0"/>
                <a:ea typeface="Calibri" panose="020F0502020204030204" pitchFamily="34" charset="0"/>
              </a:rPr>
              <a:t>Meer dan 80% van de gassen die de dampkring vormen, tref je aan in de onderste 10 kilometer. Hoe verder weg van het aardoppervlak, hoe lager de concentratie van de gassen.</a:t>
            </a:r>
            <a:endParaRPr lang="nl-NL" sz="2400" dirty="0">
              <a:latin typeface="Arial" panose="020B0604020202020204" pitchFamily="34" charset="0"/>
              <a:ea typeface="Calibri" panose="020F0502020204030204" pitchFamily="34" charset="0"/>
            </a:endParaRPr>
          </a:p>
          <a:p>
            <a:pPr marL="354013" indent="-354013">
              <a:spcAft>
                <a:spcPts val="0"/>
              </a:spcAft>
              <a:buNone/>
            </a:pPr>
            <a:r>
              <a:rPr lang="nl-NL" sz="2400" dirty="0">
                <a:latin typeface="Arial" panose="020B0604020202020204" pitchFamily="34" charset="0"/>
                <a:ea typeface="Calibri" panose="020F0502020204030204" pitchFamily="34" charset="0"/>
              </a:rPr>
              <a:t>●	</a:t>
            </a:r>
            <a:r>
              <a:rPr lang="nl-NL" sz="2400" dirty="0">
                <a:latin typeface="Calibri" panose="020F0502020204030204" pitchFamily="34" charset="0"/>
                <a:ea typeface="Calibri" panose="020F0502020204030204" pitchFamily="34" charset="0"/>
              </a:rPr>
              <a:t>Samenstelling van de atmosfeer: stikstof (78,01%), zuurstof (20,95%), kleine hoeveelheden waterdamp en koolstofdioxide.</a:t>
            </a:r>
          </a:p>
          <a:p>
            <a:pPr marL="354013" indent="-354013">
              <a:spcAft>
                <a:spcPts val="0"/>
              </a:spcAft>
              <a:buNone/>
            </a:pPr>
            <a:endParaRPr lang="nl-NL" sz="2400" dirty="0">
              <a:effectLst/>
              <a:latin typeface="Arial" panose="020B0604020202020204" pitchFamily="34" charset="0"/>
              <a:ea typeface="Calibri" panose="020F0502020204030204" pitchFamily="34" charset="0"/>
            </a:endParaRPr>
          </a:p>
        </p:txBody>
      </p:sp>
      <p:pic>
        <p:nvPicPr>
          <p:cNvPr id="2" name="Afbeelding 1">
            <a:extLst>
              <a:ext uri="{FF2B5EF4-FFF2-40B4-BE49-F238E27FC236}">
                <a16:creationId xmlns:a16="http://schemas.microsoft.com/office/drawing/2014/main" id="{2CA95AA5-3E14-449D-92A9-369869A4BC0A}"/>
              </a:ext>
            </a:extLst>
          </p:cNvPr>
          <p:cNvPicPr>
            <a:picLocks noChangeAspect="1"/>
          </p:cNvPicPr>
          <p:nvPr/>
        </p:nvPicPr>
        <p:blipFill>
          <a:blip r:embed="rId3"/>
          <a:stretch>
            <a:fillRect/>
          </a:stretch>
        </p:blipFill>
        <p:spPr>
          <a:xfrm>
            <a:off x="0" y="4146495"/>
            <a:ext cx="9144000" cy="1820184"/>
          </a:xfrm>
          <a:prstGeom prst="rect">
            <a:avLst/>
          </a:prstGeom>
        </p:spPr>
      </p:pic>
      <p:sp>
        <p:nvSpPr>
          <p:cNvPr id="4" name="Rechthoek 3">
            <a:extLst>
              <a:ext uri="{FF2B5EF4-FFF2-40B4-BE49-F238E27FC236}">
                <a16:creationId xmlns:a16="http://schemas.microsoft.com/office/drawing/2014/main" id="{11001AA3-9B50-4A4F-BADB-1E91F73802D0}"/>
              </a:ext>
            </a:extLst>
          </p:cNvPr>
          <p:cNvSpPr/>
          <p:nvPr/>
        </p:nvSpPr>
        <p:spPr>
          <a:xfrm>
            <a:off x="0" y="6029281"/>
            <a:ext cx="6768752" cy="261610"/>
          </a:xfrm>
          <a:prstGeom prst="rect">
            <a:avLst/>
          </a:prstGeom>
        </p:spPr>
        <p:txBody>
          <a:bodyPr wrap="square" lIns="360000">
            <a:spAutoFit/>
          </a:bodyPr>
          <a:lstStyle/>
          <a:p>
            <a:r>
              <a:rPr lang="nl-NL" sz="1100" dirty="0">
                <a:latin typeface="Calibri" panose="020F0502020204030204" pitchFamily="34" charset="0"/>
                <a:cs typeface="Calibri" panose="020F0502020204030204" pitchFamily="34" charset="0"/>
              </a:rPr>
              <a:t>Samenstelling van de atmosfeer van de aarde, Venus en Mars</a:t>
            </a:r>
          </a:p>
        </p:txBody>
      </p:sp>
    </p:spTree>
    <p:extLst>
      <p:ext uri="{BB962C8B-B14F-4D97-AF65-F5344CB8AC3E}">
        <p14:creationId xmlns:p14="http://schemas.microsoft.com/office/powerpoint/2010/main" val="1992659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De atmosfeer: een omhulsel van gas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354013" indent="-354013">
              <a:spcBef>
                <a:spcPts val="0"/>
              </a:spcBef>
              <a:spcAft>
                <a:spcPts val="1000"/>
              </a:spcAft>
              <a:buNone/>
            </a:pPr>
            <a:r>
              <a:rPr lang="nl-NL" sz="2800" b="1" dirty="0">
                <a:latin typeface="Calibri" panose="020F0502020204030204" pitchFamily="34" charset="0"/>
                <a:ea typeface="Calibri" panose="020F0502020204030204" pitchFamily="34" charset="0"/>
              </a:rPr>
              <a:t>Samenstelling en opbouw van de atmosfeer</a:t>
            </a:r>
          </a:p>
          <a:p>
            <a:pPr marL="354013" indent="-354013">
              <a:spcAft>
                <a:spcPts val="0"/>
              </a:spcAft>
              <a:buNone/>
            </a:pPr>
            <a:r>
              <a:rPr lang="nl-NL" sz="2400" dirty="0">
                <a:latin typeface="Calibri" panose="020F0502020204030204" pitchFamily="34" charset="0"/>
                <a:ea typeface="Calibri" panose="020F0502020204030204" pitchFamily="34" charset="0"/>
              </a:rPr>
              <a:t>►	Vier lagen, gescheiden door pauzes.</a:t>
            </a:r>
          </a:p>
          <a:p>
            <a:pPr marL="354013" indent="-354013">
              <a:spcAft>
                <a:spcPts val="0"/>
              </a:spcAft>
              <a:buNone/>
            </a:pPr>
            <a:r>
              <a:rPr lang="nl-NL" sz="2400" dirty="0">
                <a:latin typeface="Calibri" panose="020F0502020204030204" pitchFamily="34" charset="0"/>
                <a:ea typeface="Calibri" panose="020F0502020204030204" pitchFamily="34" charset="0"/>
              </a:rPr>
              <a:t>	Vanaf het aardoppervlak:</a:t>
            </a:r>
          </a:p>
          <a:p>
            <a:pPr marL="354013" indent="-354013">
              <a:spcAft>
                <a:spcPts val="0"/>
              </a:spcAft>
              <a:buNone/>
            </a:pPr>
            <a:r>
              <a:rPr lang="nl-NL" sz="2400" dirty="0">
                <a:latin typeface="Calibri" panose="020F0502020204030204" pitchFamily="34" charset="0"/>
                <a:ea typeface="Calibri" panose="020F0502020204030204" pitchFamily="34" charset="0"/>
              </a:rPr>
              <a:t>●	</a:t>
            </a:r>
            <a:r>
              <a:rPr lang="nl-NL" sz="2400" b="1" dirty="0">
                <a:latin typeface="Calibri" panose="020F0502020204030204" pitchFamily="34" charset="0"/>
                <a:ea typeface="Calibri" panose="020F0502020204030204" pitchFamily="34" charset="0"/>
              </a:rPr>
              <a:t>troposfeer</a:t>
            </a:r>
            <a:r>
              <a:rPr lang="nl-NL" sz="2400" dirty="0">
                <a:latin typeface="Calibri" panose="020F0502020204030204" pitchFamily="34" charset="0"/>
                <a:ea typeface="Calibri" panose="020F0502020204030204" pitchFamily="34" charset="0"/>
              </a:rPr>
              <a:t> (9-12 kilometer dik). </a:t>
            </a:r>
          </a:p>
          <a:p>
            <a:pPr marL="354013" indent="-354013">
              <a:spcBef>
                <a:spcPts val="0"/>
              </a:spcBef>
              <a:spcAft>
                <a:spcPts val="0"/>
              </a:spcAft>
              <a:buNone/>
            </a:pPr>
            <a:r>
              <a:rPr lang="nl-NL" sz="2400" dirty="0">
                <a:latin typeface="Calibri" panose="020F0502020204030204" pitchFamily="34" charset="0"/>
                <a:ea typeface="Calibri" panose="020F0502020204030204" pitchFamily="34" charset="0"/>
              </a:rPr>
              <a:t>	Hierin daalt de temperatuur met </a:t>
            </a:r>
          </a:p>
          <a:p>
            <a:pPr marL="354013" indent="-354013">
              <a:spcBef>
                <a:spcPts val="0"/>
              </a:spcBef>
              <a:spcAft>
                <a:spcPts val="0"/>
              </a:spcAft>
              <a:buNone/>
            </a:pPr>
            <a:r>
              <a:rPr lang="nl-NL" sz="2400" dirty="0">
                <a:latin typeface="Calibri" panose="020F0502020204030204" pitchFamily="34" charset="0"/>
                <a:ea typeface="Calibri" panose="020F0502020204030204" pitchFamily="34" charset="0"/>
              </a:rPr>
              <a:t>	toenemende hoogte.</a:t>
            </a:r>
          </a:p>
          <a:p>
            <a:pPr marL="354013" indent="-354013">
              <a:spcAft>
                <a:spcPts val="0"/>
              </a:spcAft>
              <a:buNone/>
            </a:pPr>
            <a:r>
              <a:rPr lang="nl-NL" sz="2400" dirty="0">
                <a:latin typeface="Calibri" panose="020F0502020204030204" pitchFamily="34" charset="0"/>
                <a:ea typeface="Calibri" panose="020F0502020204030204" pitchFamily="34" charset="0"/>
              </a:rPr>
              <a:t>●	</a:t>
            </a:r>
            <a:r>
              <a:rPr lang="nl-NL" sz="2400" b="1" dirty="0">
                <a:latin typeface="Calibri" panose="020F0502020204030204" pitchFamily="34" charset="0"/>
                <a:ea typeface="Calibri" panose="020F0502020204030204" pitchFamily="34" charset="0"/>
              </a:rPr>
              <a:t>stratosfeer</a:t>
            </a:r>
            <a:r>
              <a:rPr lang="nl-NL" sz="2400" dirty="0">
                <a:latin typeface="Calibri" panose="020F0502020204030204" pitchFamily="34" charset="0"/>
                <a:ea typeface="Calibri" panose="020F0502020204030204" pitchFamily="34" charset="0"/>
              </a:rPr>
              <a:t>. Veel </a:t>
            </a:r>
            <a:r>
              <a:rPr lang="nl-NL" sz="2400" dirty="0" err="1">
                <a:latin typeface="Calibri" panose="020F0502020204030204" pitchFamily="34" charset="0"/>
                <a:ea typeface="Calibri" panose="020F0502020204030204" pitchFamily="34" charset="0"/>
              </a:rPr>
              <a:t>ozongas</a:t>
            </a:r>
            <a:r>
              <a:rPr lang="nl-NL" sz="2400" dirty="0">
                <a:latin typeface="Calibri" panose="020F0502020204030204" pitchFamily="34" charset="0"/>
                <a:ea typeface="Calibri" panose="020F0502020204030204" pitchFamily="34" charset="0"/>
              </a:rPr>
              <a:t> (O</a:t>
            </a:r>
            <a:r>
              <a:rPr lang="nl-NL" sz="2400" baseline="-25000" dirty="0">
                <a:latin typeface="Calibri" panose="020F0502020204030204" pitchFamily="34" charset="0"/>
                <a:ea typeface="Calibri" panose="020F0502020204030204" pitchFamily="34" charset="0"/>
              </a:rPr>
              <a:t>3</a:t>
            </a:r>
            <a:r>
              <a:rPr lang="nl-NL" sz="2400" dirty="0">
                <a:latin typeface="Calibri" panose="020F0502020204030204" pitchFamily="34" charset="0"/>
                <a:ea typeface="Calibri" panose="020F0502020204030204" pitchFamily="34" charset="0"/>
              </a:rPr>
              <a:t>) dat de </a:t>
            </a:r>
          </a:p>
          <a:p>
            <a:pPr marL="354013" indent="-354013">
              <a:spcBef>
                <a:spcPts val="0"/>
              </a:spcBef>
              <a:spcAft>
                <a:spcPts val="0"/>
              </a:spcAft>
              <a:buNone/>
            </a:pPr>
            <a:r>
              <a:rPr lang="nl-NL" sz="2400" dirty="0">
                <a:latin typeface="Calibri" panose="020F0502020204030204" pitchFamily="34" charset="0"/>
                <a:ea typeface="Calibri" panose="020F0502020204030204" pitchFamily="34" charset="0"/>
              </a:rPr>
              <a:t>	schadelijke ultraviolette straling uit het</a:t>
            </a:r>
          </a:p>
          <a:p>
            <a:pPr marL="354013" indent="-354013">
              <a:spcBef>
                <a:spcPts val="0"/>
              </a:spcBef>
              <a:spcAft>
                <a:spcPts val="0"/>
              </a:spcAft>
              <a:buNone/>
            </a:pPr>
            <a:r>
              <a:rPr lang="nl-NL" sz="2400" dirty="0">
                <a:latin typeface="Calibri" panose="020F0502020204030204" pitchFamily="34" charset="0"/>
                <a:ea typeface="Calibri" panose="020F0502020204030204" pitchFamily="34" charset="0"/>
              </a:rPr>
              <a:t>	zonlicht filtert.</a:t>
            </a:r>
          </a:p>
          <a:p>
            <a:pPr marL="354013" indent="-354013">
              <a:spcAft>
                <a:spcPts val="0"/>
              </a:spcAft>
              <a:buNone/>
            </a:pPr>
            <a:r>
              <a:rPr lang="nl-NL" sz="2400" dirty="0">
                <a:latin typeface="Calibri" panose="020F0502020204030204" pitchFamily="34" charset="0"/>
                <a:ea typeface="Calibri" panose="020F0502020204030204" pitchFamily="34" charset="0"/>
              </a:rPr>
              <a:t>●	</a:t>
            </a:r>
            <a:r>
              <a:rPr lang="nl-NL" sz="2400" b="1" dirty="0">
                <a:latin typeface="Calibri" panose="020F0502020204030204" pitchFamily="34" charset="0"/>
                <a:ea typeface="Calibri" panose="020F0502020204030204" pitchFamily="34" charset="0"/>
              </a:rPr>
              <a:t>mesosfeer</a:t>
            </a:r>
            <a:r>
              <a:rPr lang="nl-NL" sz="2400" dirty="0">
                <a:latin typeface="Calibri" panose="020F0502020204030204" pitchFamily="34" charset="0"/>
                <a:ea typeface="Calibri" panose="020F0502020204030204" pitchFamily="34" charset="0"/>
              </a:rPr>
              <a:t> </a:t>
            </a:r>
          </a:p>
          <a:p>
            <a:pPr marL="354013" indent="-354013">
              <a:spcAft>
                <a:spcPts val="0"/>
              </a:spcAft>
              <a:buFont typeface="Arial" panose="020B0604020202020204" pitchFamily="34" charset="0"/>
              <a:buChar char="●"/>
            </a:pPr>
            <a:r>
              <a:rPr lang="nl-NL" sz="2400" b="1" dirty="0">
                <a:latin typeface="Calibri" panose="020F0502020204030204" pitchFamily="34" charset="0"/>
                <a:ea typeface="Calibri" panose="020F0502020204030204" pitchFamily="34" charset="0"/>
              </a:rPr>
              <a:t>thermosfeer</a:t>
            </a:r>
          </a:p>
          <a:p>
            <a:pPr marL="354013" indent="-354013">
              <a:spcAft>
                <a:spcPts val="0"/>
              </a:spcAft>
              <a:buNone/>
            </a:pPr>
            <a:endParaRPr lang="nl-NL" sz="2800" b="1" dirty="0">
              <a:latin typeface="Calibri" panose="020F0502020204030204" pitchFamily="34" charset="0"/>
              <a:ea typeface="Calibri" panose="020F0502020204030204" pitchFamily="34" charset="0"/>
            </a:endParaRPr>
          </a:p>
        </p:txBody>
      </p:sp>
      <p:pic>
        <p:nvPicPr>
          <p:cNvPr id="4" name="Afbeelding 3">
            <a:extLst>
              <a:ext uri="{FF2B5EF4-FFF2-40B4-BE49-F238E27FC236}">
                <a16:creationId xmlns:a16="http://schemas.microsoft.com/office/drawing/2014/main" id="{033B65CF-8116-4308-A0F8-C541CC935E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8398" y="1628800"/>
            <a:ext cx="3108992" cy="5130354"/>
          </a:xfrm>
          <a:prstGeom prst="rect">
            <a:avLst/>
          </a:prstGeom>
        </p:spPr>
      </p:pic>
    </p:spTree>
    <p:extLst>
      <p:ext uri="{BB962C8B-B14F-4D97-AF65-F5344CB8AC3E}">
        <p14:creationId xmlns:p14="http://schemas.microsoft.com/office/powerpoint/2010/main" val="3006554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De atmosfeer: een omhulsel van gas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8748464" cy="5506917"/>
          </a:xfrm>
        </p:spPr>
        <p:txBody>
          <a:bodyPr lIns="360000" tIns="46800" bIns="46800"/>
          <a:lstStyle/>
          <a:p>
            <a:pPr marL="354013" indent="-354013">
              <a:spcBef>
                <a:spcPts val="0"/>
              </a:spcBef>
              <a:spcAft>
                <a:spcPts val="1000"/>
              </a:spcAft>
              <a:buNone/>
            </a:pPr>
            <a:r>
              <a:rPr lang="nl-NL" sz="2800" b="1" dirty="0">
                <a:latin typeface="Calibri" panose="020F0502020204030204" pitchFamily="34" charset="0"/>
                <a:ea typeface="Calibri" panose="020F0502020204030204" pitchFamily="34" charset="0"/>
              </a:rPr>
              <a:t>Energiebalans</a:t>
            </a:r>
          </a:p>
          <a:p>
            <a:pPr>
              <a:buFont typeface="Arial" panose="020B0604020202020204" pitchFamily="34" charset="0"/>
              <a:buChar char="►"/>
              <a:tabLst>
                <a:tab pos="361950" algn="l"/>
              </a:tabLst>
            </a:pPr>
            <a:r>
              <a:rPr lang="nl-NL" sz="2400" dirty="0">
                <a:latin typeface="Calibri" panose="020F0502020204030204" pitchFamily="34" charset="0"/>
                <a:ea typeface="Calibri" panose="020F0502020204030204" pitchFamily="34" charset="0"/>
              </a:rPr>
              <a:t>Energiebalans of stralingsbalans: </a:t>
            </a:r>
            <a:r>
              <a:rPr lang="nl-NL" sz="2400" dirty="0">
                <a:latin typeface="Calibri" panose="020F0502020204030204" pitchFamily="34" charset="0"/>
              </a:rPr>
              <a:t>de optelsom van de kortgolvige instraling (zonlicht) op aarde, de naar het heelal teruggekaatste straling en de langgolvige uitstraling (warmte) van de aarde.</a:t>
            </a:r>
          </a:p>
          <a:p>
            <a:pPr marL="354013" indent="-354013">
              <a:spcAft>
                <a:spcPts val="0"/>
              </a:spcAft>
              <a:buNone/>
            </a:pPr>
            <a:r>
              <a:rPr lang="nl-NL" sz="2400" dirty="0">
                <a:latin typeface="Calibri" panose="020F0502020204030204" pitchFamily="34" charset="0"/>
                <a:ea typeface="Calibri" panose="020F0502020204030204" pitchFamily="34" charset="0"/>
              </a:rPr>
              <a:t>●	Ongeveer 30% van de zonne-energie wordt teruggekaatst en ruim 23% wordt geabsorbeerd in de troposfeer.</a:t>
            </a:r>
          </a:p>
          <a:p>
            <a:pPr marL="354013" indent="-354013">
              <a:spcAft>
                <a:spcPts val="0"/>
              </a:spcAft>
              <a:buNone/>
            </a:pPr>
            <a:r>
              <a:rPr lang="nl-NL" sz="2400" dirty="0">
                <a:latin typeface="Calibri" panose="020F0502020204030204" pitchFamily="34" charset="0"/>
                <a:ea typeface="Calibri" panose="020F0502020204030204" pitchFamily="34" charset="0"/>
              </a:rPr>
              <a:t>●	Ongeveer de helft van de kortgolvige straling bereikt het aardoppervlak. Deze wordt omgezet in warmte en door de aarde teruggekaatst als langgolvige straling. Het broeikaseffect vertraagt de </a:t>
            </a:r>
            <a:r>
              <a:rPr lang="nl-NL" sz="2400" dirty="0" err="1">
                <a:latin typeface="Calibri" panose="020F0502020204030204" pitchFamily="34" charset="0"/>
                <a:ea typeface="Calibri" panose="020F0502020204030204" pitchFamily="34" charset="0"/>
              </a:rPr>
              <a:t>terugstraling</a:t>
            </a:r>
            <a:r>
              <a:rPr lang="nl-NL" sz="2400" dirty="0">
                <a:latin typeface="Calibri" panose="020F0502020204030204" pitchFamily="34" charset="0"/>
                <a:ea typeface="Calibri" panose="020F0502020204030204" pitchFamily="34" charset="0"/>
              </a:rPr>
              <a:t> naar de ruimte.</a:t>
            </a:r>
          </a:p>
        </p:txBody>
      </p:sp>
    </p:spTree>
    <p:extLst>
      <p:ext uri="{BB962C8B-B14F-4D97-AF65-F5344CB8AC3E}">
        <p14:creationId xmlns:p14="http://schemas.microsoft.com/office/powerpoint/2010/main" val="847590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1.1 De atmosfeer: een omhulsel van gas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354013" indent="-354013">
              <a:spcAft>
                <a:spcPts val="0"/>
              </a:spcAft>
              <a:buNone/>
            </a:pPr>
            <a:r>
              <a:rPr lang="nl-NL" sz="2800" b="1" dirty="0">
                <a:latin typeface="Calibri" panose="020F0502020204030204" pitchFamily="34" charset="0"/>
                <a:ea typeface="Calibri" panose="020F0502020204030204" pitchFamily="34" charset="0"/>
              </a:rPr>
              <a:t>Energiebalans</a:t>
            </a:r>
          </a:p>
          <a:p>
            <a:pPr marL="354013" indent="-354013">
              <a:spcAft>
                <a:spcPts val="0"/>
              </a:spcAft>
              <a:buNone/>
            </a:pPr>
            <a:endParaRPr lang="nl-NL" sz="2400" dirty="0">
              <a:latin typeface="Calibri" panose="020F0502020204030204" pitchFamily="34" charset="0"/>
              <a:ea typeface="Calibri" panose="020F0502020204030204" pitchFamily="34" charset="0"/>
            </a:endParaRPr>
          </a:p>
        </p:txBody>
      </p:sp>
      <p:pic>
        <p:nvPicPr>
          <p:cNvPr id="6" name="Afbeelding 5">
            <a:extLst>
              <a:ext uri="{FF2B5EF4-FFF2-40B4-BE49-F238E27FC236}">
                <a16:creationId xmlns:a16="http://schemas.microsoft.com/office/drawing/2014/main" id="{ACE0BFD9-4058-4AC6-96A9-8CE73D0924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395" y="1844824"/>
            <a:ext cx="7517211" cy="4570464"/>
          </a:xfrm>
          <a:prstGeom prst="rect">
            <a:avLst/>
          </a:prstGeom>
        </p:spPr>
      </p:pic>
    </p:spTree>
    <p:extLst>
      <p:ext uri="{BB962C8B-B14F-4D97-AF65-F5344CB8AC3E}">
        <p14:creationId xmlns:p14="http://schemas.microsoft.com/office/powerpoint/2010/main" val="699045978"/>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1919</Words>
  <Application>Microsoft Macintosh PowerPoint</Application>
  <PresentationFormat>Diavoorstelling (4:3)</PresentationFormat>
  <Paragraphs>200</Paragraphs>
  <Slides>33</Slides>
  <Notes>33</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33</vt:i4>
      </vt:variant>
    </vt:vector>
  </HeadingPairs>
  <TitlesOfParts>
    <vt:vector size="37" baseType="lpstr">
      <vt:lpstr>Arial</vt:lpstr>
      <vt:lpstr>Calibri</vt:lpstr>
      <vt:lpstr>Times New Roman</vt:lpstr>
      <vt:lpstr>Kantoorthema</vt:lpstr>
      <vt:lpstr>PowerPoint-presentatie</vt:lpstr>
      <vt:lpstr>1. Het klimaatsysteem</vt:lpstr>
      <vt:lpstr>1. Het klimaatsysteem</vt:lpstr>
      <vt:lpstr>1.1 De atmosfeer: een omhulsel van gas</vt:lpstr>
      <vt:lpstr>1.1 De atmosfeer: een omhulsel van gas</vt:lpstr>
      <vt:lpstr>1.1 De atmosfeer: een omhulsel van gas</vt:lpstr>
      <vt:lpstr>1.1 De atmosfeer: een omhulsel van gas</vt:lpstr>
      <vt:lpstr>1.1 De atmosfeer: een omhulsel van gas</vt:lpstr>
      <vt:lpstr>1.1 De atmosfeer: een omhulsel van gas</vt:lpstr>
      <vt:lpstr>1.1 De atmosfeer: een omhulsel van gas</vt:lpstr>
      <vt:lpstr>1.1 De atmosfeer: een omhulsel van gas</vt:lpstr>
      <vt:lpstr>1.1 De atmosfeer: een omhulsel van gas</vt:lpstr>
      <vt:lpstr>1.1 De atmosfeer: een omhulsel van gas</vt:lpstr>
      <vt:lpstr>1.2 Warmtetransport door de wind</vt:lpstr>
      <vt:lpstr>1.2 Warmtetransport door de wind</vt:lpstr>
      <vt:lpstr>1.2 Warmtetransport door de wind</vt:lpstr>
      <vt:lpstr>1.2 Warmtetransport door de wind</vt:lpstr>
      <vt:lpstr>1.2 Warmtetransport door de wind</vt:lpstr>
      <vt:lpstr>1.2 Warmtetransport door de wind</vt:lpstr>
      <vt:lpstr>1.2 Warmtetransport door de wind</vt:lpstr>
      <vt:lpstr>1.3 Rivieren in de oceanen</vt:lpstr>
      <vt:lpstr>1.3 Rivieren in de oceanen</vt:lpstr>
      <vt:lpstr>1.3 Rivieren in de oceanen</vt:lpstr>
      <vt:lpstr>1.3 Rivieren in de oceanen</vt:lpstr>
      <vt:lpstr>1.3 Rivieren in de oceanen</vt:lpstr>
      <vt:lpstr>1.3 Rivieren in de oceanen</vt:lpstr>
      <vt:lpstr>1.3 Rivieren in de oceanen</vt:lpstr>
      <vt:lpstr>1.4 Het klimaat als systeem</vt:lpstr>
      <vt:lpstr>1.4 Het klimaat als systeem</vt:lpstr>
      <vt:lpstr>1.4 Het klimaat als systeem</vt:lpstr>
      <vt:lpstr>1.4 Het klimaat als systeem</vt:lpstr>
      <vt:lpstr>1.4 Het klimaat als systeem</vt:lpstr>
      <vt:lpstr>1.4 Het klimaat als systeem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2018-02-27T14:47:41Z</dcterms:created>
  <dcterms:modified xsi:type="dcterms:W3CDTF">2019-12-27T14:46:33Z</dcterms:modified>
</cp:coreProperties>
</file>