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comments/comment4.xml" ContentType="application/vnd.openxmlformats-officedocument.presentationml.comments+xml"/>
  <Override PartName="/ppt/notesSlides/notesSlide18.xml" ContentType="application/vnd.openxmlformats-officedocument.presentationml.notesSlide+xml"/>
  <Override PartName="/ppt/comments/comment5.xml" ContentType="application/vnd.openxmlformats-officedocument.presentationml.comments+xml"/>
  <Override PartName="/ppt/notesSlides/notesSlide19.xml" ContentType="application/vnd.openxmlformats-officedocument.presentationml.notesSlide+xml"/>
  <Override PartName="/ppt/comments/comment6.xml" ContentType="application/vnd.openxmlformats-officedocument.presentationml.comments+xml"/>
  <Override PartName="/ppt/notesSlides/notesSlide20.xml" ContentType="application/vnd.openxmlformats-officedocument.presentationml.notesSlide+xml"/>
  <Override PartName="/ppt/comments/comment7.xml" ContentType="application/vnd.openxmlformats-officedocument.presentationml.comments+xml"/>
  <Override PartName="/ppt/notesSlides/notesSlide21.xml" ContentType="application/vnd.openxmlformats-officedocument.presentationml.notesSlide+xml"/>
  <Override PartName="/ppt/comments/comment8.xml" ContentType="application/vnd.openxmlformats-officedocument.presentationml.comments+xml"/>
  <Override PartName="/ppt/notesSlides/notesSlide22.xml" ContentType="application/vnd.openxmlformats-officedocument.presentationml.notesSlide+xml"/>
  <Override PartName="/ppt/comments/comment9.xml" ContentType="application/vnd.openxmlformats-officedocument.presentationml.comments+xml"/>
  <Override PartName="/ppt/notesSlides/notesSlide23.xml" ContentType="application/vnd.openxmlformats-officedocument.presentationml.notesSlide+xml"/>
  <Override PartName="/ppt/comments/comment10.xml" ContentType="application/vnd.openxmlformats-officedocument.presentationml.comments+xml"/>
  <Override PartName="/ppt/notesSlides/notesSlide24.xml" ContentType="application/vnd.openxmlformats-officedocument.presentationml.notesSlide+xml"/>
  <Override PartName="/ppt/comments/comment1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7"/>
  </p:notesMasterIdLst>
  <p:sldIdLst>
    <p:sldId id="267" r:id="rId5"/>
    <p:sldId id="268" r:id="rId6"/>
    <p:sldId id="270" r:id="rId7"/>
    <p:sldId id="269" r:id="rId8"/>
    <p:sldId id="271" r:id="rId9"/>
    <p:sldId id="280" r:id="rId10"/>
    <p:sldId id="273" r:id="rId11"/>
    <p:sldId id="272" r:id="rId12"/>
    <p:sldId id="276" r:id="rId13"/>
    <p:sldId id="275" r:id="rId14"/>
    <p:sldId id="277" r:id="rId15"/>
    <p:sldId id="278" r:id="rId16"/>
    <p:sldId id="279" r:id="rId17"/>
    <p:sldId id="281" r:id="rId18"/>
    <p:sldId id="283" r:id="rId19"/>
    <p:sldId id="284" r:id="rId20"/>
    <p:sldId id="286" r:id="rId21"/>
    <p:sldId id="274"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eur" initials="A" lastIdx="19"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33" autoAdjust="0"/>
  </p:normalViewPr>
  <p:slideViewPr>
    <p:cSldViewPr>
      <p:cViewPr varScale="1">
        <p:scale>
          <a:sx n="108" d="100"/>
          <a:sy n="108" d="100"/>
        </p:scale>
        <p:origin x="171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7-11-20T13:38:34.896" idx="1">
    <p:pos x="1212" y="705"/>
    <p:text>Hier doorgenummerd. Zie nummering bij paragraaf 1.1</p:text>
  </p:cm>
</p:cmLst>
</file>

<file path=ppt/comments/comment10.xml><?xml version="1.0" encoding="utf-8"?>
<p:cmLst xmlns:a="http://schemas.openxmlformats.org/drawingml/2006/main" xmlns:r="http://schemas.openxmlformats.org/officeDocument/2006/relationships" xmlns:p="http://schemas.openxmlformats.org/presentationml/2006/main">
  <p:cm authorId="4" dt="2017-11-20T15:03:05.111" idx="18">
    <p:pos x="10" y="10"/>
    <p:text>Ook op deze en de volgende dia enkele tekstuele aanpassingen</p:text>
  </p:cm>
</p:cmLst>
</file>

<file path=ppt/comments/comment11.xml><?xml version="1.0" encoding="utf-8"?>
<p:cmLst xmlns:a="http://schemas.openxmlformats.org/drawingml/2006/main" xmlns:r="http://schemas.openxmlformats.org/officeDocument/2006/relationships" xmlns:p="http://schemas.openxmlformats.org/presentationml/2006/main">
  <p:cm authorId="4" dt="2018-02-26T17:50:54.743" idx="19">
    <p:pos x="755" y="442"/>
    <p:text>Laatste zin het woordje 'nam' toegevoegd</p:text>
  </p:cm>
</p:cmLst>
</file>

<file path=ppt/comments/comment2.xml><?xml version="1.0" encoding="utf-8"?>
<p:cmLst xmlns:a="http://schemas.openxmlformats.org/drawingml/2006/main" xmlns:r="http://schemas.openxmlformats.org/officeDocument/2006/relationships" xmlns:p="http://schemas.openxmlformats.org/presentationml/2006/main">
  <p:cm authorId="4" dt="2017-11-20T14:06:17.524" idx="2">
    <p:pos x="2828" y="833"/>
    <p:text>De vier kaartjes zijn geplaatst op nieuwe dia. Kan daardoor beter bekeken.toegelicht worden in klas en schept meer ruimte voor tekst hier.
Daarnaast tekst iets veranderd.</p:text>
  </p:cm>
  <p:cm authorId="4" dt="2018-01-31T10:59:27.817" idx="3">
    <p:pos x="2828" y="969"/>
    <p:text>Ok prima!</p:text>
    <p:extLst>
      <p:ext uri="{C676402C-5697-4E1C-873F-D02D1690AC5C}">
        <p15:threadingInfo xmlns:p15="http://schemas.microsoft.com/office/powerpoint/2012/main" timeZoneBias="-60">
          <p15:parentCm authorId="4"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17-10-31T09:48:20.139" idx="4">
    <p:pos x="10" y="10"/>
    <p:text>figuur 1.13</p:text>
    <p:extLst>
      <p:ext uri="{C676402C-5697-4E1C-873F-D02D1690AC5C}">
        <p15:threadingInfo xmlns:p15="http://schemas.microsoft.com/office/powerpoint/2012/main" timeZoneBias="-60"/>
      </p:ext>
    </p:extLst>
  </p:cm>
  <p:cm authorId="4" dt="2017-11-20T14:21:57.199" idx="5">
    <p:pos x="2777" y="705"/>
    <p:text>Ook hier aanscherping van tekst, vooral bij tweede bolletje</p:text>
  </p:cm>
</p:cmLst>
</file>

<file path=ppt/comments/comment4.xml><?xml version="1.0" encoding="utf-8"?>
<p:cmLst xmlns:a="http://schemas.openxmlformats.org/drawingml/2006/main" xmlns:r="http://schemas.openxmlformats.org/officeDocument/2006/relationships" xmlns:p="http://schemas.openxmlformats.org/presentationml/2006/main">
  <p:cm authorId="4" dt="2017-10-31T09:48:20.139" idx="6">
    <p:pos x="10" y="10"/>
    <p:text>figuur 1.14</p:text>
    <p:extLst>
      <p:ext uri="{C676402C-5697-4E1C-873F-D02D1690AC5C}">
        <p15:threadingInfo xmlns:p15="http://schemas.microsoft.com/office/powerpoint/2012/main" timeZoneBias="-60"/>
      </p:ext>
    </p:extLst>
  </p:cm>
  <p:cm authorId="4" dt="2017-11-20T14:29:14.970" idx="7">
    <p:pos x="2846" y="705"/>
    <p:text>Tekst bijgesteld</p:text>
  </p:cm>
</p:cmLst>
</file>

<file path=ppt/comments/comment5.xml><?xml version="1.0" encoding="utf-8"?>
<p:cmLst xmlns:a="http://schemas.openxmlformats.org/drawingml/2006/main" xmlns:r="http://schemas.openxmlformats.org/officeDocument/2006/relationships" xmlns:p="http://schemas.openxmlformats.org/presentationml/2006/main">
  <p:cm authorId="4" dt="2017-10-31T09:48:20.139" idx="8">
    <p:pos x="10" y="10"/>
    <p:text>figuur 1.15</p:text>
    <p:extLst>
      <p:ext uri="{C676402C-5697-4E1C-873F-D02D1690AC5C}">
        <p15:threadingInfo xmlns:p15="http://schemas.microsoft.com/office/powerpoint/2012/main" timeZoneBias="-60"/>
      </p:ext>
    </p:extLst>
  </p:cm>
  <p:cm authorId="4" dt="2017-11-20T14:39:38.817" idx="9">
    <p:pos x="1840" y="791"/>
    <p:text>Deze en de volgende paar dia's wat aangepast om wat meer lijn in de predentatie te krijgen</p:text>
  </p:cm>
  <p:cm authorId="4" dt="2018-01-31T11:27:18.363" idx="10">
    <p:pos x="1840" y="927"/>
    <p:text>ok</p:text>
    <p:extLst>
      <p:ext uri="{C676402C-5697-4E1C-873F-D02D1690AC5C}">
        <p15:threadingInfo xmlns:p15="http://schemas.microsoft.com/office/powerpoint/2012/main" timeZoneBias="-60">
          <p15:parentCm authorId="4" idx="9"/>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18-01-31T11:26:45.610" idx="11">
    <p:pos x="10" y="10"/>
    <p:text>Twee varianten gemaakt dia 11 en 12, welke kies je? Of liever dia 11 en strepen weghalen?</p:text>
    <p:extLst>
      <p:ext uri="{C676402C-5697-4E1C-873F-D02D1690AC5C}">
        <p15:threadingInfo xmlns:p15="http://schemas.microsoft.com/office/powerpoint/2012/main" timeZoneBias="-60"/>
      </p:ext>
    </p:extLst>
  </p:cm>
  <p:cm authorId="4" dt="2018-02-26T17:42:53.195" idx="12">
    <p:pos x="1135" y="403"/>
    <p:text>Deze tekst is dezelfde als op volgende dia ! Een vam de twee dia's verwijderen</p:text>
  </p:cm>
</p:cmLst>
</file>

<file path=ppt/comments/comment7.xml><?xml version="1.0" encoding="utf-8"?>
<p:cmLst xmlns:a="http://schemas.openxmlformats.org/drawingml/2006/main" xmlns:r="http://schemas.openxmlformats.org/officeDocument/2006/relationships" xmlns:p="http://schemas.openxmlformats.org/presentationml/2006/main">
  <p:cm authorId="4" dt="2018-01-31T11:26:45.610" idx="13">
    <p:pos x="747" y="502"/>
    <p:text>strepen geplaatst, ok?</p:text>
    <p:extLst>
      <p:ext uri="{C676402C-5697-4E1C-873F-D02D1690AC5C}">
        <p15:threadingInfo xmlns:p15="http://schemas.microsoft.com/office/powerpoint/2012/main" timeZoneBias="-60"/>
      </p:ext>
    </p:extLst>
  </p:cm>
  <p:cm authorId="4" dt="2018-02-26T17:44:08.406" idx="14">
    <p:pos x="447" y="476"/>
    <p:text>Deze tekst is identiek aan die op vorige dia. Alleen ander letterformaat. Dus een van de beide dia's verwijderen</p:text>
  </p:cm>
  <p:cm authorId="4" dt="2018-02-26T17:45:40.370" idx="15">
    <p:pos x="995" y="498"/>
    <p:text>Strepen ok</p:text>
  </p:cm>
</p:cmLst>
</file>

<file path=ppt/comments/comment8.xml><?xml version="1.0" encoding="utf-8"?>
<p:cmLst xmlns:a="http://schemas.openxmlformats.org/drawingml/2006/main" xmlns:r="http://schemas.openxmlformats.org/officeDocument/2006/relationships" xmlns:p="http://schemas.openxmlformats.org/presentationml/2006/main">
  <p:cm authorId="4" dt="2017-10-31T09:48:20.139" idx="16">
    <p:pos x="10" y="10"/>
    <p:text>figuur 1.15</p:text>
    <p:extLst>
      <p:ext uri="{C676402C-5697-4E1C-873F-D02D1690AC5C}">
        <p15:threadingInfo xmlns:p15="http://schemas.microsoft.com/office/powerpoint/2012/main" timeZoneBias="-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4" dt="2017-10-31T09:48:20.139" idx="17">
    <p:pos x="10" y="10"/>
    <p:text>figuur 1.17</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10-10-2019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en-US" sz="1200" b="0" i="0" u="none" strike="noStrike" kern="1200" baseline="0" dirty="0" err="1">
                <a:solidFill>
                  <a:schemeClr val="tx1"/>
                </a:solidFill>
                <a:latin typeface="+mn-lt"/>
                <a:ea typeface="+mn-ea"/>
                <a:cs typeface="+mn-cs"/>
              </a:rPr>
              <a:t>Lwow</a:t>
            </a:r>
            <a:r>
              <a:rPr lang="en-US" sz="1200" b="0" i="0" u="none" strike="noStrike" kern="1200" baseline="0" dirty="0">
                <a:solidFill>
                  <a:schemeClr val="tx1"/>
                </a:solidFill>
                <a:latin typeface="+mn-lt"/>
                <a:ea typeface="+mn-ea"/>
                <a:cs typeface="+mn-cs"/>
              </a:rPr>
              <a:t>, Lvov, </a:t>
            </a:r>
            <a:r>
              <a:rPr lang="en-US" sz="1200" b="0" i="0" u="none" strike="noStrike" kern="1200" baseline="0" dirty="0" err="1">
                <a:solidFill>
                  <a:schemeClr val="tx1"/>
                </a:solidFill>
                <a:latin typeface="+mn-lt"/>
                <a:ea typeface="+mn-ea"/>
                <a:cs typeface="+mn-cs"/>
              </a:rPr>
              <a:t>Lemberg</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Lviv</a:t>
            </a:r>
            <a:r>
              <a:rPr lang="en-US" sz="1200" b="0" i="0" u="none" strike="noStrike" kern="1200" baseline="0" dirty="0">
                <a:solidFill>
                  <a:schemeClr val="tx1"/>
                </a:solidFill>
                <a:latin typeface="+mn-lt"/>
                <a:ea typeface="+mn-ea"/>
                <a:cs typeface="+mn-cs"/>
              </a:rPr>
              <a:t>?</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a:p>
        </p:txBody>
      </p:sp>
    </p:spTree>
    <p:extLst>
      <p:ext uri="{BB962C8B-B14F-4D97-AF65-F5344CB8AC3E}">
        <p14:creationId xmlns:p14="http://schemas.microsoft.com/office/powerpoint/2010/main" val="16098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r>
              <a:rPr lang="nl-NL" baseline="0" dirty="0"/>
              <a:t> Model beroepsbevolking en ontwikkelingspeil</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1328834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Urbanisatiegraad in (delen</a:t>
            </a:r>
            <a:r>
              <a:rPr lang="nl-NL" baseline="0" dirty="0"/>
              <a:t> van) de wereld, 1980 en 2015.</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169166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312544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Brug</a:t>
            </a:r>
            <a:r>
              <a:rPr lang="nl-NL" baseline="0" dirty="0"/>
              <a:t> over de Bosporus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2657038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Diffusie</a:t>
            </a:r>
            <a:r>
              <a:rPr lang="nl-NL" baseline="0" dirty="0"/>
              <a:t> van de Indo-Europese taalfamilie: A. </a:t>
            </a:r>
            <a:r>
              <a:rPr lang="nl-NL" baseline="0" dirty="0" err="1"/>
              <a:t>Kurganmigratie</a:t>
            </a:r>
            <a:r>
              <a:rPr lang="nl-NL" baseline="0" dirty="0"/>
              <a:t>; B Anatolische migratie</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3922519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854111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Roep om separatisme in Catalonië,</a:t>
            </a:r>
            <a:r>
              <a:rPr lang="nl-NL" baseline="0" dirty="0"/>
              <a:t> Spanje</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3527700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Blokvorming</a:t>
            </a:r>
            <a:r>
              <a:rPr lang="nl-NL" baseline="0" dirty="0"/>
              <a:t> in Europa</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a:p>
        </p:txBody>
      </p:sp>
    </p:spTree>
    <p:extLst>
      <p:ext uri="{BB962C8B-B14F-4D97-AF65-F5344CB8AC3E}">
        <p14:creationId xmlns:p14="http://schemas.microsoft.com/office/powerpoint/2010/main" val="1668627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Demografisch transitie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a:p>
        </p:txBody>
      </p:sp>
    </p:spTree>
    <p:extLst>
      <p:ext uri="{BB962C8B-B14F-4D97-AF65-F5344CB8AC3E}">
        <p14:creationId xmlns:p14="http://schemas.microsoft.com/office/powerpoint/2010/main" val="3419840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a:p>
        </p:txBody>
      </p:sp>
    </p:spTree>
    <p:extLst>
      <p:ext uri="{BB962C8B-B14F-4D97-AF65-F5344CB8AC3E}">
        <p14:creationId xmlns:p14="http://schemas.microsoft.com/office/powerpoint/2010/main" val="359274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r>
              <a:rPr lang="nl-NL" baseline="0" dirty="0"/>
              <a:t> Mobiele telefoon op het Afrikaanse platteland in Kenia</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a:p>
        </p:txBody>
      </p:sp>
    </p:spTree>
    <p:extLst>
      <p:ext uri="{BB962C8B-B14F-4D97-AF65-F5344CB8AC3E}">
        <p14:creationId xmlns:p14="http://schemas.microsoft.com/office/powerpoint/2010/main" val="2207294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a:p>
        </p:txBody>
      </p:sp>
    </p:spTree>
    <p:extLst>
      <p:ext uri="{BB962C8B-B14F-4D97-AF65-F5344CB8AC3E}">
        <p14:creationId xmlns:p14="http://schemas.microsoft.com/office/powerpoint/2010/main" val="13256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Demografisch transitie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a:p>
        </p:txBody>
      </p:sp>
    </p:spTree>
    <p:extLst>
      <p:ext uri="{BB962C8B-B14F-4D97-AF65-F5344CB8AC3E}">
        <p14:creationId xmlns:p14="http://schemas.microsoft.com/office/powerpoint/2010/main" val="3419840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Winkel voor Poolse migranten</a:t>
            </a:r>
            <a:r>
              <a:rPr lang="nl-NL" baseline="0" dirty="0"/>
              <a:t> in Engeland, 2015</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a:p>
        </p:txBody>
      </p:sp>
    </p:spTree>
    <p:extLst>
      <p:ext uri="{BB962C8B-B14F-4D97-AF65-F5344CB8AC3E}">
        <p14:creationId xmlns:p14="http://schemas.microsoft.com/office/powerpoint/2010/main" val="3332692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Drie vormen van een</a:t>
            </a:r>
            <a:r>
              <a:rPr lang="nl-NL" baseline="0" dirty="0"/>
              <a:t> bevolkingsdiagram</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a:p>
        </p:txBody>
      </p:sp>
    </p:spTree>
    <p:extLst>
      <p:ext uri="{BB962C8B-B14F-4D97-AF65-F5344CB8AC3E}">
        <p14:creationId xmlns:p14="http://schemas.microsoft.com/office/powerpoint/2010/main" val="1892913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Leeftijdsopbouw</a:t>
            </a:r>
            <a:r>
              <a:rPr lang="nl-NL" baseline="0" dirty="0"/>
              <a:t> in </a:t>
            </a:r>
            <a:r>
              <a:rPr lang="nl-NL" baseline="0"/>
              <a:t>de Europese Unie, 1994 en 2014</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a:p>
        </p:txBody>
      </p:sp>
    </p:spTree>
    <p:extLst>
      <p:ext uri="{BB962C8B-B14F-4D97-AF65-F5344CB8AC3E}">
        <p14:creationId xmlns:p14="http://schemas.microsoft.com/office/powerpoint/2010/main" val="2284670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Medina:</a:t>
            </a:r>
            <a:r>
              <a:rPr lang="nl-NL" baseline="0" dirty="0"/>
              <a:t> de heilige stad en bedevaartsoort van de moslims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a:p>
        </p:txBody>
      </p:sp>
    </p:spTree>
    <p:extLst>
      <p:ext uri="{BB962C8B-B14F-4D97-AF65-F5344CB8AC3E}">
        <p14:creationId xmlns:p14="http://schemas.microsoft.com/office/powerpoint/2010/main" val="153648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Bevolkingsomvang</a:t>
            </a:r>
            <a:r>
              <a:rPr lang="nl-NL" baseline="0" dirty="0"/>
              <a:t> van landen in de islamitische wereld, 2015</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a:p>
        </p:txBody>
      </p:sp>
    </p:spTree>
    <p:extLst>
      <p:ext uri="{BB962C8B-B14F-4D97-AF65-F5344CB8AC3E}">
        <p14:creationId xmlns:p14="http://schemas.microsoft.com/office/powerpoint/2010/main" val="3600631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Moslimkinderen lezen de koran.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a:p>
        </p:txBody>
      </p:sp>
    </p:spTree>
    <p:extLst>
      <p:ext uri="{BB962C8B-B14F-4D97-AF65-F5344CB8AC3E}">
        <p14:creationId xmlns:p14="http://schemas.microsoft.com/office/powerpoint/2010/main" val="546364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Jemen: etnische en religieuze samenstelling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a:p>
        </p:txBody>
      </p:sp>
    </p:spTree>
    <p:extLst>
      <p:ext uri="{BB962C8B-B14F-4D97-AF65-F5344CB8AC3E}">
        <p14:creationId xmlns:p14="http://schemas.microsoft.com/office/powerpoint/2010/main" val="3979316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Protest</a:t>
            </a:r>
            <a:r>
              <a:rPr lang="nl-NL" baseline="0" dirty="0"/>
              <a:t> in Egypte tijdens de Arabische lente</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a:p>
        </p:txBody>
      </p:sp>
    </p:spTree>
    <p:extLst>
      <p:ext uri="{BB962C8B-B14F-4D97-AF65-F5344CB8AC3E}">
        <p14:creationId xmlns:p14="http://schemas.microsoft.com/office/powerpoint/2010/main" val="306136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Globaliseringsindex,</a:t>
            </a:r>
            <a:r>
              <a:rPr lang="nl-NL" baseline="0" dirty="0"/>
              <a:t> 2015</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153648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a:p>
        </p:txBody>
      </p:sp>
    </p:spTree>
    <p:extLst>
      <p:ext uri="{BB962C8B-B14F-4D97-AF65-F5344CB8AC3E}">
        <p14:creationId xmlns:p14="http://schemas.microsoft.com/office/powerpoint/2010/main" val="2965316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a:p>
        </p:txBody>
      </p:sp>
    </p:spTree>
    <p:extLst>
      <p:ext uri="{BB962C8B-B14F-4D97-AF65-F5344CB8AC3E}">
        <p14:creationId xmlns:p14="http://schemas.microsoft.com/office/powerpoint/2010/main" val="133139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a:p>
        </p:txBody>
      </p:sp>
    </p:spTree>
    <p:extLst>
      <p:ext uri="{BB962C8B-B14F-4D97-AF65-F5344CB8AC3E}">
        <p14:creationId xmlns:p14="http://schemas.microsoft.com/office/powerpoint/2010/main" val="94669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39685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Indeling</a:t>
            </a:r>
            <a:r>
              <a:rPr lang="nl-NL" baseline="0" dirty="0"/>
              <a:t> van cultuurgebieden op basis van dominante cultuur, geschiedenis en geografische ligging</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2776928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politie grijpt hard in bij studentenprotesten</a:t>
            </a:r>
            <a:r>
              <a:rPr lang="nl-NL" baseline="0" dirty="0"/>
              <a:t> in Myanmar, maart 2015</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140600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Democratie-index</a:t>
            </a:r>
            <a:r>
              <a:rPr lang="nl-NL" baseline="0" dirty="0"/>
              <a:t>, 2015</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218581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Aandeel van het bbp in de wereldproductie, 2015</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3626208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10-10-2019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10-10-2019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10-10-2019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10-10-2019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10-10-2019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10-10-2019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10-10-2019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10-10-2019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omments" Target="../comments/comment9.xml"/><Relationship Id="rId5" Type="http://schemas.microsoft.com/office/2007/relationships/hdphoto" Target="../media/hdphoto1.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 </a:t>
            </a:r>
            <a:r>
              <a:rPr lang="nl-NL" sz="3200" dirty="0">
                <a:solidFill>
                  <a:schemeClr val="bg1"/>
                </a:solidFill>
                <a:latin typeface="Calibri" panose="020F0502020204030204" pitchFamily="34" charset="0"/>
                <a:cs typeface="Calibri" panose="020F0502020204030204" pitchFamily="34" charset="0"/>
              </a:rPr>
              <a:t>De wereld: een mozaïek van regio’s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FontTx/>
              <a:buNone/>
              <a:defRPr/>
            </a:pPr>
            <a:r>
              <a:rPr lang="nl-NL" sz="2800" b="1" dirty="0">
                <a:latin typeface="Calibri" panose="020F0502020204030204" pitchFamily="34" charset="0"/>
              </a:rPr>
              <a:t>Hoofdvraag</a:t>
            </a:r>
          </a:p>
          <a:p>
            <a:pPr marL="0" indent="0">
              <a:buFontTx/>
              <a:buNone/>
              <a:defRPr/>
            </a:pPr>
            <a:r>
              <a:rPr lang="nl-NL" sz="2400" dirty="0">
                <a:latin typeface="Calibri" panose="020F0502020204030204" pitchFamily="34" charset="0"/>
              </a:rPr>
              <a:t>Wat zijn de belangrijkste </a:t>
            </a:r>
            <a:r>
              <a:rPr lang="nl-NL" sz="2400" dirty="0" err="1">
                <a:latin typeface="Calibri" panose="020F0502020204030204" pitchFamily="34" charset="0"/>
              </a:rPr>
              <a:t>sociaalgeograﬁsche</a:t>
            </a:r>
            <a:r>
              <a:rPr lang="nl-NL" sz="2400" dirty="0">
                <a:latin typeface="Calibri" panose="020F0502020204030204" pitchFamily="34" charset="0"/>
              </a:rPr>
              <a:t> indelingskenmerken van en processen in de macroregio’s?</a:t>
            </a:r>
          </a:p>
        </p:txBody>
      </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782"/>
          <a:stretch/>
        </p:blipFill>
        <p:spPr>
          <a:xfrm>
            <a:off x="-108520" y="2753544"/>
            <a:ext cx="9275657" cy="4104456"/>
          </a:xfrm>
          <a:prstGeom prst="rect">
            <a:avLst/>
          </a:prstGeom>
        </p:spPr>
      </p:pic>
    </p:spTree>
    <p:extLst>
      <p:ext uri="{BB962C8B-B14F-4D97-AF65-F5344CB8AC3E}">
        <p14:creationId xmlns:p14="http://schemas.microsoft.com/office/powerpoint/2010/main" val="353812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1484903"/>
          </a:xfrm>
        </p:spPr>
        <p:txBody>
          <a:bodyPr lIns="360000" tIns="46800" bIns="46800">
            <a:normAutofit lnSpcReduction="10000"/>
          </a:bodyPr>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Rijke en arme regio’s</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De welvaart tussen en binnen cultuurgebieden verschilt sterk. </a:t>
            </a:r>
          </a:p>
          <a:p>
            <a:pPr marL="361950" lvl="0" indent="0">
              <a:spcAft>
                <a:spcPts val="0"/>
              </a:spcAft>
              <a:buNone/>
            </a:pPr>
            <a:r>
              <a:rPr lang="nl-NL" sz="2400" dirty="0">
                <a:latin typeface="Calibri" panose="020F0502020204030204" pitchFamily="34" charset="0"/>
                <a:ea typeface="Times New Roman" panose="02020603050405020304" pitchFamily="18" charset="0"/>
                <a:cs typeface="Times New Roman" panose="02020603050405020304" pitchFamily="18" charset="0"/>
              </a:rPr>
              <a:t>Het bbp (</a:t>
            </a:r>
            <a:r>
              <a:rPr lang="nl-NL" sz="2400" dirty="0" err="1">
                <a:latin typeface="Calibri" panose="020F0502020204030204" pitchFamily="34" charset="0"/>
                <a:ea typeface="Times New Roman" panose="02020603050405020304" pitchFamily="18" charset="0"/>
                <a:cs typeface="Times New Roman" panose="02020603050405020304" pitchFamily="18" charset="0"/>
              </a:rPr>
              <a:t>brp</a:t>
            </a:r>
            <a:r>
              <a:rPr lang="nl-NL" sz="2400" dirty="0">
                <a:latin typeface="Calibri" panose="020F0502020204030204" pitchFamily="34" charset="0"/>
                <a:ea typeface="Times New Roman" panose="02020603050405020304" pitchFamily="18" charset="0"/>
                <a:cs typeface="Times New Roman" panose="02020603050405020304" pitchFamily="18" charset="0"/>
              </a:rPr>
              <a:t>)/inw kun je gebruiken om dat te meten.</a:t>
            </a:r>
            <a:endParaRPr lang="nl-NL" sz="2400" b="1" dirty="0">
              <a:latin typeface="Calibri" panose="020F0502020204030204" pitchFamily="34" charset="0"/>
              <a:ea typeface="Times New Roman" panose="02020603050405020304" pitchFamily="18" charset="0"/>
              <a:cs typeface="Times New Roman" panose="02020603050405020304" pitchFamily="18" charset="0"/>
            </a:endParaRPr>
          </a:p>
          <a:p>
            <a:pPr lvl="0" indent="0">
              <a:spcAft>
                <a:spcPts val="0"/>
              </a:spcAft>
              <a:buNone/>
            </a:pPr>
            <a:endParaRPr lang="nl-NL" sz="1200" kern="1400" spc="-2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kstvak 2"/>
          <p:cNvSpPr txBox="1"/>
          <p:nvPr/>
        </p:nvSpPr>
        <p:spPr>
          <a:xfrm>
            <a:off x="0" y="2564904"/>
            <a:ext cx="7668344" cy="3711785"/>
          </a:xfrm>
          <a:prstGeom prst="rect">
            <a:avLst/>
          </a:prstGeom>
          <a:noFill/>
        </p:spPr>
        <p:txBody>
          <a:bodyPr wrap="square" lIns="360000" rtlCol="0">
            <a:spAutoFit/>
          </a:bodyPr>
          <a:lstStyle/>
          <a:p>
            <a:pPr marL="361950" lvl="0" eaLnBrk="0" fontAlgn="base" hangingPunct="0">
              <a:spcBef>
                <a:spcPct val="20000"/>
              </a:spcBef>
            </a:pP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betrouwbaarheid van de cijfers over bbp (</a:t>
            </a:r>
            <a:r>
              <a:rPr lang="nl-NL" sz="24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brp</a:t>
            </a: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hangt samen met de volgende vragen:</a:t>
            </a:r>
            <a:endParaRPr lang="nl-NL"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Bef>
                <a:spcPct val="20000"/>
              </a:spcBef>
              <a:buFont typeface="Arial" panose="020B0604020202020204" pitchFamily="34" charset="0"/>
              <a:buChar char="●"/>
            </a:pP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heeft men meegerekend? </a:t>
            </a:r>
          </a:p>
          <a:p>
            <a:pPr marL="361950" lvl="0" indent="-361950" eaLnBrk="0" fontAlgn="base" hangingPunct="0">
              <a:spcBef>
                <a:spcPct val="20000"/>
              </a:spcBef>
            </a:pPr>
            <a:r>
              <a:rPr lang="nl-NL"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(denk aan: zelfvoorziening).</a:t>
            </a:r>
            <a:endParaRPr lang="nl-NL"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Bef>
                <a:spcPct val="20000"/>
              </a:spcBef>
              <a:buFont typeface="Arial" panose="020B0604020202020204" pitchFamily="34" charset="0"/>
              <a:buChar char="●"/>
            </a:pP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Is gelet op de koopkracht?</a:t>
            </a:r>
          </a:p>
          <a:p>
            <a:pPr marL="361950" lvl="0" eaLnBrk="0" fontAlgn="base" hangingPunct="0">
              <a:spcBef>
                <a:spcPct val="20000"/>
              </a:spcBef>
            </a:pPr>
            <a:r>
              <a:rPr lang="nl-NL"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(denk aan prijzen goederen/diensten)</a:t>
            </a:r>
            <a:endParaRPr lang="nl-NL"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eaLnBrk="0" fontAlgn="base" hangingPunct="0">
              <a:spcBef>
                <a:spcPct val="20000"/>
              </a:spcBef>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Is er binnen een land sprake van</a:t>
            </a:r>
          </a:p>
          <a:p>
            <a:pPr marL="361950" lvl="0" eaLnBrk="0" fontAlgn="base" hangingPunct="0">
              <a:spcBef>
                <a:spcPct val="20000"/>
              </a:spcBef>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grote of kleine regionale en/of </a:t>
            </a:r>
          </a:p>
          <a:p>
            <a:pPr marL="361950" lvl="0" eaLnBrk="0" fontAlgn="base" hangingPunct="0">
              <a:spcBef>
                <a:spcPct val="20000"/>
              </a:spcBef>
              <a:tabLst>
                <a:tab pos="36195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sociale ongelijkheid?</a:t>
            </a:r>
          </a:p>
        </p:txBody>
      </p:sp>
      <p:pic>
        <p:nvPicPr>
          <p:cNvPr id="9" name="Afbeelding 8">
            <a:extLst>
              <a:ext uri="{FF2B5EF4-FFF2-40B4-BE49-F238E27FC236}">
                <a16:creationId xmlns:a16="http://schemas.microsoft.com/office/drawing/2014/main" id="{D7455E10-BA82-4B55-AFA0-3BD0F9EC7C05}"/>
              </a:ext>
            </a:extLst>
          </p:cNvPr>
          <p:cNvPicPr>
            <a:picLocks noChangeAspect="1"/>
          </p:cNvPicPr>
          <p:nvPr/>
        </p:nvPicPr>
        <p:blipFill>
          <a:blip r:embed="rId4"/>
          <a:stretch>
            <a:fillRect/>
          </a:stretch>
        </p:blipFill>
        <p:spPr>
          <a:xfrm>
            <a:off x="4860032" y="3501008"/>
            <a:ext cx="4145674" cy="3055931"/>
          </a:xfrm>
          <a:prstGeom prst="rect">
            <a:avLst/>
          </a:prstGeom>
        </p:spPr>
      </p:pic>
    </p:spTree>
    <p:extLst>
      <p:ext uri="{BB962C8B-B14F-4D97-AF65-F5344CB8AC3E}">
        <p14:creationId xmlns:p14="http://schemas.microsoft.com/office/powerpoint/2010/main" val="2653581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2925063"/>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Beroepsbevolking</a:t>
            </a:r>
            <a:endParaRPr lang="nl-NL" sz="14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Verband tussen economische ontwikkelingspeil en samenstelling van de beroepsbevolking</a:t>
            </a:r>
          </a:p>
          <a:p>
            <a:pPr marL="0" lvl="0" indent="0">
              <a:spcAft>
                <a:spcPts val="0"/>
              </a:spcAft>
              <a:buNone/>
            </a:pPr>
            <a:endParaRPr lang="nl-NL" sz="2400" b="1"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1200" kern="1400" spc="-2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3952" y="2709565"/>
            <a:ext cx="5436096" cy="3998793"/>
          </a:xfrm>
          <a:prstGeom prst="rect">
            <a:avLst/>
          </a:prstGeom>
        </p:spPr>
      </p:pic>
    </p:spTree>
    <p:extLst>
      <p:ext uri="{BB962C8B-B14F-4D97-AF65-F5344CB8AC3E}">
        <p14:creationId xmlns:p14="http://schemas.microsoft.com/office/powerpoint/2010/main" val="1034857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3429119"/>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Dicht- en dunbevolkte regio’s</a:t>
            </a:r>
            <a:endParaRPr lang="nl-NL" sz="2800" b="1"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De bevolkingsspreiding in de wereld is ongelijkmatig.</a:t>
            </a:r>
          </a:p>
          <a:p>
            <a:pPr marL="360363" lvl="0" indent="-360363">
              <a:spcAft>
                <a:spcPts val="0"/>
              </a:spcAft>
              <a:buNone/>
            </a:pPr>
            <a:r>
              <a:rPr lang="nl-NL" sz="2400" dirty="0">
                <a:latin typeface="Calibri" panose="020F0502020204030204" pitchFamily="34" charset="0"/>
                <a:ea typeface="Times New Roman" panose="02020603050405020304" pitchFamily="18" charset="0"/>
                <a:cs typeface="Times New Roman" panose="02020603050405020304" pitchFamily="18" charset="0"/>
              </a:rPr>
              <a:t>	Vergelijk de hoge bevolkingsdichtheid van vruchtbare rivierdalen en delta’s met die in extreem koude, droge of hooggelegen regio’s.</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verstedelijkingsgraad (urbanisatiegraad) ligt wereldwijd boven de 50%. Welvarende regio’s zijn sterk verstedelijkt.</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spcAft>
                <a:spcPts val="0"/>
              </a:spcAft>
              <a:buNone/>
            </a:pP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kstvak 5"/>
          <p:cNvSpPr txBox="1"/>
          <p:nvPr/>
        </p:nvSpPr>
        <p:spPr>
          <a:xfrm>
            <a:off x="2987824" y="4509120"/>
            <a:ext cx="184731" cy="369332"/>
          </a:xfrm>
          <a:prstGeom prst="rect">
            <a:avLst/>
          </a:prstGeom>
          <a:noFill/>
        </p:spPr>
        <p:txBody>
          <a:bodyPr wrap="none" rtlCol="0">
            <a:spAutoFit/>
          </a:bodyPr>
          <a:lstStyle/>
          <a:p>
            <a:endParaRPr lang="nl-NL" dirty="0"/>
          </a:p>
        </p:txBody>
      </p:sp>
      <p:sp>
        <p:nvSpPr>
          <p:cNvPr id="7" name="Tekstvak 6"/>
          <p:cNvSpPr txBox="1"/>
          <p:nvPr/>
        </p:nvSpPr>
        <p:spPr>
          <a:xfrm>
            <a:off x="0" y="3733204"/>
            <a:ext cx="3733055" cy="2677656"/>
          </a:xfrm>
          <a:prstGeom prst="rect">
            <a:avLst/>
          </a:prstGeom>
          <a:noFill/>
        </p:spPr>
        <p:txBody>
          <a:bodyPr wrap="square" lIns="360000" rtlCol="0">
            <a:spAutoFit/>
          </a:bodyPr>
          <a:lstStyle/>
          <a:p>
            <a:pPr marL="354013" lvl="0" indent="-354013">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totale stedelijke bevolking is in rijke regio’s kleiner dan in arme landen. Verstedelijkingstempo in arme macroregio’s is hoog.</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Afbeelding 7"/>
          <p:cNvPicPr>
            <a:picLocks noChangeAspect="1"/>
          </p:cNvPicPr>
          <p:nvPr/>
        </p:nvPicPr>
        <p:blipFill>
          <a:blip r:embed="rId4"/>
          <a:stretch>
            <a:fillRect/>
          </a:stretch>
        </p:blipFill>
        <p:spPr>
          <a:xfrm>
            <a:off x="3733055" y="3965152"/>
            <a:ext cx="5184576" cy="2213760"/>
          </a:xfrm>
          <a:prstGeom prst="rect">
            <a:avLst/>
          </a:prstGeom>
        </p:spPr>
      </p:pic>
    </p:spTree>
    <p:extLst>
      <p:ext uri="{BB962C8B-B14F-4D97-AF65-F5344CB8AC3E}">
        <p14:creationId xmlns:p14="http://schemas.microsoft.com/office/powerpoint/2010/main" val="2428131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4581247"/>
          </a:xfrm>
        </p:spPr>
        <p:txBody>
          <a:bodyPr lIns="360000" tIns="46800" bIns="46800"/>
          <a:lstStyle/>
          <a:p>
            <a:pPr marL="0" indent="0">
              <a:lnSpc>
                <a:spcPts val="1300"/>
              </a:lnSpc>
              <a:spcAft>
                <a:spcPts val="0"/>
              </a:spcAft>
              <a:buNone/>
            </a:pPr>
            <a:r>
              <a:rPr lang="nl-NL" sz="28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nl-NL" sz="1400" kern="1400" spc="-20" dirty="0">
              <a:solidFill>
                <a:srgbClr val="000000"/>
              </a:solidFill>
              <a:latin typeface="Times New Roman" panose="02020603050405020304" pitchFamily="18" charset="0"/>
              <a:ea typeface="Times New Roman" panose="02020603050405020304" pitchFamily="18" charset="0"/>
            </a:endParaRPr>
          </a:p>
          <a:p>
            <a:pPr marL="0" indent="0">
              <a:lnSpc>
                <a:spcPts val="1300"/>
              </a:lnSpc>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Regionaliseren</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Je kunt de wereld aan de hand van een of meerdere kenmerken indelen of regionaliseren. Je krijgt dan een goed beeld van de ruimtelijke politieke-, economische-, culturele en demografische verschillen.</a:t>
            </a:r>
          </a:p>
          <a:p>
            <a:pPr>
              <a:lnSpc>
                <a:spcPts val="1300"/>
              </a:lnSpc>
              <a:spcAft>
                <a:spcPts val="0"/>
              </a:spcAft>
            </a:pPr>
            <a:endParaRPr lang="nl-NL" sz="14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spcAft>
                <a:spcPts val="0"/>
              </a:spcAft>
              <a:buNone/>
            </a:pPr>
            <a:endParaRPr lang="nl-NL" sz="2400" b="1"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1200" kern="1400" spc="-2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96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buFontTx/>
              <a:buNone/>
              <a:defRPr/>
            </a:pPr>
            <a:r>
              <a:rPr lang="nl-NL" sz="2800" b="1" dirty="0">
                <a:latin typeface="Calibri" panose="020F0502020204030204" pitchFamily="34" charset="0"/>
              </a:rPr>
              <a:t>Deelvraag</a:t>
            </a:r>
          </a:p>
          <a:p>
            <a:pPr>
              <a:buFont typeface="Arial" panose="020B0604020202020204" pitchFamily="34" charset="0"/>
              <a:buChar char="●"/>
              <a:defRPr/>
            </a:pPr>
            <a:r>
              <a:rPr lang="nl-NL" sz="2400" dirty="0">
                <a:latin typeface="Calibri" panose="020F0502020204030204" pitchFamily="34" charset="0"/>
              </a:rPr>
              <a:t>Welke politieke, culturele, economische en </a:t>
            </a:r>
            <a:r>
              <a:rPr lang="nl-NL" sz="2400" dirty="0" err="1">
                <a:latin typeface="Calibri" panose="020F0502020204030204" pitchFamily="34" charset="0"/>
              </a:rPr>
              <a:t>demograﬁsche</a:t>
            </a:r>
            <a:r>
              <a:rPr lang="nl-NL" sz="2400" dirty="0">
                <a:latin typeface="Calibri" panose="020F0502020204030204" pitchFamily="34" charset="0"/>
              </a:rPr>
              <a:t> kenmerken zijn typerend voor Europa?</a:t>
            </a:r>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36899" b="28935"/>
          <a:stretch/>
        </p:blipFill>
        <p:spPr>
          <a:xfrm>
            <a:off x="0" y="2852936"/>
            <a:ext cx="9252520" cy="4104456"/>
          </a:xfrm>
          <a:prstGeom prst="rect">
            <a:avLst/>
          </a:prstGeom>
        </p:spPr>
      </p:pic>
    </p:spTree>
    <p:extLst>
      <p:ext uri="{BB962C8B-B14F-4D97-AF65-F5344CB8AC3E}">
        <p14:creationId xmlns:p14="http://schemas.microsoft.com/office/powerpoint/2010/main" val="152652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Aft>
                <a:spcPts val="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Eurazië, of Europa en Azië? Diffusie</a:t>
            </a:r>
            <a:endParaRPr lang="nl-NL" sz="2800" kern="1400" spc="-20" dirty="0">
              <a:solidFill>
                <a:srgbClr val="000000"/>
              </a:solidFill>
              <a:latin typeface="Times New Roman" panose="02020603050405020304" pitchFamily="18" charset="0"/>
              <a:ea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Afbeelding 6">
            <a:extLst>
              <a:ext uri="{FF2B5EF4-FFF2-40B4-BE49-F238E27FC236}">
                <a16:creationId xmlns:a16="http://schemas.microsoft.com/office/drawing/2014/main" id="{93E92923-4676-4F08-9558-B949BA668B3C}"/>
              </a:ext>
            </a:extLst>
          </p:cNvPr>
          <p:cNvPicPr>
            <a:picLocks noChangeAspect="1"/>
          </p:cNvPicPr>
          <p:nvPr/>
        </p:nvPicPr>
        <p:blipFill>
          <a:blip r:embed="rId3"/>
          <a:stretch>
            <a:fillRect/>
          </a:stretch>
        </p:blipFill>
        <p:spPr>
          <a:xfrm>
            <a:off x="0" y="2132856"/>
            <a:ext cx="9144000" cy="4156736"/>
          </a:xfrm>
          <a:prstGeom prst="rect">
            <a:avLst/>
          </a:prstGeom>
        </p:spPr>
      </p:pic>
    </p:spTree>
    <p:extLst>
      <p:ext uri="{BB962C8B-B14F-4D97-AF65-F5344CB8AC3E}">
        <p14:creationId xmlns:p14="http://schemas.microsoft.com/office/powerpoint/2010/main" val="566300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2565024"/>
          </a:xfrm>
        </p:spPr>
        <p:txBody>
          <a:bodyPr lIns="360000" tIns="46800" bIns="46800">
            <a:normAutofit lnSpcReduction="10000"/>
          </a:bodyPr>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Staatkundige verbrokkeling</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Europa kent relatief veel staten. Het aantal en de grenzen ervan veranderde vaak. Dat komt onder meer door geopolitieke, culturele en economische factoren.</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Geopolitiek </a:t>
            </a:r>
            <a:r>
              <a:rPr lang="nl-NL" sz="2000" dirty="0">
                <a:latin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machtsverhoudingen tussen (groepen) landen.</a:t>
            </a:r>
          </a:p>
          <a:p>
            <a:pPr lvl="0">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Voorbeelden: </a:t>
            </a:r>
          </a:p>
          <a:p>
            <a:pPr marL="0" lvl="0" indent="0">
              <a:spcAft>
                <a:spcPts val="0"/>
              </a:spcAft>
              <a:buNone/>
            </a:pP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kstvak 2"/>
          <p:cNvSpPr txBox="1"/>
          <p:nvPr/>
        </p:nvSpPr>
        <p:spPr>
          <a:xfrm>
            <a:off x="-28333" y="3644192"/>
            <a:ext cx="8460432" cy="1200329"/>
          </a:xfrm>
          <a:prstGeom prst="rect">
            <a:avLst/>
          </a:prstGeom>
          <a:noFill/>
        </p:spPr>
        <p:txBody>
          <a:bodyPr wrap="square" lIns="360000" rtlCol="0">
            <a:spAutoFit/>
          </a:bodyPr>
          <a:lstStyle/>
          <a:p>
            <a:pPr marL="361950" lvl="0" indent="-361950">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staatkundige veranderingen in Oost-Europa door kleinere geopolitieke invloed van de (voormalige) Sovjet-Unie</a:t>
            </a:r>
          </a:p>
          <a:p>
            <a:pPr marL="361950" lvl="0" indent="-36195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verdeeldheid in de Oekraïne</a:t>
            </a:r>
            <a:endParaRPr lang="nl-NL" sz="24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1052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Staatkundige verbrokkeling</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Culturele verschillen hebben invloed op de staatkundige stabiliteit in Europa. Bij beperkte natievorming (op nationale schaal!) kan regionalisme of zelfs separatisme optreden.</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None/>
              <a:tabLst>
                <a:tab pos="442913" algn="l"/>
              </a:tabLst>
            </a:pPr>
            <a:r>
              <a:rPr lang="nl-NL" sz="2400" kern="1400" spc="-20" dirty="0">
                <a:solidFill>
                  <a:srgbClr val="000000"/>
                </a:solidFill>
                <a:latin typeface="Arial" panose="020B0604020202020204" pitchFamily="34" charset="0"/>
                <a:ea typeface="Times New Roman" panose="02020603050405020304" pitchFamily="18" charset="0"/>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Een voorbeeld van regionalisme tref je aan in </a:t>
            </a:r>
            <a:r>
              <a:rPr lang="nl-NL" sz="2400" dirty="0">
                <a:latin typeface="Calibri" panose="020F0502020204030204" pitchFamily="34" charset="0"/>
                <a:ea typeface="Times New Roman" panose="02020603050405020304" pitchFamily="18" charset="0"/>
                <a:cs typeface="Calibri" panose="020F0502020204030204" pitchFamily="34" charset="0"/>
              </a:rPr>
              <a:t>Catalonië</a:t>
            </a:r>
            <a:endParaRPr lang="nl-NL" sz="24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Ook ruimtelijke verschillen in economische ontwikkeling hebben invloed op de staatkundige stabiliteit. Catalonië, maar ook destijds in Tsjechië zijn voorbeelden.</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61331"/>
          <a:stretch/>
        </p:blipFill>
        <p:spPr>
          <a:xfrm>
            <a:off x="0" y="4797151"/>
            <a:ext cx="9144000" cy="2076103"/>
          </a:xfrm>
          <a:prstGeom prst="rect">
            <a:avLst/>
          </a:prstGeom>
        </p:spPr>
      </p:pic>
    </p:spTree>
    <p:extLst>
      <p:ext uri="{BB962C8B-B14F-4D97-AF65-F5344CB8AC3E}">
        <p14:creationId xmlns:p14="http://schemas.microsoft.com/office/powerpoint/2010/main" val="2037573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932040" cy="5506917"/>
          </a:xfrm>
        </p:spPr>
        <p:txBody>
          <a:bodyPr lIns="360000" tIns="46800" bIns="46800">
            <a:normAutofit lnSpcReduction="10000"/>
          </a:bodyPr>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Eenwording en blokvorming</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Meer economische en politieke macht en stabiliteit door blokvorming bijv. EU. </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Na de Koude Oorlog traden in korte tijd veel Midden- en Oost-Europese landen toe tot de Europese Unie. Nu bedreigt onenigheid over financiële crisis, vluchtelingen en de </a:t>
            </a:r>
            <a:r>
              <a:rPr lang="nl-NL" sz="2400" dirty="0" err="1">
                <a:latin typeface="Calibri" panose="020F0502020204030204" pitchFamily="34" charset="0"/>
                <a:ea typeface="Times New Roman" panose="02020603050405020304" pitchFamily="18" charset="0"/>
                <a:cs typeface="Calibri" panose="020F0502020204030204" pitchFamily="34" charset="0"/>
              </a:rPr>
              <a:t>Brexit</a:t>
            </a:r>
            <a:r>
              <a:rPr lang="nl-NL" sz="2400" dirty="0">
                <a:latin typeface="Calibri" panose="020F0502020204030204" pitchFamily="34" charset="0"/>
                <a:ea typeface="Times New Roman" panose="02020603050405020304" pitchFamily="18" charset="0"/>
                <a:cs typeface="Calibri" panose="020F0502020204030204" pitchFamily="34" charset="0"/>
              </a:rPr>
              <a:t> de eenwording.</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economische blokvorming is veel krachtiger dan de politieke blokvorming.</a:t>
            </a:r>
            <a:endParaRPr lang="nl-NL" sz="24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916832"/>
            <a:ext cx="3858617" cy="4051972"/>
          </a:xfrm>
          <a:prstGeom prst="rect">
            <a:avLst/>
          </a:prstGeom>
        </p:spPr>
      </p:pic>
    </p:spTree>
    <p:extLst>
      <p:ext uri="{BB962C8B-B14F-4D97-AF65-F5344CB8AC3E}">
        <p14:creationId xmlns:p14="http://schemas.microsoft.com/office/powerpoint/2010/main" val="1007533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1977775"/>
          </a:xfrm>
        </p:spPr>
        <p:txBody>
          <a:bodyPr lIns="360000" tIns="46800" bIns="46800"/>
          <a:lstStyle/>
          <a:p>
            <a:pPr marL="0" indent="0">
              <a:spcBef>
                <a:spcPts val="0"/>
              </a:spcBef>
              <a:spcAft>
                <a:spcPts val="1000"/>
              </a:spcAft>
              <a:buNone/>
            </a:pPr>
            <a:r>
              <a:rPr lang="nl-NL" sz="2800" b="1" dirty="0">
                <a:latin typeface="Calibri" panose="020F0502020204030204" pitchFamily="34" charset="0"/>
              </a:rPr>
              <a:t>Krimp in Europa</a:t>
            </a:r>
            <a:endParaRPr lang="nl-NL" sz="2800" dirty="0">
              <a:latin typeface="Calibri" panose="020F0502020204030204" pitchFamily="34" charset="0"/>
            </a:endParaRPr>
          </a:p>
          <a:p>
            <a:pPr lvl="0">
              <a:buFont typeface="Arial" panose="020B0604020202020204" pitchFamily="34" charset="0"/>
              <a:buChar char="●"/>
            </a:pPr>
            <a:r>
              <a:rPr lang="nl-NL" sz="2400" dirty="0">
                <a:latin typeface="Calibri" panose="020F0502020204030204" pitchFamily="34" charset="0"/>
              </a:rPr>
              <a:t>Europa heeft een kleine natuurlijke bevolkingsgroei. Dat past bij het hoge ontwikkelingspeil van landen. Die bevinden zich in de laatste fasen van de demografische transitie. Die kent vijf fasen.</a:t>
            </a:r>
          </a:p>
          <a:p>
            <a:pPr lvl="0"/>
            <a:endParaRPr lang="nl-NL" sz="2400" dirty="0"/>
          </a:p>
          <a:p>
            <a:pPr marL="0" lvl="0" indent="0">
              <a:buNone/>
            </a:pPr>
            <a:endParaRPr lang="nl-NL" sz="2400" dirty="0"/>
          </a:p>
          <a:p>
            <a:pPr lvl="0"/>
            <a:endParaRPr lang="nl-NL" sz="2400" dirty="0"/>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1614" y="3057776"/>
            <a:ext cx="5780773" cy="3634950"/>
          </a:xfrm>
          <a:prstGeom prst="rect">
            <a:avLst/>
          </a:prstGeom>
        </p:spPr>
      </p:pic>
    </p:spTree>
    <p:extLst>
      <p:ext uri="{BB962C8B-B14F-4D97-AF65-F5344CB8AC3E}">
        <p14:creationId xmlns:p14="http://schemas.microsoft.com/office/powerpoint/2010/main" val="395844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a:solidFill>
                  <a:srgbClr val="FFFFFF"/>
                </a:solidFill>
                <a:latin typeface="Calibri" panose="020F0502020204030204" pitchFamily="34" charset="0"/>
              </a:rPr>
              <a:t>§1.1  </a:t>
            </a:r>
            <a:r>
              <a:rPr lang="nl-NL" sz="3200">
                <a:solidFill>
                  <a:srgbClr val="FFFFFF"/>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FontTx/>
              <a:buNone/>
              <a:defRPr/>
            </a:pPr>
            <a:r>
              <a:rPr lang="nl-NL" sz="2800" b="1" dirty="0">
                <a:latin typeface="Calibri" panose="020F0502020204030204" pitchFamily="34" charset="0"/>
              </a:rPr>
              <a:t>Deelvragen</a:t>
            </a:r>
          </a:p>
          <a:p>
            <a:pPr>
              <a:buFont typeface="Arial" panose="020B0604020202020204" pitchFamily="34" charset="0"/>
              <a:buChar char="●"/>
              <a:defRPr/>
            </a:pPr>
            <a:r>
              <a:rPr lang="nl-NL" sz="2400" dirty="0">
                <a:latin typeface="Calibri" panose="020F0502020204030204" pitchFamily="34" charset="0"/>
              </a:rPr>
              <a:t>Hoe kun je de wereld indelen op grond van onderlinge relaties</a:t>
            </a:r>
          </a:p>
          <a:p>
            <a:pPr marL="0" indent="0">
              <a:buNone/>
              <a:defRPr/>
            </a:pPr>
            <a:r>
              <a:rPr lang="nl-NL" sz="2400" dirty="0">
                <a:latin typeface="Calibri" panose="020F0502020204030204" pitchFamily="34" charset="0"/>
              </a:rPr>
              <a:t>     en vervlechting van contacten?</a:t>
            </a:r>
          </a:p>
          <a:p>
            <a:pPr>
              <a:buFont typeface="Arial" panose="020B0604020202020204" pitchFamily="34" charset="0"/>
              <a:buChar char="●"/>
              <a:defRPr/>
            </a:pPr>
            <a:r>
              <a:rPr lang="nl-NL" sz="2400" dirty="0">
                <a:latin typeface="Calibri" panose="020F0502020204030204" pitchFamily="34" charset="0"/>
              </a:rPr>
              <a:t>Welke politieke, culturele, economische en </a:t>
            </a:r>
            <a:r>
              <a:rPr lang="nl-NL" sz="2400" dirty="0" err="1">
                <a:latin typeface="Calibri" panose="020F0502020204030204" pitchFamily="34" charset="0"/>
              </a:rPr>
              <a:t>demograﬁsche</a:t>
            </a:r>
            <a:endParaRPr lang="nl-NL" sz="2400" dirty="0">
              <a:latin typeface="Calibri" panose="020F0502020204030204" pitchFamily="34" charset="0"/>
            </a:endParaRPr>
          </a:p>
          <a:p>
            <a:pPr marL="360363" indent="-360363">
              <a:buNone/>
              <a:defRPr/>
            </a:pPr>
            <a:r>
              <a:rPr lang="nl-NL" sz="2400" dirty="0">
                <a:latin typeface="Calibri" panose="020F0502020204030204" pitchFamily="34" charset="0"/>
              </a:rPr>
              <a:t>	kenmerken kun je gebruiken om cultuurgebieden af te bakenen?</a:t>
            </a:r>
          </a:p>
          <a:p>
            <a:pPr marL="0" indent="0">
              <a:buFontTx/>
              <a:buNone/>
              <a:defRPr/>
            </a:pPr>
            <a:endParaRPr lang="nl-NL" sz="2400" b="1" dirty="0">
              <a:latin typeface="Calibri" panose="020F0502020204030204" pitchFamily="34" charset="0"/>
            </a:endParaRPr>
          </a:p>
        </p:txBody>
      </p:sp>
      <p:pic>
        <p:nvPicPr>
          <p:cNvPr id="5" name="Afbeelding 4">
            <a:extLst>
              <a:ext uri="{FF2B5EF4-FFF2-40B4-BE49-F238E27FC236}">
                <a16:creationId xmlns:a16="http://schemas.microsoft.com/office/drawing/2014/main" id="{1BBA36E9-E1B1-4718-A944-3A0340E62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0056" y="4100626"/>
            <a:ext cx="3563888" cy="2374343"/>
          </a:xfrm>
          <a:prstGeom prst="rect">
            <a:avLst/>
          </a:prstGeom>
        </p:spPr>
      </p:pic>
    </p:spTree>
    <p:extLst>
      <p:ext uri="{BB962C8B-B14F-4D97-AF65-F5344CB8AC3E}">
        <p14:creationId xmlns:p14="http://schemas.microsoft.com/office/powerpoint/2010/main" val="1116219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buNone/>
            </a:pPr>
            <a:r>
              <a:rPr lang="nl-NL" sz="2800" b="1" dirty="0">
                <a:latin typeface="Calibri" panose="020F0502020204030204" pitchFamily="34" charset="0"/>
              </a:rPr>
              <a:t>Krimp in Europa</a:t>
            </a:r>
            <a:endParaRPr lang="nl-NL" sz="2800" dirty="0">
              <a:latin typeface="Calibri" panose="020F0502020204030204" pitchFamily="34" charset="0"/>
            </a:endParaRPr>
          </a:p>
          <a:p>
            <a:pPr marL="0" lvl="0" indent="0">
              <a:buNone/>
            </a:pPr>
            <a:r>
              <a:rPr lang="nl-NL" sz="2400" dirty="0">
                <a:latin typeface="Calibri" panose="020F0502020204030204" pitchFamily="34" charset="0"/>
              </a:rPr>
              <a:t>De transitie kent de volgende fasen:</a:t>
            </a:r>
          </a:p>
          <a:p>
            <a:pPr lvl="0">
              <a:buFont typeface="Arial" panose="020B0604020202020204" pitchFamily="34" charset="0"/>
              <a:buChar char="●"/>
              <a:tabLst>
                <a:tab pos="1789113" algn="l"/>
              </a:tabLst>
            </a:pPr>
            <a:r>
              <a:rPr lang="nl-NL" sz="2200" b="1" dirty="0">
                <a:latin typeface="Calibri" panose="020F0502020204030204" pitchFamily="34" charset="0"/>
              </a:rPr>
              <a:t>Fase 1 	</a:t>
            </a:r>
            <a:r>
              <a:rPr lang="nl-NL" sz="2200" dirty="0">
                <a:latin typeface="Calibri" panose="020F0502020204030204" pitchFamily="34" charset="0"/>
              </a:rPr>
              <a:t>- de geboorte- en (schommelende) sterftecijfers zijn hoog</a:t>
            </a:r>
          </a:p>
          <a:p>
            <a:pPr marL="0" lvl="0" indent="0">
              <a:buNone/>
              <a:tabLst>
                <a:tab pos="1789113" algn="l"/>
              </a:tabLst>
            </a:pPr>
            <a:r>
              <a:rPr lang="nl-NL" sz="2200" dirty="0">
                <a:latin typeface="Calibri" panose="020F0502020204030204" pitchFamily="34" charset="0"/>
              </a:rPr>
              <a:t>                            - de natuurlijke groei is traag</a:t>
            </a:r>
          </a:p>
          <a:p>
            <a:pPr lvl="0">
              <a:buFont typeface="Arial" panose="020B0604020202020204" pitchFamily="34" charset="0"/>
              <a:buChar char="●"/>
              <a:tabLst>
                <a:tab pos="1789113" algn="l"/>
              </a:tabLst>
            </a:pPr>
            <a:r>
              <a:rPr lang="nl-NL" sz="2200" b="1" dirty="0">
                <a:latin typeface="Calibri" panose="020F0502020204030204" pitchFamily="34" charset="0"/>
              </a:rPr>
              <a:t>Fase 2 	</a:t>
            </a:r>
            <a:r>
              <a:rPr lang="nl-NL" sz="2200" dirty="0">
                <a:latin typeface="Calibri" panose="020F0502020204030204" pitchFamily="34" charset="0"/>
              </a:rPr>
              <a:t>- het geboortecijfer blijft hoog</a:t>
            </a:r>
          </a:p>
          <a:p>
            <a:pPr marL="0" lvl="0" indent="0">
              <a:buNone/>
              <a:tabLst>
                <a:tab pos="1789113" algn="l"/>
              </a:tabLst>
            </a:pPr>
            <a:r>
              <a:rPr lang="nl-NL" sz="2200" dirty="0">
                <a:latin typeface="Calibri" panose="020F0502020204030204" pitchFamily="34" charset="0"/>
              </a:rPr>
              <a:t>	- het sterftecijfer begint te dalen</a:t>
            </a:r>
          </a:p>
          <a:p>
            <a:pPr lvl="0">
              <a:buFont typeface="Arial" panose="020B0604020202020204" pitchFamily="34" charset="0"/>
              <a:buChar char="●"/>
              <a:tabLst>
                <a:tab pos="1789113" algn="l"/>
              </a:tabLst>
            </a:pPr>
            <a:r>
              <a:rPr lang="nl-NL" sz="2200" b="1" dirty="0">
                <a:latin typeface="Calibri" panose="020F0502020204030204" pitchFamily="34" charset="0"/>
              </a:rPr>
              <a:t>Fase 3</a:t>
            </a:r>
            <a:r>
              <a:rPr lang="nl-NL" sz="2200" dirty="0">
                <a:latin typeface="Calibri" panose="020F0502020204030204" pitchFamily="34" charset="0"/>
              </a:rPr>
              <a:t> 	- ook het geboortecijfer gaat dalen</a:t>
            </a:r>
          </a:p>
          <a:p>
            <a:pPr marL="0" lvl="0" indent="0">
              <a:buNone/>
              <a:tabLst>
                <a:tab pos="1789113" algn="l"/>
              </a:tabLst>
            </a:pPr>
            <a:r>
              <a:rPr lang="nl-NL" sz="2200" dirty="0">
                <a:latin typeface="Calibri" panose="020F0502020204030204" pitchFamily="34" charset="0"/>
              </a:rPr>
              <a:t>	- de vruchtbaarheid en kindersterfte nemen af</a:t>
            </a:r>
          </a:p>
          <a:p>
            <a:pPr lvl="0">
              <a:buFont typeface="Arial" panose="020B0604020202020204" pitchFamily="34" charset="0"/>
              <a:buChar char="●"/>
              <a:tabLst>
                <a:tab pos="1789113" algn="l"/>
              </a:tabLst>
            </a:pPr>
            <a:r>
              <a:rPr lang="nl-NL" sz="2200" b="1" dirty="0">
                <a:latin typeface="Calibri" panose="020F0502020204030204" pitchFamily="34" charset="0"/>
              </a:rPr>
              <a:t>Fase 4</a:t>
            </a:r>
            <a:r>
              <a:rPr lang="nl-NL" sz="2200" dirty="0">
                <a:latin typeface="Calibri" panose="020F0502020204030204" pitchFamily="34" charset="0"/>
              </a:rPr>
              <a:t> 	- geboorte- en sterftecijfers zijn laag</a:t>
            </a:r>
          </a:p>
          <a:p>
            <a:pPr marL="0" lvl="0" indent="0">
              <a:buNone/>
              <a:tabLst>
                <a:tab pos="1789113" algn="l"/>
              </a:tabLst>
            </a:pPr>
            <a:r>
              <a:rPr lang="nl-NL" sz="2200" dirty="0">
                <a:latin typeface="Calibri" panose="020F0502020204030204" pitchFamily="34" charset="0"/>
              </a:rPr>
              <a:t>	- de bevolkingsgroei stagneert door lage vruchtbaarheid en</a:t>
            </a:r>
          </a:p>
          <a:p>
            <a:pPr marL="0" lvl="0" indent="0">
              <a:buNone/>
              <a:tabLst>
                <a:tab pos="1789113" algn="l"/>
              </a:tabLst>
            </a:pPr>
            <a:r>
              <a:rPr lang="nl-NL" sz="2200" dirty="0">
                <a:latin typeface="Calibri" panose="020F0502020204030204" pitchFamily="34" charset="0"/>
              </a:rPr>
              <a:t>	- het klein aandeel van jonge vrouwen (15 tot 45 jaar)</a:t>
            </a:r>
          </a:p>
          <a:p>
            <a:pPr lvl="0">
              <a:buFont typeface="Arial" panose="020B0604020202020204" pitchFamily="34" charset="0"/>
              <a:buChar char="●"/>
              <a:tabLst>
                <a:tab pos="1789113" algn="l"/>
              </a:tabLst>
            </a:pPr>
            <a:r>
              <a:rPr lang="nl-NL" sz="2200" b="1" dirty="0">
                <a:latin typeface="Calibri" panose="020F0502020204030204" pitchFamily="34" charset="0"/>
              </a:rPr>
              <a:t>Fase 5 	</a:t>
            </a:r>
            <a:r>
              <a:rPr lang="nl-NL" sz="2200" dirty="0">
                <a:latin typeface="Calibri" panose="020F0502020204030204" pitchFamily="34" charset="0"/>
              </a:rPr>
              <a:t>- vergrijzing zorgt voor een stijgend sterftecijfer en een laag </a:t>
            </a:r>
          </a:p>
          <a:p>
            <a:pPr marL="0" lvl="0" indent="0" defTabSz="895350">
              <a:buNone/>
              <a:tabLst>
                <a:tab pos="1789113" algn="l"/>
              </a:tabLst>
            </a:pPr>
            <a:r>
              <a:rPr lang="nl-NL" sz="2200" dirty="0">
                <a:latin typeface="Calibri" panose="020F0502020204030204" pitchFamily="34" charset="0"/>
              </a:rPr>
              <a:t>	- geboortecijfer. Er ontstaat mogelijk een sterfteoverschot.</a:t>
            </a:r>
          </a:p>
          <a:p>
            <a:pPr marL="0" lvl="0" indent="0">
              <a:buNone/>
            </a:pPr>
            <a:endParaRPr lang="nl-NL" sz="2400" dirty="0">
              <a:latin typeface="Calibri" panose="020F0502020204030204" pitchFamily="34"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3" name="Rechte verbindingslijn 2">
            <a:extLst>
              <a:ext uri="{FF2B5EF4-FFF2-40B4-BE49-F238E27FC236}">
                <a16:creationId xmlns:a16="http://schemas.microsoft.com/office/drawing/2014/main" id="{1187BF77-145F-4387-875B-764AD6A7A0C2}"/>
              </a:ext>
            </a:extLst>
          </p:cNvPr>
          <p:cNvCxnSpPr/>
          <p:nvPr/>
        </p:nvCxnSpPr>
        <p:spPr bwMode="auto">
          <a:xfrm>
            <a:off x="0" y="2852936"/>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Rechte verbindingslijn 5">
            <a:extLst>
              <a:ext uri="{FF2B5EF4-FFF2-40B4-BE49-F238E27FC236}">
                <a16:creationId xmlns:a16="http://schemas.microsoft.com/office/drawing/2014/main" id="{9796E768-E0C2-405A-9C03-B5E27B3EDCFA}"/>
              </a:ext>
            </a:extLst>
          </p:cNvPr>
          <p:cNvCxnSpPr/>
          <p:nvPr/>
        </p:nvCxnSpPr>
        <p:spPr bwMode="auto">
          <a:xfrm>
            <a:off x="0" y="3645024"/>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Rechte verbindingslijn 6">
            <a:extLst>
              <a:ext uri="{FF2B5EF4-FFF2-40B4-BE49-F238E27FC236}">
                <a16:creationId xmlns:a16="http://schemas.microsoft.com/office/drawing/2014/main" id="{6A098DFD-3287-4DFA-9FBA-12435EE39420}"/>
              </a:ext>
            </a:extLst>
          </p:cNvPr>
          <p:cNvCxnSpPr/>
          <p:nvPr/>
        </p:nvCxnSpPr>
        <p:spPr bwMode="auto">
          <a:xfrm>
            <a:off x="0" y="4437112"/>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Rechte verbindingslijn 7">
            <a:extLst>
              <a:ext uri="{FF2B5EF4-FFF2-40B4-BE49-F238E27FC236}">
                <a16:creationId xmlns:a16="http://schemas.microsoft.com/office/drawing/2014/main" id="{2D541E26-5983-40FA-836E-2A30A053A590}"/>
              </a:ext>
            </a:extLst>
          </p:cNvPr>
          <p:cNvCxnSpPr/>
          <p:nvPr/>
        </p:nvCxnSpPr>
        <p:spPr bwMode="auto">
          <a:xfrm>
            <a:off x="0" y="5661248"/>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780320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buNone/>
            </a:pPr>
            <a:r>
              <a:rPr lang="nl-NL" sz="2800" b="1" dirty="0">
                <a:latin typeface="Calibri" panose="020F0502020204030204" pitchFamily="34" charset="0"/>
              </a:rPr>
              <a:t>Krimp in Europa</a:t>
            </a:r>
            <a:endParaRPr lang="nl-NL" sz="2800" dirty="0">
              <a:latin typeface="Calibri" panose="020F0502020204030204" pitchFamily="34" charset="0"/>
            </a:endParaRPr>
          </a:p>
          <a:p>
            <a:pPr marL="0" lvl="0" indent="0">
              <a:buNone/>
            </a:pPr>
            <a:r>
              <a:rPr lang="nl-NL" sz="2400" dirty="0">
                <a:latin typeface="Calibri" panose="020F0502020204030204" pitchFamily="34" charset="0"/>
              </a:rPr>
              <a:t>De transitie kent de volgende fasen:</a:t>
            </a:r>
          </a:p>
          <a:p>
            <a:pPr lvl="0">
              <a:buFont typeface="Arial" panose="020B0604020202020204" pitchFamily="34" charset="0"/>
              <a:buChar char="●"/>
              <a:tabLst>
                <a:tab pos="1789113" algn="l"/>
              </a:tabLst>
            </a:pPr>
            <a:endParaRPr lang="nl-NL" sz="2200" dirty="0">
              <a:latin typeface="Calibri" panose="020F0502020204030204" pitchFamily="34" charset="0"/>
            </a:endParaRPr>
          </a:p>
          <a:p>
            <a:pPr marL="0" lvl="0" indent="0">
              <a:buNone/>
            </a:pPr>
            <a:endParaRPr lang="nl-NL" sz="2400" dirty="0">
              <a:latin typeface="Calibri" panose="020F0502020204030204" pitchFamily="34"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2" name="Tabel 1">
            <a:extLst>
              <a:ext uri="{FF2B5EF4-FFF2-40B4-BE49-F238E27FC236}">
                <a16:creationId xmlns:a16="http://schemas.microsoft.com/office/drawing/2014/main" id="{96307DC0-4973-441A-98E2-4D4CB1900476}"/>
              </a:ext>
            </a:extLst>
          </p:cNvPr>
          <p:cNvGraphicFramePr>
            <a:graphicFrameLocks noGrp="1"/>
          </p:cNvGraphicFramePr>
          <p:nvPr>
            <p:extLst/>
          </p:nvPr>
        </p:nvGraphicFramePr>
        <p:xfrm>
          <a:off x="395536" y="2348880"/>
          <a:ext cx="7632848" cy="3649929"/>
        </p:xfrm>
        <a:graphic>
          <a:graphicData uri="http://schemas.openxmlformats.org/drawingml/2006/table">
            <a:tbl>
              <a:tblPr firstRow="1" bandRow="1">
                <a:tableStyleId>{2D5ABB26-0587-4C30-8999-92F81FD0307C}</a:tableStyleId>
              </a:tblPr>
              <a:tblGrid>
                <a:gridCol w="1172102">
                  <a:extLst>
                    <a:ext uri="{9D8B030D-6E8A-4147-A177-3AD203B41FA5}">
                      <a16:colId xmlns:a16="http://schemas.microsoft.com/office/drawing/2014/main" val="1261449303"/>
                    </a:ext>
                  </a:extLst>
                </a:gridCol>
                <a:gridCol w="6460746">
                  <a:extLst>
                    <a:ext uri="{9D8B030D-6E8A-4147-A177-3AD203B41FA5}">
                      <a16:colId xmlns:a16="http://schemas.microsoft.com/office/drawing/2014/main" val="4039146236"/>
                    </a:ext>
                  </a:extLst>
                </a:gridCol>
              </a:tblGrid>
              <a:tr h="625718">
                <a:tc>
                  <a:txBody>
                    <a:bodyPr/>
                    <a:lstStyle/>
                    <a:p>
                      <a:pPr algn="ctr"/>
                      <a:r>
                        <a:rPr lang="nl-NL" sz="1800" b="1" dirty="0">
                          <a:latin typeface="Calibri" panose="020F0502020204030204" pitchFamily="34" charset="0"/>
                        </a:rPr>
                        <a:t>Fase 1</a:t>
                      </a:r>
                      <a:endParaRPr lang="nl-NL" dirty="0"/>
                    </a:p>
                  </a:txBody>
                  <a:tcPr>
                    <a:lnR w="12700" cap="flat" cmpd="sng" algn="ctr">
                      <a:solidFill>
                        <a:srgbClr val="EA4F45"/>
                      </a:solidFill>
                      <a:prstDash val="solid"/>
                      <a:round/>
                      <a:headEnd type="none" w="med" len="med"/>
                      <a:tailEnd type="none" w="med" len="med"/>
                    </a:lnR>
                    <a:lnB w="12700" cap="flat" cmpd="sng" algn="ctr">
                      <a:solidFill>
                        <a:srgbClr val="EA4F45"/>
                      </a:solidFill>
                      <a:prstDash val="solid"/>
                      <a:round/>
                      <a:headEnd type="none" w="med" len="med"/>
                      <a:tailEnd type="none" w="med" len="med"/>
                    </a:lnB>
                    <a:solidFill>
                      <a:srgbClr val="FDE9E1"/>
                    </a:solidFill>
                  </a:tcPr>
                </a:tc>
                <a:tc>
                  <a:txBody>
                    <a:bodyPr/>
                    <a:lstStyle/>
                    <a:p>
                      <a:pPr lvl="0">
                        <a:buFont typeface="Arial" panose="020B0604020202020204" pitchFamily="34" charset="0"/>
                        <a:buNone/>
                        <a:tabLst>
                          <a:tab pos="1789113" algn="l"/>
                        </a:tabLst>
                      </a:pPr>
                      <a:r>
                        <a:rPr lang="nl-NL" sz="1800" dirty="0">
                          <a:latin typeface="Calibri" panose="020F0502020204030204" pitchFamily="34" charset="0"/>
                        </a:rPr>
                        <a:t>- de geboorte- en (schommelende) sterftecijfers zijn hoog</a:t>
                      </a:r>
                    </a:p>
                    <a:p>
                      <a:pPr marL="0" lvl="0" indent="0">
                        <a:buNone/>
                        <a:tabLst>
                          <a:tab pos="1789113" algn="l"/>
                        </a:tabLst>
                      </a:pPr>
                      <a:r>
                        <a:rPr lang="nl-NL" sz="1800" dirty="0">
                          <a:latin typeface="Calibri" panose="020F0502020204030204" pitchFamily="34" charset="0"/>
                        </a:rPr>
                        <a:t>- de natuurlijke groei is traag</a:t>
                      </a:r>
                      <a:endParaRPr lang="nl-NL" dirty="0"/>
                    </a:p>
                  </a:txBody>
                  <a:tcPr>
                    <a:lnL w="12700" cap="flat" cmpd="sng" algn="ctr">
                      <a:solidFill>
                        <a:srgbClr val="EA4F45"/>
                      </a:solidFill>
                      <a:prstDash val="solid"/>
                      <a:round/>
                      <a:headEnd type="none" w="med" len="med"/>
                      <a:tailEnd type="none" w="med" len="med"/>
                    </a:lnL>
                    <a:lnB w="12700" cap="flat" cmpd="sng" algn="ctr">
                      <a:solidFill>
                        <a:srgbClr val="EA4F45"/>
                      </a:solidFill>
                      <a:prstDash val="solid"/>
                      <a:round/>
                      <a:headEnd type="none" w="med" len="med"/>
                      <a:tailEnd type="none" w="med" len="med"/>
                    </a:lnB>
                    <a:solidFill>
                      <a:srgbClr val="FDE9E1"/>
                    </a:solidFill>
                  </a:tcPr>
                </a:tc>
                <a:extLst>
                  <a:ext uri="{0D108BD9-81ED-4DB2-BD59-A6C34878D82A}">
                    <a16:rowId xmlns:a16="http://schemas.microsoft.com/office/drawing/2014/main" val="1110942984"/>
                  </a:ext>
                </a:extLst>
              </a:tr>
              <a:tr h="63338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1800" b="1" dirty="0">
                          <a:latin typeface="Calibri" panose="020F0502020204030204" pitchFamily="34" charset="0"/>
                        </a:rPr>
                        <a:t>Fase 2</a:t>
                      </a:r>
                      <a:endParaRPr lang="nl-NL" dirty="0"/>
                    </a:p>
                  </a:txBody>
                  <a:tcPr>
                    <a:lnR w="12700" cap="flat" cmpd="sng" algn="ctr">
                      <a:solidFill>
                        <a:srgbClr val="EA4F45"/>
                      </a:solidFill>
                      <a:prstDash val="solid"/>
                      <a:round/>
                      <a:headEnd type="none" w="med" len="med"/>
                      <a:tailEnd type="none" w="med" len="med"/>
                    </a:lnR>
                    <a:lnT w="12700" cap="flat" cmpd="sng" algn="ctr">
                      <a:solidFill>
                        <a:srgbClr val="EA4F45"/>
                      </a:solidFill>
                      <a:prstDash val="solid"/>
                      <a:round/>
                      <a:headEnd type="none" w="med" len="med"/>
                      <a:tailEnd type="none" w="med" len="med"/>
                    </a:lnT>
                    <a:lnB w="12700" cap="flat" cmpd="sng" algn="ctr">
                      <a:solidFill>
                        <a:srgbClr val="EA4F45"/>
                      </a:solidFill>
                      <a:prstDash val="solid"/>
                      <a:round/>
                      <a:headEnd type="none" w="med" len="med"/>
                      <a:tailEnd type="none" w="med" len="med"/>
                    </a:lnB>
                    <a:solidFill>
                      <a:srgbClr val="FDE9E1"/>
                    </a:solidFill>
                  </a:tcPr>
                </a:tc>
                <a:tc>
                  <a:txBody>
                    <a:bodyPr/>
                    <a:lstStyle/>
                    <a:p>
                      <a:pPr lvl="0">
                        <a:buFont typeface="Arial" panose="020B0604020202020204" pitchFamily="34" charset="0"/>
                        <a:buNone/>
                        <a:tabLst>
                          <a:tab pos="1789113" algn="l"/>
                        </a:tabLst>
                      </a:pPr>
                      <a:r>
                        <a:rPr lang="nl-NL" sz="1800" dirty="0">
                          <a:latin typeface="Calibri" panose="020F0502020204030204" pitchFamily="34" charset="0"/>
                        </a:rPr>
                        <a:t>- het geboortecijfer blijft hoog</a:t>
                      </a:r>
                    </a:p>
                    <a:p>
                      <a:pPr marL="0" lvl="0" indent="0">
                        <a:buNone/>
                        <a:tabLst>
                          <a:tab pos="1789113" algn="l"/>
                        </a:tabLst>
                      </a:pPr>
                      <a:r>
                        <a:rPr lang="nl-NL" sz="1800" dirty="0">
                          <a:latin typeface="Calibri" panose="020F0502020204030204" pitchFamily="34" charset="0"/>
                        </a:rPr>
                        <a:t>- het sterftecijfer begint te dalen</a:t>
                      </a:r>
                      <a:endParaRPr lang="nl-NL" dirty="0"/>
                    </a:p>
                  </a:txBody>
                  <a:tcPr>
                    <a:lnL w="12700" cap="flat" cmpd="sng" algn="ctr">
                      <a:solidFill>
                        <a:srgbClr val="EA4F45"/>
                      </a:solidFill>
                      <a:prstDash val="solid"/>
                      <a:round/>
                      <a:headEnd type="none" w="med" len="med"/>
                      <a:tailEnd type="none" w="med" len="med"/>
                    </a:lnL>
                    <a:lnT w="12700" cap="flat" cmpd="sng" algn="ctr">
                      <a:solidFill>
                        <a:srgbClr val="EA4F45"/>
                      </a:solidFill>
                      <a:prstDash val="solid"/>
                      <a:round/>
                      <a:headEnd type="none" w="med" len="med"/>
                      <a:tailEnd type="none" w="med" len="med"/>
                    </a:lnT>
                    <a:lnB w="12700" cap="flat" cmpd="sng" algn="ctr">
                      <a:solidFill>
                        <a:srgbClr val="EA4F45"/>
                      </a:solidFill>
                      <a:prstDash val="solid"/>
                      <a:round/>
                      <a:headEnd type="none" w="med" len="med"/>
                      <a:tailEnd type="none" w="med" len="med"/>
                    </a:lnB>
                    <a:solidFill>
                      <a:srgbClr val="FDE9E1"/>
                    </a:solidFill>
                  </a:tcPr>
                </a:tc>
                <a:extLst>
                  <a:ext uri="{0D108BD9-81ED-4DB2-BD59-A6C34878D82A}">
                    <a16:rowId xmlns:a16="http://schemas.microsoft.com/office/drawing/2014/main" val="2904996590"/>
                  </a:ext>
                </a:extLst>
              </a:tr>
              <a:tr h="6116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1800" b="1" dirty="0">
                          <a:latin typeface="Calibri" panose="020F0502020204030204" pitchFamily="34" charset="0"/>
                        </a:rPr>
                        <a:t>Fase 3</a:t>
                      </a:r>
                      <a:endParaRPr lang="nl-NL" dirty="0"/>
                    </a:p>
                  </a:txBody>
                  <a:tcPr>
                    <a:lnR w="12700" cap="flat" cmpd="sng" algn="ctr">
                      <a:solidFill>
                        <a:srgbClr val="EA4F45"/>
                      </a:solidFill>
                      <a:prstDash val="solid"/>
                      <a:round/>
                      <a:headEnd type="none" w="med" len="med"/>
                      <a:tailEnd type="none" w="med" len="med"/>
                    </a:lnR>
                    <a:lnT w="12700" cap="flat" cmpd="sng" algn="ctr">
                      <a:solidFill>
                        <a:srgbClr val="EA4F45"/>
                      </a:solidFill>
                      <a:prstDash val="solid"/>
                      <a:round/>
                      <a:headEnd type="none" w="med" len="med"/>
                      <a:tailEnd type="none" w="med" len="med"/>
                    </a:lnT>
                    <a:lnB w="12700" cap="flat" cmpd="sng" algn="ctr">
                      <a:solidFill>
                        <a:srgbClr val="EA4F45"/>
                      </a:solidFill>
                      <a:prstDash val="solid"/>
                      <a:round/>
                      <a:headEnd type="none" w="med" len="med"/>
                      <a:tailEnd type="none" w="med" len="med"/>
                    </a:lnB>
                    <a:solidFill>
                      <a:srgbClr val="FDE9E1"/>
                    </a:solidFill>
                  </a:tcPr>
                </a:tc>
                <a:tc>
                  <a:txBody>
                    <a:bodyPr/>
                    <a:lstStyle/>
                    <a:p>
                      <a:pPr lvl="0">
                        <a:buFont typeface="Arial" panose="020B0604020202020204" pitchFamily="34" charset="0"/>
                        <a:buNone/>
                        <a:tabLst>
                          <a:tab pos="1789113" algn="l"/>
                        </a:tabLst>
                      </a:pPr>
                      <a:r>
                        <a:rPr lang="nl-NL" sz="1800" dirty="0">
                          <a:latin typeface="Calibri" panose="020F0502020204030204" pitchFamily="34" charset="0"/>
                        </a:rPr>
                        <a:t>- ook het geboortecijfer gaat dalen</a:t>
                      </a:r>
                    </a:p>
                    <a:p>
                      <a:pPr marL="0" lvl="0" indent="0">
                        <a:buNone/>
                        <a:tabLst>
                          <a:tab pos="1789113" algn="l"/>
                        </a:tabLst>
                      </a:pPr>
                      <a:r>
                        <a:rPr lang="nl-NL" sz="1800" dirty="0">
                          <a:latin typeface="Calibri" panose="020F0502020204030204" pitchFamily="34" charset="0"/>
                        </a:rPr>
                        <a:t>- de vruchtbaarheid en kindersterfte nemen af</a:t>
                      </a:r>
                      <a:endParaRPr lang="nl-NL" dirty="0"/>
                    </a:p>
                  </a:txBody>
                  <a:tcPr>
                    <a:lnL w="12700" cap="flat" cmpd="sng" algn="ctr">
                      <a:solidFill>
                        <a:srgbClr val="EA4F45"/>
                      </a:solidFill>
                      <a:prstDash val="solid"/>
                      <a:round/>
                      <a:headEnd type="none" w="med" len="med"/>
                      <a:tailEnd type="none" w="med" len="med"/>
                    </a:lnL>
                    <a:lnT w="12700" cap="flat" cmpd="sng" algn="ctr">
                      <a:solidFill>
                        <a:srgbClr val="EA4F45"/>
                      </a:solidFill>
                      <a:prstDash val="solid"/>
                      <a:round/>
                      <a:headEnd type="none" w="med" len="med"/>
                      <a:tailEnd type="none" w="med" len="med"/>
                    </a:lnT>
                    <a:lnB w="12700" cap="flat" cmpd="sng" algn="ctr">
                      <a:solidFill>
                        <a:srgbClr val="EA4F45"/>
                      </a:solidFill>
                      <a:prstDash val="solid"/>
                      <a:round/>
                      <a:headEnd type="none" w="med" len="med"/>
                      <a:tailEnd type="none" w="med" len="med"/>
                    </a:lnB>
                    <a:solidFill>
                      <a:srgbClr val="FDE9E1"/>
                    </a:solidFill>
                  </a:tcPr>
                </a:tc>
                <a:extLst>
                  <a:ext uri="{0D108BD9-81ED-4DB2-BD59-A6C34878D82A}">
                    <a16:rowId xmlns:a16="http://schemas.microsoft.com/office/drawing/2014/main" val="3238279895"/>
                  </a:ext>
                </a:extLst>
              </a:tr>
              <a:tr h="93511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1800" b="1" dirty="0">
                          <a:latin typeface="Calibri" panose="020F0502020204030204" pitchFamily="34" charset="0"/>
                        </a:rPr>
                        <a:t>Fase 4</a:t>
                      </a:r>
                      <a:endParaRPr lang="nl-NL" dirty="0"/>
                    </a:p>
                  </a:txBody>
                  <a:tcPr>
                    <a:lnR w="12700" cap="flat" cmpd="sng" algn="ctr">
                      <a:solidFill>
                        <a:srgbClr val="EA4F45"/>
                      </a:solidFill>
                      <a:prstDash val="solid"/>
                      <a:round/>
                      <a:headEnd type="none" w="med" len="med"/>
                      <a:tailEnd type="none" w="med" len="med"/>
                    </a:lnR>
                    <a:lnT w="12700" cap="flat" cmpd="sng" algn="ctr">
                      <a:solidFill>
                        <a:srgbClr val="EA4F45"/>
                      </a:solidFill>
                      <a:prstDash val="solid"/>
                      <a:round/>
                      <a:headEnd type="none" w="med" len="med"/>
                      <a:tailEnd type="none" w="med" len="med"/>
                    </a:lnT>
                    <a:lnB w="12700" cap="flat" cmpd="sng" algn="ctr">
                      <a:solidFill>
                        <a:srgbClr val="EA4F45"/>
                      </a:solidFill>
                      <a:prstDash val="solid"/>
                      <a:round/>
                      <a:headEnd type="none" w="med" len="med"/>
                      <a:tailEnd type="none" w="med" len="med"/>
                    </a:lnB>
                    <a:solidFill>
                      <a:srgbClr val="FDE9E1"/>
                    </a:solidFill>
                  </a:tcPr>
                </a:tc>
                <a:tc>
                  <a:txBody>
                    <a:bodyPr/>
                    <a:lstStyle/>
                    <a:p>
                      <a:pPr lvl="0">
                        <a:buFont typeface="Arial" panose="020B0604020202020204" pitchFamily="34" charset="0"/>
                        <a:buNone/>
                        <a:tabLst>
                          <a:tab pos="1789113" algn="l"/>
                        </a:tabLst>
                      </a:pPr>
                      <a:r>
                        <a:rPr lang="nl-NL" sz="1800" dirty="0">
                          <a:latin typeface="Calibri" panose="020F0502020204030204" pitchFamily="34" charset="0"/>
                        </a:rPr>
                        <a:t>- geboorte- en sterftecijfers zijn laag</a:t>
                      </a:r>
                    </a:p>
                    <a:p>
                      <a:pPr marL="0" lvl="0" indent="0">
                        <a:buNone/>
                        <a:tabLst>
                          <a:tab pos="1789113" algn="l"/>
                        </a:tabLst>
                      </a:pPr>
                      <a:r>
                        <a:rPr lang="nl-NL" sz="1800" dirty="0">
                          <a:latin typeface="Calibri" panose="020F0502020204030204" pitchFamily="34" charset="0"/>
                        </a:rPr>
                        <a:t>- de bevolkingsgroei stagneert door lage vruchtbaarheid en</a:t>
                      </a:r>
                    </a:p>
                    <a:p>
                      <a:pPr marL="0" lvl="0" indent="0">
                        <a:buNone/>
                        <a:tabLst>
                          <a:tab pos="1789113" algn="l"/>
                        </a:tabLst>
                      </a:pPr>
                      <a:r>
                        <a:rPr lang="nl-NL" sz="1800" dirty="0">
                          <a:latin typeface="Calibri" panose="020F0502020204030204" pitchFamily="34" charset="0"/>
                        </a:rPr>
                        <a:t>- het klein aandeel van jonge vrouwen (15 tot 45 jaar)</a:t>
                      </a:r>
                      <a:endParaRPr lang="nl-NL" dirty="0"/>
                    </a:p>
                  </a:txBody>
                  <a:tcPr>
                    <a:lnL w="12700" cap="flat" cmpd="sng" algn="ctr">
                      <a:solidFill>
                        <a:srgbClr val="EA4F45"/>
                      </a:solidFill>
                      <a:prstDash val="solid"/>
                      <a:round/>
                      <a:headEnd type="none" w="med" len="med"/>
                      <a:tailEnd type="none" w="med" len="med"/>
                    </a:lnL>
                    <a:lnT w="12700" cap="flat" cmpd="sng" algn="ctr">
                      <a:solidFill>
                        <a:srgbClr val="EA4F45"/>
                      </a:solidFill>
                      <a:prstDash val="solid"/>
                      <a:round/>
                      <a:headEnd type="none" w="med" len="med"/>
                      <a:tailEnd type="none" w="med" len="med"/>
                    </a:lnT>
                    <a:lnB w="12700" cap="flat" cmpd="sng" algn="ctr">
                      <a:solidFill>
                        <a:srgbClr val="EA4F45"/>
                      </a:solidFill>
                      <a:prstDash val="solid"/>
                      <a:round/>
                      <a:headEnd type="none" w="med" len="med"/>
                      <a:tailEnd type="none" w="med" len="med"/>
                    </a:lnB>
                    <a:solidFill>
                      <a:srgbClr val="FDE9E1"/>
                    </a:solidFill>
                  </a:tcPr>
                </a:tc>
                <a:extLst>
                  <a:ext uri="{0D108BD9-81ED-4DB2-BD59-A6C34878D82A}">
                    <a16:rowId xmlns:a16="http://schemas.microsoft.com/office/drawing/2014/main" val="2331446074"/>
                  </a:ext>
                </a:extLst>
              </a:tr>
              <a:tr h="79457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1800" b="1" dirty="0">
                          <a:latin typeface="Calibri" panose="020F0502020204030204" pitchFamily="34" charset="0"/>
                        </a:rPr>
                        <a:t>Fase 5</a:t>
                      </a:r>
                      <a:endParaRPr lang="nl-NL" dirty="0"/>
                    </a:p>
                  </a:txBody>
                  <a:tcPr>
                    <a:lnR w="12700" cap="flat" cmpd="sng" algn="ctr">
                      <a:solidFill>
                        <a:srgbClr val="EA4F45"/>
                      </a:solidFill>
                      <a:prstDash val="solid"/>
                      <a:round/>
                      <a:headEnd type="none" w="med" len="med"/>
                      <a:tailEnd type="none" w="med" len="med"/>
                    </a:lnR>
                    <a:lnT w="12700" cap="flat" cmpd="sng" algn="ctr">
                      <a:solidFill>
                        <a:srgbClr val="EA4F45"/>
                      </a:solidFill>
                      <a:prstDash val="solid"/>
                      <a:round/>
                      <a:headEnd type="none" w="med" len="med"/>
                      <a:tailEnd type="none" w="med" len="med"/>
                    </a:lnT>
                    <a:solidFill>
                      <a:srgbClr val="FDE9E1"/>
                    </a:solidFill>
                  </a:tcPr>
                </a:tc>
                <a:tc>
                  <a:txBody>
                    <a:bodyPr/>
                    <a:lstStyle/>
                    <a:p>
                      <a:pPr lvl="0">
                        <a:buFont typeface="Arial" panose="020B0604020202020204" pitchFamily="34" charset="0"/>
                        <a:buNone/>
                        <a:tabLst>
                          <a:tab pos="1789113" algn="l"/>
                        </a:tabLst>
                      </a:pPr>
                      <a:r>
                        <a:rPr lang="nl-NL" sz="1800" dirty="0">
                          <a:latin typeface="Calibri" panose="020F0502020204030204" pitchFamily="34" charset="0"/>
                        </a:rPr>
                        <a:t>- vergrijzing zorgt voor een stijgend sterftecijfer en een laag </a:t>
                      </a:r>
                    </a:p>
                    <a:p>
                      <a:pPr marL="0" lvl="0" indent="0" defTabSz="895350">
                        <a:buNone/>
                        <a:tabLst>
                          <a:tab pos="1789113" algn="l"/>
                        </a:tabLst>
                      </a:pPr>
                      <a:r>
                        <a:rPr lang="nl-NL" sz="1800" dirty="0">
                          <a:latin typeface="Calibri" panose="020F0502020204030204" pitchFamily="34" charset="0"/>
                        </a:rPr>
                        <a:t>- geboortecijfer. Er ontstaat mogelijk een sterfteoverschot</a:t>
                      </a:r>
                      <a:endParaRPr lang="nl-NL" dirty="0"/>
                    </a:p>
                  </a:txBody>
                  <a:tcPr>
                    <a:lnL w="12700" cap="flat" cmpd="sng" algn="ctr">
                      <a:solidFill>
                        <a:srgbClr val="EA4F45"/>
                      </a:solidFill>
                      <a:prstDash val="solid"/>
                      <a:round/>
                      <a:headEnd type="none" w="med" len="med"/>
                      <a:tailEnd type="none" w="med" len="med"/>
                    </a:lnL>
                    <a:lnT w="12700" cap="flat" cmpd="sng" algn="ctr">
                      <a:solidFill>
                        <a:srgbClr val="EA4F45"/>
                      </a:solidFill>
                      <a:prstDash val="solid"/>
                      <a:round/>
                      <a:headEnd type="none" w="med" len="med"/>
                      <a:tailEnd type="none" w="med" len="med"/>
                    </a:lnT>
                    <a:solidFill>
                      <a:srgbClr val="FDE9E1"/>
                    </a:solidFill>
                  </a:tcPr>
                </a:tc>
                <a:extLst>
                  <a:ext uri="{0D108BD9-81ED-4DB2-BD59-A6C34878D82A}">
                    <a16:rowId xmlns:a16="http://schemas.microsoft.com/office/drawing/2014/main" val="502651949"/>
                  </a:ext>
                </a:extLst>
              </a:tr>
            </a:tbl>
          </a:graphicData>
        </a:graphic>
      </p:graphicFrame>
    </p:spTree>
    <p:extLst>
      <p:ext uri="{BB962C8B-B14F-4D97-AF65-F5344CB8AC3E}">
        <p14:creationId xmlns:p14="http://schemas.microsoft.com/office/powerpoint/2010/main" val="1572891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620807"/>
          </a:xfrm>
        </p:spPr>
        <p:txBody>
          <a:bodyPr lIns="360000" tIns="46800" bIns="46800">
            <a:normAutofit fontScale="40000" lnSpcReduction="20000"/>
          </a:bodyPr>
          <a:lstStyle/>
          <a:p>
            <a:pPr marL="0" indent="0">
              <a:spcBef>
                <a:spcPts val="0"/>
              </a:spcBef>
              <a:spcAft>
                <a:spcPts val="1000"/>
              </a:spcAft>
              <a:buNone/>
            </a:pPr>
            <a:r>
              <a:rPr lang="nl-NL" sz="2800" b="1" dirty="0">
                <a:latin typeface="Calibri" panose="020F0502020204030204" pitchFamily="34" charset="0"/>
              </a:rPr>
              <a:t>Krimp in Europa</a:t>
            </a:r>
          </a:p>
          <a:p>
            <a:pPr>
              <a:spcBef>
                <a:spcPts val="0"/>
              </a:spcBef>
              <a:spcAft>
                <a:spcPts val="1000"/>
              </a:spcAft>
              <a:buFont typeface="Wingdings" panose="05000000000000000000" pitchFamily="2" charset="2"/>
              <a:buChar char="§"/>
            </a:pPr>
            <a:r>
              <a:rPr lang="nl-NL" sz="2400" dirty="0">
                <a:latin typeface="Calibri" panose="020F0502020204030204" pitchFamily="34" charset="0"/>
              </a:rPr>
              <a:t>De demografische transitie begon in West-Europa in de achttiende of negentiende eeuw. In enkele Oost-Europese landen komt al een klein sterfteoverschot voor</a:t>
            </a:r>
          </a:p>
          <a:p>
            <a:pPr marL="0" indent="0">
              <a:spcBef>
                <a:spcPts val="0"/>
              </a:spcBef>
              <a:spcAft>
                <a:spcPts val="1000"/>
              </a:spcAft>
              <a:buNone/>
            </a:pPr>
            <a:endParaRPr lang="nl-NL" sz="2800" dirty="0">
              <a:latin typeface="Calibri" panose="020F0502020204030204" pitchFamily="34" charset="0"/>
            </a:endParaRPr>
          </a:p>
        </p:txBody>
      </p:sp>
      <p:pic>
        <p:nvPicPr>
          <p:cNvPr id="6" name="Afbeelding 5">
            <a:extLst>
              <a:ext uri="{FF2B5EF4-FFF2-40B4-BE49-F238E27FC236}">
                <a16:creationId xmlns:a16="http://schemas.microsoft.com/office/drawing/2014/main" id="{ED761F6F-97D9-4A46-87DC-5615CA80C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464" y="3140968"/>
            <a:ext cx="5565072" cy="3499318"/>
          </a:xfrm>
          <a:prstGeom prst="rect">
            <a:avLst/>
          </a:prstGeom>
        </p:spPr>
      </p:pic>
    </p:spTree>
    <p:extLst>
      <p:ext uri="{BB962C8B-B14F-4D97-AF65-F5344CB8AC3E}">
        <p14:creationId xmlns:p14="http://schemas.microsoft.com/office/powerpoint/2010/main" val="1719361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Migratie</a:t>
            </a:r>
            <a:endParaRPr lang="nl-NL" sz="14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Voor de groei of de krimp van de totale bevolking van een land speelt ook de sociale bevolkingsgroei</a:t>
            </a:r>
            <a:r>
              <a:rPr lang="nl-NL" sz="2400" dirty="0">
                <a:latin typeface="Calibri" panose="020F0502020204030204" pitchFamily="34" charset="0"/>
              </a:rPr>
              <a:t> </a:t>
            </a:r>
            <a:r>
              <a:rPr lang="nl-NL" sz="2400" dirty="0">
                <a:latin typeface="Calibri" panose="020F0502020204030204" pitchFamily="34" charset="0"/>
                <a:ea typeface="Times New Roman" panose="02020603050405020304" pitchFamily="18" charset="0"/>
                <a:cs typeface="Times New Roman" panose="02020603050405020304" pitchFamily="18" charset="0"/>
              </a:rPr>
              <a:t>mee.</a:t>
            </a:r>
          </a:p>
          <a:p>
            <a:pPr marL="0" lvl="0" indent="0">
              <a:spcAft>
                <a:spcPts val="0"/>
              </a:spcAft>
              <a:buNone/>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spcAft>
                <a:spcPts val="0"/>
              </a:spcAft>
              <a:buNone/>
              <a:tabLst>
                <a:tab pos="360363" algn="l"/>
              </a:tabLst>
            </a:pPr>
            <a:r>
              <a:rPr lang="nl-NL" sz="2400" dirty="0">
                <a:latin typeface="Calibri" panose="020F0502020204030204" pitchFamily="34" charset="0"/>
                <a:ea typeface="Times New Roman" panose="02020603050405020304" pitchFamily="18" charset="0"/>
                <a:cs typeface="Times New Roman" panose="02020603050405020304" pitchFamily="18" charset="0"/>
              </a:rPr>
              <a:t>	Oost-Europeanen migreren naar het Westen en dragen daar</a:t>
            </a:r>
          </a:p>
          <a:p>
            <a:pPr marL="0" lvl="0" indent="0">
              <a:spcBef>
                <a:spcPts val="0"/>
              </a:spcBef>
              <a:spcAft>
                <a:spcPts val="0"/>
              </a:spcAft>
              <a:buNone/>
              <a:tabLst>
                <a:tab pos="360363" algn="l"/>
              </a:tabLst>
            </a:pPr>
            <a:r>
              <a:rPr lang="nl-NL" sz="2400" dirty="0">
                <a:latin typeface="Calibri" panose="020F0502020204030204" pitchFamily="34" charset="0"/>
                <a:ea typeface="Times New Roman" panose="02020603050405020304" pitchFamily="18" charset="0"/>
                <a:cs typeface="Times New Roman" panose="02020603050405020304" pitchFamily="18" charset="0"/>
              </a:rPr>
              <a:t>	bij aan een kleine groei. Zuid-Europese landen laten soms een 	iets ander beeld zien.</a:t>
            </a:r>
          </a:p>
          <a:p>
            <a:pPr marL="0" lvl="0" indent="0">
              <a:buNone/>
            </a:pPr>
            <a:endParaRPr lang="nl-NL" sz="2400" dirty="0"/>
          </a:p>
          <a:p>
            <a:pPr marL="0" lvl="0" indent="0">
              <a:buNone/>
            </a:pPr>
            <a:endParaRPr lang="nl-NL" sz="2400" dirty="0"/>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t="45975" b="28001"/>
          <a:stretch/>
        </p:blipFill>
        <p:spPr>
          <a:xfrm>
            <a:off x="1488480" y="5350827"/>
            <a:ext cx="5567035" cy="1296145"/>
          </a:xfrm>
          <a:prstGeom prst="rect">
            <a:avLst/>
          </a:prstGeom>
        </p:spPr>
      </p:pic>
      <p:pic>
        <p:nvPicPr>
          <p:cNvPr id="2" name="Afbeelding 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b="79196"/>
          <a:stretch/>
        </p:blipFill>
        <p:spPr>
          <a:xfrm>
            <a:off x="1485229" y="4317906"/>
            <a:ext cx="5570286" cy="1032921"/>
          </a:xfrm>
          <a:prstGeom prst="rect">
            <a:avLst/>
          </a:prstGeom>
        </p:spPr>
      </p:pic>
    </p:spTree>
    <p:extLst>
      <p:ext uri="{BB962C8B-B14F-4D97-AF65-F5344CB8AC3E}">
        <p14:creationId xmlns:p14="http://schemas.microsoft.com/office/powerpoint/2010/main" val="767068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4932040" y="1080000"/>
            <a:ext cx="4211960"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Demografische druk</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Een bevolkingsdiagram toont de leeftijdsopbouw.</a:t>
            </a:r>
          </a:p>
          <a:p>
            <a:pPr marL="0" lvl="0" indent="0">
              <a:spcAft>
                <a:spcPts val="0"/>
              </a:spcAft>
              <a:buNone/>
            </a:pPr>
            <a:r>
              <a:rPr lang="nl-NL" sz="2400" dirty="0">
                <a:latin typeface="Calibri" panose="020F0502020204030204" pitchFamily="34" charset="0"/>
                <a:ea typeface="Times New Roman" panose="02020603050405020304" pitchFamily="18" charset="0"/>
                <a:cs typeface="Times New Roman" panose="02020603050405020304" pitchFamily="18" charset="0"/>
              </a:rPr>
              <a:t>Die opbouw is in elke fase van de demografische transitie anders. </a:t>
            </a:r>
          </a:p>
          <a:p>
            <a:pPr marL="0" lvl="0" indent="0">
              <a:spcAft>
                <a:spcPts val="0"/>
              </a:spcAft>
              <a:buNone/>
            </a:pPr>
            <a:r>
              <a:rPr lang="nl-NL" sz="2400" dirty="0">
                <a:latin typeface="Calibri" panose="020F0502020204030204" pitchFamily="34" charset="0"/>
                <a:ea typeface="Times New Roman" panose="02020603050405020304" pitchFamily="18" charset="0"/>
                <a:cs typeface="Times New Roman" panose="02020603050405020304" pitchFamily="18" charset="0"/>
              </a:rPr>
              <a:t>-Let maar op de aandelen van de actieve en niet-actieve bevolkingsgroepen. De verhouding tussen actieve en niet-actieve groepen bepaalt de demografische druk.</a:t>
            </a:r>
            <a:endParaRPr lang="nl-NL"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endParaRPr lang="nl-NL" sz="2400" dirty="0"/>
          </a:p>
          <a:p>
            <a:pPr marL="0" lvl="0" indent="0">
              <a:buNone/>
            </a:pPr>
            <a:endParaRPr lang="nl-NL" sz="2400" dirty="0"/>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2335368"/>
            <a:ext cx="4215222" cy="2996180"/>
          </a:xfrm>
          <a:prstGeom prst="rect">
            <a:avLst/>
          </a:prstGeom>
        </p:spPr>
      </p:pic>
    </p:spTree>
    <p:extLst>
      <p:ext uri="{BB962C8B-B14F-4D97-AF65-F5344CB8AC3E}">
        <p14:creationId xmlns:p14="http://schemas.microsoft.com/office/powerpoint/2010/main" val="1164025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Scheidslijnen in Europa</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3419872"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Demografische druk</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vorm van het bevolkingsdiagram verandert door migratie van oost naar west als van zuid naar noord</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demografische druk nam toe, door vergrijzing en/of ontgroening.</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endParaRPr lang="nl-NL" sz="2400" dirty="0"/>
          </a:p>
          <a:p>
            <a:pPr marL="0" lvl="0" indent="0">
              <a:buNone/>
            </a:pPr>
            <a:endParaRPr lang="nl-NL" sz="2400" dirty="0"/>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1650906"/>
            <a:ext cx="4596782" cy="4365104"/>
          </a:xfrm>
          <a:prstGeom prst="rect">
            <a:avLst/>
          </a:prstGeom>
        </p:spPr>
      </p:pic>
    </p:spTree>
    <p:extLst>
      <p:ext uri="{BB962C8B-B14F-4D97-AF65-F5344CB8AC3E}">
        <p14:creationId xmlns:p14="http://schemas.microsoft.com/office/powerpoint/2010/main" val="4115918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De Islamitische wereld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2709040"/>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Ligging en begrenzing</a:t>
            </a:r>
            <a:endParaRPr lang="nl-NL" sz="2800" kern="1400" spc="-20" dirty="0">
              <a:solidFill>
                <a:srgbClr val="000000"/>
              </a:solidFill>
              <a:latin typeface="Calibri" panose="020F0502020204030204" pitchFamily="34"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Ten zuid(oosten)en van Europa ligt de islamitische wereld met twee brede overgangszones. Een daarvan ligt ten noorden van Turkije, Iran en Afghanistan, de andere naar Sub-Sahara-Afrika.</a:t>
            </a: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kstvak 2"/>
          <p:cNvSpPr txBox="1"/>
          <p:nvPr/>
        </p:nvSpPr>
        <p:spPr>
          <a:xfrm>
            <a:off x="-35342" y="2780928"/>
            <a:ext cx="3419872" cy="1569660"/>
          </a:xfrm>
          <a:prstGeom prst="rect">
            <a:avLst/>
          </a:prstGeom>
          <a:noFill/>
        </p:spPr>
        <p:txBody>
          <a:bodyPr wrap="square" lIns="360000" rtlCol="0">
            <a:spAutoFit/>
          </a:bodyPr>
          <a:lstStyle/>
          <a:p>
            <a:pPr marL="355600" lvl="0" indent="-35560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Arabische taal overheerst, behalve in Turkije, Iran en Afghanistan.</a:t>
            </a: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11960" y="3284984"/>
            <a:ext cx="4572000" cy="3998322"/>
          </a:xfrm>
          <a:prstGeom prst="rect">
            <a:avLst/>
          </a:prstGeom>
        </p:spPr>
      </p:pic>
    </p:spTree>
    <p:extLst>
      <p:ext uri="{BB962C8B-B14F-4D97-AF65-F5344CB8AC3E}">
        <p14:creationId xmlns:p14="http://schemas.microsoft.com/office/powerpoint/2010/main" val="1517053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De Islamitische wereld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14696" y="1594491"/>
            <a:ext cx="4283968" cy="4930853"/>
          </a:xfrm>
        </p:spPr>
        <p:txBody>
          <a:bodyPr lIns="360000" tIns="46800" bIns="46800"/>
          <a:lstStyle/>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Turkije, Iran en Egypte: relatief veel inwoners. Verder: grote bevolkingsdichtheden langs de kusten van de Middellandse Zee en in de vruchtbare rivierdalen (Nijl, de Tigris en de Eufraat).</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bevolkingsopbouw is jonger dan die in Europa, passend bij een van de tussenfasen van de demografische transitie.</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3"/>
          <a:stretch>
            <a:fillRect/>
          </a:stretch>
        </p:blipFill>
        <p:spPr>
          <a:xfrm>
            <a:off x="4542096" y="1254483"/>
            <a:ext cx="4404470" cy="5332434"/>
          </a:xfrm>
          <a:prstGeom prst="rect">
            <a:avLst/>
          </a:prstGeom>
        </p:spPr>
      </p:pic>
      <p:sp>
        <p:nvSpPr>
          <p:cNvPr id="6" name="Tijdelijke aanduiding voor inhoud 1">
            <a:extLst>
              <a:ext uri="{FF2B5EF4-FFF2-40B4-BE49-F238E27FC236}">
                <a16:creationId xmlns:a16="http://schemas.microsoft.com/office/drawing/2014/main" id="{478121F2-9D4B-4666-8538-A605FBBC4067}"/>
              </a:ext>
            </a:extLst>
          </p:cNvPr>
          <p:cNvSpPr txBox="1">
            <a:spLocks/>
          </p:cNvSpPr>
          <p:nvPr/>
        </p:nvSpPr>
        <p:spPr bwMode="auto">
          <a:xfrm>
            <a:off x="-14696" y="1079471"/>
            <a:ext cx="4370672" cy="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Demografische kenmerken</a:t>
            </a:r>
            <a:endParaRPr lang="nl-NL" sz="2400" kern="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043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De Islamitische wereld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Stammen en religies</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De Arabische bevolking leeft in stammen. Dat zijn verwantschapsgroepen op een bepaald territorium.</a:t>
            </a:r>
          </a:p>
          <a:p>
            <a:pPr marL="0" lvl="0" indent="0">
              <a:spcAft>
                <a:spcPts val="0"/>
              </a:spcAft>
              <a:buNone/>
            </a:pPr>
            <a:r>
              <a:rPr lang="nl-NL" sz="2400" dirty="0">
                <a:latin typeface="Calibri" panose="020F0502020204030204" pitchFamily="34" charset="0"/>
                <a:ea typeface="Times New Roman" panose="02020603050405020304" pitchFamily="18" charset="0"/>
                <a:cs typeface="Times New Roman" panose="02020603050405020304" pitchFamily="18" charset="0"/>
              </a:rPr>
              <a:t>     De onderlinge stamverhoudingen werken door in de politieke en </a:t>
            </a:r>
          </a:p>
          <a:p>
            <a:pPr marL="0" lvl="0" indent="0">
              <a:spcBef>
                <a:spcPts val="0"/>
              </a:spcBef>
              <a:spcAft>
                <a:spcPts val="0"/>
              </a:spcAft>
              <a:buNone/>
            </a:pPr>
            <a:r>
              <a:rPr lang="nl-NL" sz="2400" dirty="0">
                <a:latin typeface="Calibri" panose="020F0502020204030204" pitchFamily="34" charset="0"/>
                <a:ea typeface="Times New Roman" panose="02020603050405020304" pitchFamily="18" charset="0"/>
                <a:cs typeface="Times New Roman" panose="02020603050405020304" pitchFamily="18" charset="0"/>
              </a:rPr>
              <a:t>     economische verhoudingen.</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de islamitische wereld leven van oudsher naast islamieten (vooral sjiieten en soennieten) ook joden en christenen.</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spcAft>
                <a:spcPts val="0"/>
              </a:spcAft>
              <a:buNone/>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Afbeelding 2">
            <a:extLst>
              <a:ext uri="{FF2B5EF4-FFF2-40B4-BE49-F238E27FC236}">
                <a16:creationId xmlns:a16="http://schemas.microsoft.com/office/drawing/2014/main" id="{48A00BBE-0576-4CC8-A75D-A3135811C2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6255" y="4365104"/>
            <a:ext cx="3091491" cy="1954706"/>
          </a:xfrm>
          <a:prstGeom prst="rect">
            <a:avLst/>
          </a:prstGeom>
        </p:spPr>
      </p:pic>
    </p:spTree>
    <p:extLst>
      <p:ext uri="{BB962C8B-B14F-4D97-AF65-F5344CB8AC3E}">
        <p14:creationId xmlns:p14="http://schemas.microsoft.com/office/powerpoint/2010/main" val="2223944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De Islamitische wereld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Aft>
                <a:spcPts val="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Stammen en religies</a:t>
            </a:r>
            <a:endParaRPr lang="nl-NL" sz="2800" kern="1400" spc="-20" dirty="0">
              <a:solidFill>
                <a:srgbClr val="000000"/>
              </a:solidFill>
              <a:latin typeface="Times New Roman" panose="02020603050405020304" pitchFamily="18" charset="0"/>
              <a:ea typeface="Times New Roman" panose="02020603050405020304" pitchFamily="18" charset="0"/>
            </a:endParaRPr>
          </a:p>
          <a:p>
            <a:pPr marL="0" lvl="0" indent="0">
              <a:spcAft>
                <a:spcPts val="0"/>
              </a:spcAft>
              <a:buNone/>
            </a:pPr>
            <a:endParaRPr lang="nl-NL" sz="14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171" y="1855624"/>
            <a:ext cx="5265658" cy="5002375"/>
          </a:xfrm>
          <a:prstGeom prst="rect">
            <a:avLst/>
          </a:prstGeom>
        </p:spPr>
      </p:pic>
    </p:spTree>
    <p:extLst>
      <p:ext uri="{BB962C8B-B14F-4D97-AF65-F5344CB8AC3E}">
        <p14:creationId xmlns:p14="http://schemas.microsoft.com/office/powerpoint/2010/main" val="787861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4139952" y="1080000"/>
            <a:ext cx="4896544" cy="5836491"/>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Globalisering en </a:t>
            </a:r>
            <a:r>
              <a:rPr lang="nl-NL" sz="2800" b="1" dirty="0" err="1">
                <a:latin typeface="Calibri" panose="020F0502020204030204" pitchFamily="34" charset="0"/>
                <a:ea typeface="Times New Roman" panose="02020603050405020304" pitchFamily="18" charset="0"/>
                <a:cs typeface="Calibri" panose="020F0502020204030204" pitchFamily="34" charset="0"/>
              </a:rPr>
              <a:t>global</a:t>
            </a:r>
            <a:r>
              <a:rPr lang="nl-NL" sz="2800" b="1" dirty="0">
                <a:latin typeface="Calibri" panose="020F0502020204030204" pitchFamily="34" charset="0"/>
                <a:ea typeface="Times New Roman" panose="02020603050405020304" pitchFamily="18" charset="0"/>
                <a:cs typeface="Calibri" panose="020F0502020204030204" pitchFamily="34" charset="0"/>
              </a:rPr>
              <a:t> </a:t>
            </a:r>
            <a:r>
              <a:rPr lang="nl-NL" sz="2800" b="1" dirty="0" err="1">
                <a:latin typeface="Calibri" panose="020F0502020204030204" pitchFamily="34" charset="0"/>
                <a:ea typeface="Times New Roman" panose="02020603050405020304" pitchFamily="18" charset="0"/>
                <a:cs typeface="Calibri" panose="020F0502020204030204" pitchFamily="34" charset="0"/>
              </a:rPr>
              <a:t>village</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De moderne informatie- en communicatietechnologie (ICT) maakte (a) snelle en (b) wereldwijde sociale netwerken mogelijk </a:t>
            </a:r>
            <a:r>
              <a:rPr lang="nl-NL" sz="2000" dirty="0">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nl-NL" sz="2400" dirty="0" err="1">
                <a:latin typeface="Calibri" panose="020F0502020204030204" pitchFamily="34" charset="0"/>
                <a:ea typeface="Times New Roman" panose="02020603050405020304" pitchFamily="18" charset="0"/>
                <a:cs typeface="Times New Roman" panose="02020603050405020304" pitchFamily="18" charset="0"/>
              </a:rPr>
              <a:t>global</a:t>
            </a:r>
            <a:r>
              <a:rPr lang="nl-NL" sz="2400" dirty="0">
                <a:latin typeface="Calibri" panose="020F0502020204030204" pitchFamily="34" charset="0"/>
                <a:ea typeface="Times New Roman" panose="02020603050405020304" pitchFamily="18" charset="0"/>
                <a:cs typeface="Times New Roman" panose="02020603050405020304" pitchFamily="18" charset="0"/>
              </a:rPr>
              <a:t> </a:t>
            </a:r>
            <a:r>
              <a:rPr lang="nl-NL" sz="2400" dirty="0" err="1">
                <a:latin typeface="Calibri" panose="020F0502020204030204" pitchFamily="34" charset="0"/>
                <a:ea typeface="Times New Roman" panose="02020603050405020304" pitchFamily="18" charset="0"/>
                <a:cs typeface="Times New Roman" panose="02020603050405020304" pitchFamily="18" charset="0"/>
              </a:rPr>
              <a:t>village</a:t>
            </a:r>
            <a:r>
              <a:rPr lang="nl-NL" sz="2400" dirty="0">
                <a:latin typeface="Calibri" panose="020F0502020204030204" pitchFamily="34" charset="0"/>
                <a:ea typeface="Times New Roman" panose="02020603050405020304" pitchFamily="18" charset="0"/>
                <a:cs typeface="Times New Roman" panose="02020603050405020304" pitchFamily="18" charset="0"/>
              </a:rPr>
              <a:t>.</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Toename van de politieke, culturele en economische banden en de groei van sociale netwerken zorgen voor versterking van globalisering.</a:t>
            </a:r>
            <a:endParaRPr lang="nl-NL"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Tx/>
              <a:buNone/>
              <a:defRPr/>
            </a:pPr>
            <a:endParaRPr lang="nl-NL" sz="2400" dirty="0">
              <a:latin typeface="Calibri" panose="020F0502020204030204" pitchFamily="34" charset="0"/>
            </a:endParaRPr>
          </a:p>
        </p:txBody>
      </p:sp>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12" y="1052735"/>
            <a:ext cx="4412703" cy="6120681"/>
          </a:xfrm>
          <a:prstGeom prst="rect">
            <a:avLst/>
          </a:prstGeom>
        </p:spPr>
      </p:pic>
    </p:spTree>
    <p:extLst>
      <p:ext uri="{BB962C8B-B14F-4D97-AF65-F5344CB8AC3E}">
        <p14:creationId xmlns:p14="http://schemas.microsoft.com/office/powerpoint/2010/main" val="426360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De Islamitische wereld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1412896"/>
          </a:xfrm>
        </p:spPr>
        <p:txBody>
          <a:bodyPr lIns="360000" tIns="46800" bIns="46800">
            <a:normAutofit fontScale="85000" lnSpcReduction="20000"/>
          </a:bodyPr>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Arabische lente?</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Vanaf 2010 breidden zich vanuit Tunesië onrust, geweld en opstand uit over enkele Arabische landen. Factoren:</a:t>
            </a:r>
          </a:p>
          <a:p>
            <a:pPr marL="457200" lvl="0"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Times New Roman" panose="02020603050405020304" pitchFamily="18" charset="0"/>
              </a:rPr>
              <a:t>grote sociale ongelijkheid</a:t>
            </a:r>
            <a:endParaRPr lang="nl-NL" sz="1400" kern="1400" spc="-20" dirty="0">
              <a:solidFill>
                <a:srgbClr val="000000"/>
              </a:solidFill>
              <a:latin typeface="Times New Roman" panose="02020603050405020304" pitchFamily="18" charset="0"/>
              <a:ea typeface="Times New Roman" panose="02020603050405020304" pitchFamily="18" charset="0"/>
            </a:endParaRPr>
          </a:p>
          <a:p>
            <a:pPr marL="457200" lvl="0" indent="-457200">
              <a:spcAft>
                <a:spcPts val="0"/>
              </a:spcAft>
              <a:buFont typeface="+mj-lt"/>
              <a:buAutoNum type="arabicPeriod"/>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ijdelijke aanduiding voor inhoud 1"/>
          <p:cNvSpPr txBox="1">
            <a:spLocks/>
          </p:cNvSpPr>
          <p:nvPr/>
        </p:nvSpPr>
        <p:spPr bwMode="auto">
          <a:xfrm>
            <a:off x="0" y="2960789"/>
            <a:ext cx="4355976" cy="314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457200" indent="-457200">
              <a:spcAft>
                <a:spcPts val="0"/>
              </a:spcAft>
              <a:buFont typeface="+mj-lt"/>
              <a:buAutoNum type="arabicPeriod" startAt="2"/>
            </a:pPr>
            <a:r>
              <a:rPr lang="nl-NL" sz="2400" kern="0" dirty="0">
                <a:latin typeface="Calibri" panose="020F0502020204030204" pitchFamily="34" charset="0"/>
                <a:ea typeface="Times New Roman" panose="02020603050405020304" pitchFamily="18" charset="0"/>
                <a:cs typeface="Calibri" panose="020F0502020204030204" pitchFamily="34" charset="0"/>
              </a:rPr>
              <a:t>religieuze spanningen</a:t>
            </a:r>
          </a:p>
          <a:p>
            <a:pPr marL="442913" indent="-442913">
              <a:spcAft>
                <a:spcPts val="0"/>
              </a:spcAft>
              <a:buFont typeface="+mj-lt"/>
              <a:buAutoNum type="arabicPeriod" startAt="2"/>
            </a:pPr>
            <a:r>
              <a:rPr lang="nl-NL" sz="2400" kern="0" dirty="0">
                <a:latin typeface="Calibri" panose="020F0502020204030204" pitchFamily="34" charset="0"/>
                <a:ea typeface="Times New Roman" panose="02020603050405020304" pitchFamily="18" charset="0"/>
                <a:cs typeface="Calibri" panose="020F0502020204030204" pitchFamily="34" charset="0"/>
              </a:rPr>
              <a:t>geopolitieke spanningen</a:t>
            </a:r>
          </a:p>
          <a:p>
            <a:pPr marL="0" indent="0">
              <a:spcAft>
                <a:spcPts val="0"/>
              </a:spcAft>
              <a:buNone/>
              <a:tabLst>
                <a:tab pos="442913" algn="l"/>
              </a:tabLst>
            </a:pPr>
            <a:r>
              <a:rPr lang="nl-NL" sz="2400" kern="0" dirty="0">
                <a:latin typeface="Calibri" panose="020F0502020204030204" pitchFamily="34" charset="0"/>
                <a:ea typeface="Times New Roman" panose="02020603050405020304" pitchFamily="18" charset="0"/>
                <a:cs typeface="Calibri" panose="020F0502020204030204" pitchFamily="34" charset="0"/>
              </a:rPr>
              <a:t>Van de laatste zijn  spanningen tussen het niet-Arabische sjiitische Iran en het soennitische Saudi-Arabië een voorbeeld.</a:t>
            </a:r>
            <a:endParaRPr lang="nl-NL" sz="2400" kern="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FontTx/>
              <a:buNone/>
            </a:pPr>
            <a:endParaRPr lang="nl-NL" sz="1400" kern="1400" spc="-20" dirty="0">
              <a:solidFill>
                <a:srgbClr val="000000"/>
              </a:solidFill>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Char char="●"/>
            </a:pPr>
            <a:endParaRPr lang="nl-NL" sz="2400" kern="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Char char="●"/>
            </a:pPr>
            <a:endParaRPr lang="nl-NL" sz="2400" kern="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FontTx/>
              <a:buNone/>
            </a:pPr>
            <a:endParaRPr lang="nl-NL" sz="2400" kern="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3116" y="2924944"/>
            <a:ext cx="4176464" cy="3540683"/>
          </a:xfrm>
          <a:prstGeom prst="rect">
            <a:avLst/>
          </a:prstGeom>
        </p:spPr>
      </p:pic>
    </p:spTree>
    <p:extLst>
      <p:ext uri="{BB962C8B-B14F-4D97-AF65-F5344CB8AC3E}">
        <p14:creationId xmlns:p14="http://schemas.microsoft.com/office/powerpoint/2010/main" val="2178991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De Islamitische wereld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Arabische lente?</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Onvrijheid, corruptie, machtsmisbruik, schending van de mensenrechten en verslechterende leefomstandigheden zijn een voorname voedingsbodem voor onrust.</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Noord-Afrikaanse landen spelen vooral de machtsstrijd tussen stammen.</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Externe factoren, zoals geopolitieke verhoudingen (nu en in het verleden). Een voorbeeld is de doorwerking van de ongelukkige staatkundige indeling door Europa.</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andere spanningsbron is de spanning tussen Israël en de Palestijnen.</a:t>
            </a:r>
            <a:endParaRPr lang="nl-NL" sz="24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lvl="0">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119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De Islamitische wereld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lnSpc>
                <a:spcPts val="1300"/>
              </a:lnSpc>
              <a:spcBef>
                <a:spcPts val="0"/>
              </a:spcBef>
              <a:spcAft>
                <a:spcPts val="1000"/>
              </a:spcAft>
              <a:buNone/>
            </a:pPr>
            <a:endParaRPr lang="nl-NL" sz="1200" kern="1400" spc="-20" dirty="0">
              <a:solidFill>
                <a:srgbClr val="000000"/>
              </a:solidFill>
              <a:latin typeface="Times New Roman" panose="02020603050405020304" pitchFamily="18" charset="0"/>
              <a:ea typeface="Times New Roman" panose="02020603050405020304" pitchFamily="18" charset="0"/>
            </a:endParaRPr>
          </a:p>
          <a:p>
            <a:pPr marL="0" indent="0">
              <a:lnSpc>
                <a:spcPts val="1300"/>
              </a:lnSpc>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Syrië</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Veel van de eerder genoemde factoren spelen een rol in Syrië.  De vorming van een kalifaat door Islamitische Staat (IS) maakte de situatie nog complexer. Grote vluchtelingenstromen waren onder meer het resultaat.</a:t>
            </a:r>
          </a:p>
          <a:p>
            <a:pPr marL="0" indent="0">
              <a:spcAft>
                <a:spcPts val="0"/>
              </a:spcAft>
              <a:buNone/>
            </a:pP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16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Calibri" panose="020F0502020204030204" pitchFamily="34" charset="0"/>
                <a:cs typeface="Calibri" panose="020F0502020204030204" pitchFamily="34" charset="0"/>
              </a:rPr>
              <a:t>De wereld indelen</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De globaliseringsindex geeft aan hoe sterk gebieden vervlochten zijn met andere delen van de wereld. Verschillen hebben te maken met historische ontwikkelingen en met (vroegere) culturele, politieke, economische en demografische kenmerken van gebieden.</a:t>
            </a:r>
            <a:endParaRPr lang="nl-NL"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Afbeelding 5">
            <a:extLst>
              <a:ext uri="{FF2B5EF4-FFF2-40B4-BE49-F238E27FC236}">
                <a16:creationId xmlns:a16="http://schemas.microsoft.com/office/drawing/2014/main" id="{A422BEB1-6EFC-47D9-8ED3-C7EF42767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3314702"/>
            <a:ext cx="4752528" cy="3326769"/>
          </a:xfrm>
          <a:prstGeom prst="rect">
            <a:avLst/>
          </a:prstGeom>
        </p:spPr>
      </p:pic>
    </p:spTree>
    <p:extLst>
      <p:ext uri="{BB962C8B-B14F-4D97-AF65-F5344CB8AC3E}">
        <p14:creationId xmlns:p14="http://schemas.microsoft.com/office/powerpoint/2010/main" val="243348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Cultuurgebieden</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Cultuurgebieden zijn (macro-)regio’s met gemeenschappelijke cultuurkenmerken (</a:t>
            </a:r>
            <a:r>
              <a:rPr lang="nl-NL" sz="2000" dirty="0">
                <a:latin typeface="Calibri" panose="020F0502020204030204" pitchFamily="34" charset="0"/>
                <a:ea typeface="Times New Roman" panose="02020603050405020304" pitchFamily="18" charset="0"/>
                <a:cs typeface="Times New Roman" panose="02020603050405020304" pitchFamily="18" charset="0"/>
              </a:rPr>
              <a:t>zoals taal, religie, gewoonten, kunst, technologie of waarden en normen).</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bevolking ontwikkelde eigen identiteit. Toch soms grote verschillen. Bij taalverschillen soms lingua franca.</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godsdienst bepaalt vaak normen en waarden van samenleving.</a:t>
            </a:r>
            <a:endParaRPr lang="nl-NL"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1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2731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Cultuurgebieden</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Op mondiale schaal zijn er vier brede overgangszones:</a:t>
            </a:r>
            <a:endParaRPr lang="nl-NL" sz="1800" dirty="0">
              <a:latin typeface="Times New Roman" panose="02020603050405020304" pitchFamily="18" charset="0"/>
              <a:ea typeface="Times New Roman" panose="02020603050405020304" pitchFamily="18" charset="0"/>
              <a:cs typeface="Times New Roman" panose="02020603050405020304" pitchFamily="18" charset="0"/>
            </a:endParaRPr>
          </a:p>
          <a:p>
            <a:pPr marL="857250" lvl="1"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grensgebied tussen Noord-Amerika en Latijns-Amerika</a:t>
            </a:r>
          </a:p>
          <a:p>
            <a:pPr marL="857250" lvl="1"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tussen Noord-Afrika en Sub-Sahara-Afrika</a:t>
            </a:r>
            <a:endParaRPr lang="nl-NL" sz="1800" dirty="0">
              <a:latin typeface="Times New Roman" panose="02020603050405020304" pitchFamily="18" charset="0"/>
              <a:ea typeface="Times New Roman" panose="02020603050405020304" pitchFamily="18" charset="0"/>
              <a:cs typeface="Calibri" panose="020F0502020204030204" pitchFamily="34" charset="0"/>
            </a:endParaRPr>
          </a:p>
          <a:p>
            <a:pPr marL="857250" lvl="1"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een zone tussen Europa en de voormalige Sovjet-Unie</a:t>
            </a:r>
            <a:endParaRPr lang="nl-NL" sz="1800" dirty="0">
              <a:latin typeface="Times New Roman" panose="02020603050405020304" pitchFamily="18" charset="0"/>
              <a:ea typeface="Times New Roman" panose="02020603050405020304" pitchFamily="18" charset="0"/>
              <a:cs typeface="Calibri" panose="020F0502020204030204" pitchFamily="34" charset="0"/>
            </a:endParaRPr>
          </a:p>
          <a:p>
            <a:pPr marL="857250" lvl="1"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een zone tussen Rusland, Oost-Azië en Zuid-Azië.</a:t>
            </a: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1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0241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Cultuurgebieden</a:t>
            </a:r>
            <a:endParaRPr lang="nl-NL" sz="2800" dirty="0">
              <a:latin typeface="Times New Roman" panose="02020603050405020304" pitchFamily="18" charset="0"/>
              <a:ea typeface="Times New Roman" panose="02020603050405020304" pitchFamily="18" charset="0"/>
            </a:endParaRPr>
          </a:p>
          <a:p>
            <a:pPr marL="0" lvl="0" indent="0">
              <a:spcAft>
                <a:spcPts val="0"/>
              </a:spcAft>
              <a:buNone/>
            </a:pP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698" y="1772816"/>
            <a:ext cx="8880604" cy="4941168"/>
          </a:xfrm>
          <a:prstGeom prst="rect">
            <a:avLst/>
          </a:prstGeom>
        </p:spPr>
      </p:pic>
    </p:spTree>
    <p:extLst>
      <p:ext uri="{BB962C8B-B14F-4D97-AF65-F5344CB8AC3E}">
        <p14:creationId xmlns:p14="http://schemas.microsoft.com/office/powerpoint/2010/main" val="2315582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Politiek mozaïek</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Times New Roman" panose="02020603050405020304" pitchFamily="18" charset="0"/>
              </a:rPr>
              <a:t>Politieke kenmerken, zoals de machtsverdeling, verschillen sterk.</a:t>
            </a: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Met een democratie-index meet je het democratisch gehalte. </a:t>
            </a:r>
            <a:endParaRPr lang="nl-NL" sz="18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Uitersten zijn enerzijds landen met een hoog democratisch gehalte in de westerse wereld (zoals Nederland) en anderzijds landen als Noord-Korea, Tsjaad, Turkmenistan, Oezbekistan en Saudi-Arabië.</a:t>
            </a:r>
            <a:endParaRPr lang="nl-NL" sz="12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954262"/>
            <a:ext cx="4032448" cy="2907395"/>
          </a:xfrm>
          <a:prstGeom prst="rect">
            <a:avLst/>
          </a:prstGeom>
        </p:spPr>
      </p:pic>
    </p:spTree>
    <p:extLst>
      <p:ext uri="{BB962C8B-B14F-4D97-AF65-F5344CB8AC3E}">
        <p14:creationId xmlns:p14="http://schemas.microsoft.com/office/powerpoint/2010/main" val="367117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a:t>
            </a:r>
            <a:r>
              <a:rPr lang="nl-NL" sz="3200" dirty="0">
                <a:solidFill>
                  <a:schemeClr val="bg1"/>
                </a:solidFill>
                <a:latin typeface="Calibri" panose="020F0502020204030204" pitchFamily="34" charset="0"/>
                <a:cs typeface="Calibri" panose="020F0502020204030204" pitchFamily="34" charset="0"/>
              </a:rPr>
              <a:t>De wereld indelen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Politiek mozaïek</a:t>
            </a:r>
            <a:endParaRPr lang="nl-NL" sz="2800" kern="1400" spc="-20" dirty="0">
              <a:solidFill>
                <a:srgbClr val="000000"/>
              </a:solidFill>
              <a:latin typeface="Times New Roman" panose="02020603050405020304" pitchFamily="18" charset="0"/>
              <a:ea typeface="Times New Roman" panose="02020603050405020304" pitchFamily="18" charset="0"/>
            </a:endParaRPr>
          </a:p>
          <a:p>
            <a:pPr lvl="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Met een democratie-index kun je het democratisch gehalte meten. </a:t>
            </a:r>
            <a:endParaRPr lang="nl-NL" sz="1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515" y="2364143"/>
            <a:ext cx="6076971" cy="4253880"/>
          </a:xfrm>
          <a:prstGeom prst="rect">
            <a:avLst/>
          </a:prstGeom>
        </p:spPr>
      </p:pic>
    </p:spTree>
    <p:extLst>
      <p:ext uri="{BB962C8B-B14F-4D97-AF65-F5344CB8AC3E}">
        <p14:creationId xmlns:p14="http://schemas.microsoft.com/office/powerpoint/2010/main" val="80963506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bookType xmlns="d2b61a62-bc73-47bc-92a3-dcba2d2fee8e" xsi:nil="true"/>
    <AppVersion xmlns="d2b61a62-bc73-47bc-92a3-dcba2d2fee8e" xsi:nil="true"/>
    <DefaultSectionNames xmlns="d2b61a62-bc73-47bc-92a3-dcba2d2fee8e" xsi:nil="true"/>
    <Owner xmlns="d2b61a62-bc73-47bc-92a3-dcba2d2fee8e">
      <UserInfo>
        <DisplayName/>
        <AccountId xsi:nil="true"/>
        <AccountType/>
      </UserInfo>
    </Owner>
    <Self_Registration_Enabled xmlns="d2b61a62-bc73-47bc-92a3-dcba2d2fee8e" xsi:nil="true"/>
    <FolderType xmlns="d2b61a62-bc73-47bc-92a3-dcba2d2fee8e" xsi:nil="true"/>
    <Students xmlns="d2b61a62-bc73-47bc-92a3-dcba2d2fee8e">
      <UserInfo>
        <DisplayName/>
        <AccountId xsi:nil="true"/>
        <AccountType/>
      </UserInfo>
    </Students>
    <Invited_Students xmlns="d2b61a62-bc73-47bc-92a3-dcba2d2fee8e" xsi:nil="true"/>
    <Teachers xmlns="d2b61a62-bc73-47bc-92a3-dcba2d2fee8e">
      <UserInfo>
        <DisplayName/>
        <AccountId xsi:nil="true"/>
        <AccountType/>
      </UserInfo>
    </Teachers>
    <Student_Groups xmlns="d2b61a62-bc73-47bc-92a3-dcba2d2fee8e">
      <UserInfo>
        <DisplayName/>
        <AccountId xsi:nil="true"/>
        <AccountType/>
      </UserInfo>
    </Student_Groups>
    <Invited_Teachers xmlns="d2b61a62-bc73-47bc-92a3-dcba2d2fee8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D95FA7D4C0694780586F578CF161F0" ma:contentTypeVersion="22" ma:contentTypeDescription="Een nieuw document maken." ma:contentTypeScope="" ma:versionID="644946e3353a07a3efc43c07c8e67cda">
  <xsd:schema xmlns:xsd="http://www.w3.org/2001/XMLSchema" xmlns:xs="http://www.w3.org/2001/XMLSchema" xmlns:p="http://schemas.microsoft.com/office/2006/metadata/properties" xmlns:ns3="d2b61a62-bc73-47bc-92a3-dcba2d2fee8e" xmlns:ns4="e212a513-b7e1-4757-b49c-d1963493af6f" targetNamespace="http://schemas.microsoft.com/office/2006/metadata/properties" ma:root="true" ma:fieldsID="07e44cbb74a73e8d65806561bd0ac38a" ns3:_="" ns4:_="">
    <xsd:import namespace="d2b61a62-bc73-47bc-92a3-dcba2d2fee8e"/>
    <xsd:import namespace="e212a513-b7e1-4757-b49c-d1963493af6f"/>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4:SharedWithUsers" minOccurs="0"/>
                <xsd:element ref="ns4:SharedWithDetails" minOccurs="0"/>
                <xsd:element ref="ns4:SharingHintHash" minOccurs="0"/>
                <xsd:element ref="ns3:Self_Registration_Enabled"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61a62-bc73-47bc-92a3-dcba2d2fee8e" elementFormDefault="qualified">
    <xsd:import namespace="http://schemas.microsoft.com/office/2006/documentManagement/types"/>
    <xsd:import namespace="http://schemas.microsoft.com/office/infopath/2007/PartnerControls"/>
    <xsd:element name="NotebookType" ma:index="8" nillable="true" ma:displayName="Notebook Type" ma:indexed="tru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MediaServiceMetadata" ma:index="22" nillable="true" ma:displayName="MediaServiceMetadata" ma:description="" ma:hidden="true" ma:internalName="MediaServiceMetadata" ma:readOnly="true">
      <xsd:simpleType>
        <xsd:restriction base="dms:Note"/>
      </xsd:simpleType>
    </xsd:element>
    <xsd:element name="MediaServiceFastMetadata" ma:index="23" nillable="true" ma:displayName="MediaServiceFastMetadata" ma:description="" ma:hidden="true" ma:internalName="MediaServiceFastMetadata" ma:readOnly="true">
      <xsd:simpleType>
        <xsd:restriction base="dms:Note"/>
      </xsd:simpleType>
    </xsd:element>
    <xsd:element name="MediaServiceAutoTags" ma:index="24" nillable="true" ma:displayName="MediaServiceAutoTags" ma:description="" ma:internalName="MediaServiceAutoTags" ma:readOnly="true">
      <xsd:simpleType>
        <xsd:restriction base="dms:Text"/>
      </xsd:simpleType>
    </xsd:element>
    <xsd:element name="MediaServiceDateTaken" ma:index="25" nillable="true" ma:displayName="MediaServiceDateTaken" ma:description="" ma:hidden="true" ma:internalName="MediaServiceDateTaken" ma:readOnly="true">
      <xsd:simpleType>
        <xsd:restriction base="dms:Text"/>
      </xsd:simpleType>
    </xsd:element>
    <xsd:element name="MediaServiceLocation" ma:index="26" nillable="true" ma:displayName="MediaServiceLocation" ma:description="" ma:internalName="MediaServiceLocation"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12a513-b7e1-4757-b49c-d1963493af6f" elementFormDefault="qualified">
    <xsd:import namespace="http://schemas.microsoft.com/office/2006/documentManagement/types"/>
    <xsd:import namespace="http://schemas.microsoft.com/office/infopath/2007/PartnerControls"/>
    <xsd:element name="SharedWithUsers" ma:index="1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description="" ma:internalName="SharedWithDetails" ma:readOnly="true">
      <xsd:simpleType>
        <xsd:restriction base="dms:Note">
          <xsd:maxLength value="255"/>
        </xsd:restriction>
      </xsd:simpleType>
    </xsd:element>
    <xsd:element name="SharingHintHash" ma:index="20" nillable="true" ma:displayName="Hint-hash delen"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64EE38-73DB-4840-93D9-BB84EC7A839B}">
  <ds:schemaRefs>
    <ds:schemaRef ds:uri="http://schemas.microsoft.com/office/2006/documentManagement/types"/>
    <ds:schemaRef ds:uri="http://www.w3.org/XML/1998/namespace"/>
    <ds:schemaRef ds:uri="http://purl.org/dc/elements/1.1/"/>
    <ds:schemaRef ds:uri="d2b61a62-bc73-47bc-92a3-dcba2d2fee8e"/>
    <ds:schemaRef ds:uri="http://purl.org/dc/dcmitype/"/>
    <ds:schemaRef ds:uri="http://purl.org/dc/terms/"/>
    <ds:schemaRef ds:uri="e212a513-b7e1-4757-b49c-d1963493af6f"/>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4588602-3C8D-4E5B-AD13-5D9335B2EE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b61a62-bc73-47bc-92a3-dcba2d2fee8e"/>
    <ds:schemaRef ds:uri="e212a513-b7e1-4757-b49c-d1963493af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028A5E-494F-4650-8923-481638FBC4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1583</Words>
  <Application>Microsoft Office PowerPoint</Application>
  <PresentationFormat>Diavoorstelling (4:3)</PresentationFormat>
  <Paragraphs>246</Paragraphs>
  <Slides>32</Slides>
  <Notes>31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32</vt:i4>
      </vt:variant>
    </vt:vector>
  </HeadingPairs>
  <TitlesOfParts>
    <vt:vector size="37" baseType="lpstr">
      <vt:lpstr>Arial</vt:lpstr>
      <vt:lpstr>Calibri</vt:lpstr>
      <vt:lpstr>Times New Roman</vt:lpstr>
      <vt:lpstr>Wingdings</vt:lpstr>
      <vt:lpstr>Kantoorthema</vt:lpstr>
      <vt:lpstr>1. De wereld: een mozaïek van regio’s</vt:lpstr>
      <vt:lpstr>§1.1  De wereld indelen</vt:lpstr>
      <vt:lpstr>§1.1  De wereld indelen</vt:lpstr>
      <vt:lpstr>§1.1  De wereld indelen</vt:lpstr>
      <vt:lpstr>§1.1  De wereld indelen</vt:lpstr>
      <vt:lpstr>§1.1  De wereld indelen</vt:lpstr>
      <vt:lpstr>§1.1  De wereld indelen</vt:lpstr>
      <vt:lpstr>§1.1  De wereld indelen</vt:lpstr>
      <vt:lpstr>§1.1  De wereld indelen</vt:lpstr>
      <vt:lpstr>§1.1  De wereld indelen</vt:lpstr>
      <vt:lpstr>§1.1  De wereld indelen</vt:lpstr>
      <vt:lpstr>§1.1  De wereld indelen</vt:lpstr>
      <vt:lpstr>§1.1  De wereld indelen</vt:lpstr>
      <vt:lpstr>§1.2 Scheidslijnen in Europa</vt:lpstr>
      <vt:lpstr>§1.2 Scheidslijnen in Europa</vt:lpstr>
      <vt:lpstr>§1.2 Scheidslijnen in Europa</vt:lpstr>
      <vt:lpstr>§1.2 Scheidslijnen in Europa</vt:lpstr>
      <vt:lpstr>§1.2 Scheidslijnen in Europa</vt:lpstr>
      <vt:lpstr>§1.2 Scheidslijnen in Europa</vt:lpstr>
      <vt:lpstr>§1.2 Scheidslijnen in Europa</vt:lpstr>
      <vt:lpstr>§1.2 Scheidslijnen in Europa</vt:lpstr>
      <vt:lpstr>§1.2 Scheidslijnen in Europa</vt:lpstr>
      <vt:lpstr>§1.2 Scheidslijnen in Europa</vt:lpstr>
      <vt:lpstr>§1.2 Scheidslijnen in Europa</vt:lpstr>
      <vt:lpstr>§1.2 Scheidslijnen in Europa</vt:lpstr>
      <vt:lpstr>§1.3 De Islamitische wereld</vt:lpstr>
      <vt:lpstr>§1.3 De Islamitische wereld</vt:lpstr>
      <vt:lpstr>§1.3 De Islamitische wereld</vt:lpstr>
      <vt:lpstr>§1.3 De Islamitische wereld</vt:lpstr>
      <vt:lpstr>§1.3 De Islamitische wereld</vt:lpstr>
      <vt:lpstr>§1.3 De Islamitische wereld</vt:lpstr>
      <vt:lpstr>§1.3 De Islamitische wereld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2018-03-14T09:02:28Z</dcterms:created>
  <dcterms:modified xsi:type="dcterms:W3CDTF">2019-10-10T17:51:15Z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0x010100B0D95FA7D4C0694780586F578CF161F0</vt:lpwstr>
  </property>
</Properties>
</file>