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5"/>
  </p:notesMasterIdLst>
  <p:sldIdLst>
    <p:sldId id="256" r:id="rId2"/>
    <p:sldId id="266" r:id="rId3"/>
    <p:sldId id="300" r:id="rId4"/>
    <p:sldId id="291" r:id="rId5"/>
    <p:sldId id="301" r:id="rId6"/>
    <p:sldId id="311" r:id="rId7"/>
    <p:sldId id="303" r:id="rId8"/>
    <p:sldId id="304" r:id="rId9"/>
    <p:sldId id="305" r:id="rId10"/>
    <p:sldId id="306" r:id="rId11"/>
    <p:sldId id="307" r:id="rId12"/>
    <p:sldId id="308" r:id="rId13"/>
    <p:sldId id="312" r:id="rId14"/>
    <p:sldId id="309" r:id="rId15"/>
    <p:sldId id="313" r:id="rId16"/>
    <p:sldId id="292" r:id="rId17"/>
    <p:sldId id="295" r:id="rId18"/>
    <p:sldId id="293" r:id="rId19"/>
    <p:sldId id="296" r:id="rId20"/>
    <p:sldId id="302" r:id="rId21"/>
    <p:sldId id="297" r:id="rId22"/>
    <p:sldId id="298" r:id="rId23"/>
    <p:sldId id="314" r:id="rId24"/>
    <p:sldId id="299" r:id="rId25"/>
    <p:sldId id="315" r:id="rId26"/>
    <p:sldId id="316" r:id="rId27"/>
    <p:sldId id="317" r:id="rId28"/>
    <p:sldId id="294" r:id="rId29"/>
    <p:sldId id="318" r:id="rId30"/>
    <p:sldId id="310" r:id="rId31"/>
    <p:sldId id="319" r:id="rId32"/>
    <p:sldId id="320" r:id="rId33"/>
    <p:sldId id="321" r:id="rId3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eur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194" autoAdjust="0"/>
    <p:restoredTop sz="94626" autoAdjust="0"/>
  </p:normalViewPr>
  <p:slideViewPr>
    <p:cSldViewPr>
      <p:cViewPr varScale="1">
        <p:scale>
          <a:sx n="121" d="100"/>
          <a:sy n="121" d="100"/>
        </p:scale>
        <p:origin x="148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t>27-12-2019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Elfstedentocht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4334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Verwachting en energieconsumptie, 1970-2050, in miljoen ton per jaar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4041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Bijdrage van de verschillende regio’s aan de energieconsumptie, 1990-2040, in miljoen ton per jaar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6924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4226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Verandering </a:t>
            </a:r>
            <a:r>
              <a:rPr lang="nl-NL" baseline="0"/>
              <a:t>in temperatuur, 1960-2100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136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Klimaatvluchtelingen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7449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9998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Verandering van temperatuur en neerslag bij twee verschillende scenario’s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0052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Afbeelding: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5746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5391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Aantal mensen dat de gevolgen ondervindt van overstromingen, 1970 en 2020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2797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Elfstedentocht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3354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Zeespiegelstijging bij de Nederlandse kust, 1900-2100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4662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Bodemdegradatie door verdroging in het Middellandse Zeeklimaat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941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De belangrijkste gevolgen van klimaatverandering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2576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6294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Een dijk tegen overstromingen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88808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Overstroming van de Oude Maas in het centrum van Dordrecht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4860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Uitgangspunten KNMI’14-klimaatscenario’s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15109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Langdurig gemiddelde temperatuur (°C) op jaarbasis voor De Bilt voor 1981 - 2010 en voor de vier scenario’s  van het KNMI rond 2050 en 2085 (boven) en Langdurig gemiddelde jaarneerslag (mm) voor De Bilt voor 1981 - 2010 en voor de vier scenario’s van het KNMI rond 2050 en 2085 (onder)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6661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Mogelijke klimaatveranderingen volgens de KNMI‘06-scenario’s, 1990 - 2100.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22101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6156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Kilimanjaro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73267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933024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Mogelijke gevolgen van de zeespiegelstijging voor Bangladesh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04731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Schuilplaats bij een cycloon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8291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Afwijking gemiddelde wereldtemperatuur, 1880-2014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6507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4378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</a:t>
            </a:r>
            <a:r>
              <a:rPr lang="nl-NL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Drie natuurlijke oorzaken van klimaatverandering 1900-2010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5059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Concentratie van de broeikasgassen CO2, N2O en CH4, 0 - 2015.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2547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</a:t>
            </a:r>
            <a:r>
              <a:rPr lang="nl-NL" baseline="0" dirty="0"/>
              <a:t>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Times Square in New York, een voorbeeld van hoog energieverbruik.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5270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7024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27-12-2019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27-12-2019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27-12-2019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27-12-2019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27-12-2019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27-12-2019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27-12-2019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27-12-2019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27-12-2019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27-12-2019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27-12-2019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t>27-12-2019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3.1 De geschiedenis herhaalt zich?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1"/>
            <a:ext cx="8316416" cy="4221208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rol van de mens</a:t>
            </a:r>
          </a:p>
          <a:p>
            <a:pPr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	Door verstening is de temperatuur in steden hoger dan in minder bebouwde gebieden:</a:t>
            </a:r>
          </a:p>
          <a:p>
            <a:pPr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(Regen)water wordt versneld afgevoerd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minder kans op verdamping.</a:t>
            </a:r>
          </a:p>
          <a:p>
            <a:pPr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Instraling van de zon wordt meer omgezet in voelbare warmte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steen heeft grote warmtecapaciteit.</a:t>
            </a:r>
          </a:p>
          <a:p>
            <a:pPr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Albedo is in de stad lager dan op het platteland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weinig terugkaatsing van straling.</a:t>
            </a:r>
          </a:p>
        </p:txBody>
      </p:sp>
    </p:spTree>
    <p:extLst>
      <p:ext uri="{BB962C8B-B14F-4D97-AF65-F5344CB8AC3E}">
        <p14:creationId xmlns:p14="http://schemas.microsoft.com/office/powerpoint/2010/main" val="3916586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3.1 De geschiedenis herhaalt zich?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8604448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Toekomst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►	Fossiele brandstoffen tot 2035 van groot belang voor het energiegebruik. 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39F128-38FD-493F-8C30-C1A5DE98D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564899"/>
            <a:ext cx="5807968" cy="402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21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3.1 De geschiedenis herhaalt zich?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889248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Toekomst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►	China en India zijn grootverbruikers. Afrika in de toekomst ook?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De inzet van duurzame energiebronnen in de toekomst zal bepalend zijn voor het klimaat.</a:t>
            </a:r>
          </a:p>
          <a:p>
            <a:pPr marL="0" indent="0">
              <a:spcAft>
                <a:spcPts val="0"/>
              </a:spcAft>
              <a:buNone/>
            </a:pPr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DC765AC-8A87-4975-970B-55CDEDD3D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94" y="3174871"/>
            <a:ext cx="4428492" cy="344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58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3.1 De geschiedenis herhaalt zich?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889248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Gevolgen voor de temperatuur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►	Verandering in factoren kan verschillende gevolgen hebben in verschillende gebieden. Om de effecten in kaart te brengen is veel onderzoek nodig.</a:t>
            </a:r>
          </a:p>
          <a:p>
            <a:pPr marL="360363" indent="-360363">
              <a:spcAft>
                <a:spcPts val="0"/>
              </a:spcAft>
              <a:buFontTx/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	Een prognose is wel mogelijk: daarbij wordt uitgegaan van verschillende toekomstscenario’s. </a:t>
            </a:r>
          </a:p>
          <a:p>
            <a:pPr marL="360363" indent="-360363">
              <a:spcAft>
                <a:spcPts val="0"/>
              </a:spcAft>
              <a:buFontTx/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Een conclusie is dat de gemiddelde temperatuurstijging in de wereld minimaal 1 tot maximaal 4° C zal bedragen.</a:t>
            </a:r>
          </a:p>
          <a:p>
            <a:pPr marL="360363" indent="-360363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50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3.1 De geschiedenis herhaalt zich?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889248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Gevolgen voor de temperatuur</a:t>
            </a:r>
          </a:p>
          <a:p>
            <a:pPr marL="0" indent="0">
              <a:spcAft>
                <a:spcPts val="0"/>
              </a:spcAft>
              <a:buNone/>
            </a:pPr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67B0A12-F9BB-402B-9679-0ED4031604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39" y="1823683"/>
            <a:ext cx="5555801" cy="481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19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3.2 Gevolgen mondiale klimaatverandering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Wat zijn de gevolgen van het versterkte broeikaseffect voor het klimaat?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Wat zijn de positieve en negatieve effecten van klimaatverandering?</a:t>
            </a:r>
          </a:p>
          <a:p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84E2D1C-1253-4CC4-845D-B466EA8799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84984"/>
            <a:ext cx="9144000" cy="523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49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3.2 Gevolgen mondiale klimaatverandering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IPCC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►	Het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Intergovernmental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Panel on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Climate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Change evalueert wetenschappelijk onderzoek, brengt risico’s van klimaatverandering en toekomstscenario’s in kaart: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de waterbalans 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thermische expansie: smelten landijs en uitzetten zeewater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bedreiging biodiversiteit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kwetsbaarheid kustgebieden: erosie en overstroming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landbouw en visserij: effect op productiviteit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industrie: relatie met versterking broeikaseffect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gevaren voor gezondheid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 	rapporten van het IPCC kunnen grote invloed hebben op het milieubeleid van de deelnemende landen.</a:t>
            </a:r>
          </a:p>
          <a:p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677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3.2 Gevolgen mondiale klimaatverandering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Verandering van temperatuur en neerslag</a:t>
            </a:r>
          </a:p>
          <a:p>
            <a:pPr marL="0" indent="0">
              <a:buNone/>
            </a:pPr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E34DCAA-C6C9-40AE-BC1E-46BAA42E5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2816"/>
            <a:ext cx="6096000" cy="459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42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3.2 Gevolgen mondiale klimaatverandering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8604448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Verandering van temperatuur en neerslag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	Resultaten van twee verschillende scenario’s: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Temperatuur</a:t>
            </a:r>
            <a:r>
              <a:rPr lang="nl-NL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i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 gebieden met </a:t>
            </a:r>
            <a:r>
              <a:rPr lang="nl-NL" sz="2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positieve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terugkoppelingsmechanismen (bijvoorbeeld het Noordpoolgebied) wordt de temperatuurstijging door verschillende factoren versterkt. 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In gebieden met een geringe temperatuurstijging kunnen verschillende factoren elkaar deels opheffen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negatieve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terugkoppelingsmechanismen.</a:t>
            </a:r>
          </a:p>
          <a:p>
            <a:pPr marL="360363" indent="-360363"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</a:pP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Neerslag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de poolgebieden en de zone rond de evenaar kunnen de grootste toename verwachten. In Noord-Afrika en Spanje zal naar verwachting minder neerslag vallen.</a:t>
            </a:r>
          </a:p>
          <a:p>
            <a:pPr marL="0" indent="0">
              <a:buNone/>
            </a:pPr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002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3.2 Gevolgen mondiale klimaatverandering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8028384" cy="5506917"/>
          </a:xfrm>
        </p:spPr>
        <p:txBody>
          <a:bodyPr lIns="360000" tIns="46800" bIns="46800"/>
          <a:lstStyle/>
          <a:p>
            <a:pPr marL="360363" indent="-360363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Opschuiven van zones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►	De verspreiding van organismen op aarde in biogeografische zones kan door klimaatverandering veranderen. 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Klimaatzones en vegetatiezones zullen opschuiven.</a:t>
            </a:r>
            <a:b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Landbouwzones met kenmerkende producten schuiven mee met de klimaatveranderingen.</a:t>
            </a:r>
          </a:p>
          <a:p>
            <a:pPr marL="360363" indent="-360363">
              <a:spcAft>
                <a:spcPts val="0"/>
              </a:spcAft>
              <a:buNone/>
            </a:pPr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45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 Klimaatverandering in perspectief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1528D4E-CE77-4ED8-B1C5-A4D5C5DDBD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051859"/>
            <a:ext cx="9180512" cy="60509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3.2 Gevolgen mondiale klimaatverandering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360363" indent="-360363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Opschuiven van zones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	Landbouwgrond kan onbruikbaar worden door verdrinking 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overstroming. 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Toename van de neerslagvariabiliteit heeft gevolgen voor het debiet van rivieren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groter overstromingsrisico in perioden van hevige neerslag.</a:t>
            </a:r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6CC0B64-7AA4-4A78-9D10-30CC807C0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30677"/>
            <a:ext cx="7920880" cy="312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80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3.2 Gevolgen mondiale klimaatverandering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1"/>
            <a:ext cx="4427984" cy="4057448"/>
          </a:xfrm>
        </p:spPr>
        <p:txBody>
          <a:bodyPr lIns="360000" tIns="46800" bIns="46800">
            <a:normAutofit fontScale="92500" lnSpcReduction="20000"/>
          </a:bodyPr>
          <a:lstStyle/>
          <a:p>
            <a:pPr marL="360363" indent="-360363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Opschuiven van zones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	Hogere temperaturen kunnen leiden tot zeespiegelstijging. </a:t>
            </a:r>
          </a:p>
          <a:p>
            <a:pPr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Afname van de landijsbedekking leidt tot extra water in de oceaan. </a:t>
            </a:r>
          </a:p>
          <a:p>
            <a:pPr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uitzetten van het warmere water levert de grootste bijdrage aan de zeespiegelstijging.</a:t>
            </a:r>
          </a:p>
          <a:p>
            <a:pPr marL="360363" indent="-360363">
              <a:spcAft>
                <a:spcPts val="0"/>
              </a:spcAft>
              <a:buNone/>
            </a:pPr>
            <a:b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7C78FCA-035F-4F55-B64D-12445887FD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007" y="1528738"/>
            <a:ext cx="4715586" cy="3772469"/>
          </a:xfrm>
          <a:prstGeom prst="rect">
            <a:avLst/>
          </a:prstGeom>
        </p:spPr>
      </p:pic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218BB77A-E1B3-4B91-8F26-CBEBF5E265A6}"/>
              </a:ext>
            </a:extLst>
          </p:cNvPr>
          <p:cNvSpPr txBox="1">
            <a:spLocks/>
          </p:cNvSpPr>
          <p:nvPr/>
        </p:nvSpPr>
        <p:spPr bwMode="auto">
          <a:xfrm>
            <a:off x="-5453" y="5586186"/>
            <a:ext cx="8280920" cy="13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60363" indent="-360363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Zeespiegelstijging kan verzilting van de landbouwgronden tot gevolg hebben.</a:t>
            </a:r>
          </a:p>
          <a:p>
            <a:pPr marL="360363" indent="-360363">
              <a:spcAft>
                <a:spcPts val="0"/>
              </a:spcAft>
              <a:buFontTx/>
              <a:buNone/>
            </a:pPr>
            <a:endParaRPr lang="nl-NL" sz="2800" b="1" kern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039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3.2 Gevolgen mondiale klimaatverandering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360363" indent="-360363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Opschuiven van zones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	Meer verdamping door temperatuurstijging + minder neerslag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verdroging. 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In sommige gebieden: meer waterverbruik door toerisme en door irrigatie in landbouw. 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Gevolg kan zijn: kwaliteit landbouwgrond vermindert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bodemdegradatie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negatieve gevolgen voor voedselvoorziening en export voedselgewassen.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Langdurige droge perioden verhogen ook de kans op bosbranden</a:t>
            </a:r>
          </a:p>
          <a:p>
            <a:pPr marL="360363" indent="-360363"/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5769155-DD2A-4914-BDC5-51307428C5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"/>
          <a:stretch/>
        </p:blipFill>
        <p:spPr>
          <a:xfrm>
            <a:off x="-79587" y="5157192"/>
            <a:ext cx="930317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71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3.2 Gevolgen mondiale klimaatverandering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6228184" cy="836831"/>
          </a:xfrm>
        </p:spPr>
        <p:txBody>
          <a:bodyPr lIns="360000" tIns="46800" bIns="46800">
            <a:normAutofit fontScale="47500" lnSpcReduction="20000"/>
          </a:bodyPr>
          <a:lstStyle/>
          <a:p>
            <a:pPr marL="360363" indent="-360363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Opschuiven van zones</a:t>
            </a:r>
          </a:p>
          <a:p>
            <a:pPr marL="360363" indent="-360363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Positieve en negatieve effecten</a:t>
            </a:r>
            <a:b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0363" indent="-360363"/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53B73D4-EE8B-48CD-9792-073E3F1EA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0675"/>
            <a:ext cx="9036496" cy="53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32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3.2 Gevolgen mondiale klimaatverandering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360363" indent="-360363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Verschillende belangen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►	Gevolgen van klimaatverandering voor het ene gebied positief en voor het andere gebied negatief, bijvoorbeeld: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	</a:t>
            </a: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Hogere temperaturen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zijn gunstig voor het groeiseizoen, maar ongunstig voor skitoerisme.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</a:t>
            </a: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Minder neerslag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de zomer is gunstig voor toeristen, maar ongunstig voor de scheepvaart en elektriciteitscentrales door een te lage waterstand van de rivieren.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	In Arctische gebieden ontstaan </a:t>
            </a: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ijsvrije vaarroutes 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gebieden die mogelijk rijk zijn aan delfstoffen worden beter bereikbaar. De winning van deze delfstoffen kan positief zijn voor de economie, maar nadelig voor het milieu.</a:t>
            </a:r>
          </a:p>
          <a:p>
            <a:pPr marL="360363" indent="-360363"/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63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3.3 Nederland en Bangladesh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Deelvraag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Welke gevolgen heeft de klimaatverandering voor laaggelegen kustgebieden als in Nederland en Bangladesh?</a:t>
            </a:r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AA32CE4-D34E-4ACD-91CE-E238747C1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2924944"/>
            <a:ext cx="9144000" cy="557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68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3.3 Nederland en Bangladesh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Inzoomen op nationale schaal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►	Gevolgen van klimaatverandering voor Nederland en Bangladesh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339598B-C067-41FC-8AA2-3DF3E1457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708920"/>
            <a:ext cx="5760640" cy="355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32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3.3 Nederland en Bangladesh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1"/>
            <a:ext cx="9144000" cy="1426814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Warmer en natter in Nederland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►	Voor Nederland zijn vier klimaatscenario’s uitgewerkt op basis van de mate van wereldwijde temperatuurstijging: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5F37552-D4DB-4DD5-93DD-AACAFE910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60" y="2496254"/>
            <a:ext cx="3503712" cy="3461667"/>
          </a:xfrm>
          <a:prstGeom prst="rect">
            <a:avLst/>
          </a:prstGeom>
        </p:spPr>
      </p:pic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4B6CCEF6-B16E-499F-A1B0-94EA469339AF}"/>
              </a:ext>
            </a:extLst>
          </p:cNvPr>
          <p:cNvSpPr txBox="1">
            <a:spLocks/>
          </p:cNvSpPr>
          <p:nvPr/>
        </p:nvSpPr>
        <p:spPr bwMode="auto">
          <a:xfrm>
            <a:off x="107504" y="2496254"/>
            <a:ext cx="3923928" cy="550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60363" indent="-360363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Gematigd (G)</a:t>
            </a:r>
          </a:p>
          <a:p>
            <a:pPr marL="360363" indent="-360363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Warm (W)</a:t>
            </a:r>
          </a:p>
          <a:p>
            <a:pPr marL="360363" indent="-360363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En de mogelijke verandering van het luchtstromingspatroon:</a:t>
            </a:r>
          </a:p>
          <a:p>
            <a:pPr marL="360363" indent="-360363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Lage waarde (L)</a:t>
            </a:r>
          </a:p>
          <a:p>
            <a:pPr marL="360363" indent="-360363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Hoge waarde (H)</a:t>
            </a:r>
          </a:p>
        </p:txBody>
      </p:sp>
    </p:spTree>
    <p:extLst>
      <p:ext uri="{BB962C8B-B14F-4D97-AF65-F5344CB8AC3E}">
        <p14:creationId xmlns:p14="http://schemas.microsoft.com/office/powerpoint/2010/main" val="4276432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3.3 Nederland en Bangladesh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Warmer en natter in Nederland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	Op grond van deze uitgangspunten zal de gemiddelde jaartemperatuur in Nederland naar verwachting ruim 2° C toenemen en zal ook de neerslag toenemen en de zeespiegel verder stijgen (tussen de 40 en 85 cm).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73B476-AB0E-4376-944F-C1D78CAD8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186524"/>
            <a:ext cx="7392959" cy="34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87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3.3 Nederland en Bangladesh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471601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Gevolgen voor Nederland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►	Door de zeespiegelstijging wordt in kustgebieden de kans op verzilting van de landbouwgrond groter en zijn er nadelige gevolgen voor de drinkwatervoorziening.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Daarnaast neemt de neerslagintensiteit toe, terwijl in andere perioden droogte optreedt.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600900C-17E9-4B0B-8CCA-4C95BD9F47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3834400" cy="468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2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 Klimaatverandering in perspectief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E96C8A00-9E05-4899-8797-44144116C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8604448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Hoofdvraag</a:t>
            </a:r>
          </a:p>
          <a:p>
            <a:r>
              <a:rPr lang="nl-NL" sz="2400" dirty="0">
                <a:latin typeface="Calibri" panose="020F0502020204030204" pitchFamily="34" charset="0"/>
              </a:rPr>
              <a:t>Welke gevolgen kan de klimaatverandering in de 21e eeuw hebben voor natuur en mens?</a:t>
            </a:r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F9DB05-1297-4E06-9633-9C2A78C71E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512" y="2923515"/>
            <a:ext cx="9180512" cy="42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3.3 Nederland en Bangladesh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Gevolgen voor Bangladesh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►	Net als Nederland is Bangladesh een dichtbevolkt land met een lage ligging ten opzichte van het zeeniveau. Het waterbeleid en de beschikking over financiële middelen is er echter anders.</a:t>
            </a:r>
          </a:p>
          <a:p>
            <a:pPr marL="360363" indent="-360363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	Klimaatverandering door het versterkte broeikaseffect wordt grotendeels veroorzaakt door kernlanden. De gevolgen zijn veel groter voor de periferie en leiden tot meer overstromingen: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verdere zeespiegelstijging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hogere afvoer en grotere verschillen in het debiet van rivieren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toenemende kans op tropische stormen</a:t>
            </a:r>
          </a:p>
          <a:p>
            <a:pPr marL="360363" indent="-360363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030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3.3 Nederland en Bangladesh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8964488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Gevolgen voor Bangladesh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	De moesson (juni tot oktober) en temperatuurstijging zeewater leiden tot meer overstromingen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toename overstromingsrisico: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de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Brahmaputra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de Ganges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‒	de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Meghna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	Cyclonen zorgen voor enorme vloedgolven langs de kust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toename overstromingsrisico.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■	Dhaka vangt jaarlijks tussen de 500.000 en 1 miljoen mensen op uit de zuidelijke provincies.</a:t>
            </a:r>
          </a:p>
          <a:p>
            <a:pPr marL="0" indent="0">
              <a:spcAft>
                <a:spcPts val="0"/>
              </a:spcAft>
              <a:buNone/>
            </a:pPr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430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3.3 Nederland en Bangladesh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Gevolgen voor Bangladesh</a:t>
            </a:r>
          </a:p>
          <a:p>
            <a:pPr marL="0" indent="0">
              <a:spcAft>
                <a:spcPts val="0"/>
              </a:spcAft>
              <a:buNone/>
            </a:pPr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CEE094D-419C-46BF-B968-15EE23293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65" y="2204864"/>
            <a:ext cx="7537470" cy="414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48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3.3 Nederland en Bangladesh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5940152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Financiële steun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►	Wie is verantwoordelijk is voor de kosten van klimaatverandering? </a:t>
            </a:r>
          </a:p>
          <a:p>
            <a:pPr marL="360363" indent="-360363"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Bangladesh beschikt over onvoldoende financiële middelen en investeert in kortetermijnoplossingen zoals de bouw van schuilplaatsen voor cyclonen. 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Meer structurele maatregelen die kunnen bijdragen aan de beperking van de gevolgen van klimaatverandering: </a:t>
            </a:r>
          </a:p>
          <a:p>
            <a:pPr marL="360363" indent="-360363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internationale hulp, geld en kennis</a:t>
            </a:r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0363" indent="-360363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AA7CE71-6865-4910-B1D6-F33D90E084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0192" y="2420888"/>
            <a:ext cx="2520281" cy="238264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01754FD-6116-4E59-B3E5-2E83A8DFD370}"/>
              </a:ext>
            </a:extLst>
          </p:cNvPr>
          <p:cNvSpPr txBox="1"/>
          <p:nvPr/>
        </p:nvSpPr>
        <p:spPr>
          <a:xfrm>
            <a:off x="6300192" y="4941168"/>
            <a:ext cx="2520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Calibri" panose="020F0502020204030204" pitchFamily="34" charset="0"/>
                <a:cs typeface="Calibri" panose="020F0502020204030204" pitchFamily="34" charset="0"/>
              </a:rPr>
              <a:t>Schuilplaats bij een cycloon</a:t>
            </a:r>
          </a:p>
        </p:txBody>
      </p:sp>
    </p:spTree>
    <p:extLst>
      <p:ext uri="{BB962C8B-B14F-4D97-AF65-F5344CB8AC3E}">
        <p14:creationId xmlns:p14="http://schemas.microsoft.com/office/powerpoint/2010/main" val="3100439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3.1 De geschiedenis herhaalt zich?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Deelvragen</a:t>
            </a:r>
          </a:p>
          <a:p>
            <a:r>
              <a:rPr lang="nl-NL" sz="2400" dirty="0">
                <a:latin typeface="Calibri" panose="020F0502020204030204" pitchFamily="34" charset="0"/>
              </a:rPr>
              <a:t>Wat is de invloed van natuurlijke factoren op klimaatveranderingen?</a:t>
            </a:r>
          </a:p>
          <a:p>
            <a:r>
              <a:rPr lang="nl-NL" sz="2400" dirty="0">
                <a:latin typeface="Calibri" panose="020F0502020204030204" pitchFamily="34" charset="0"/>
              </a:rPr>
              <a:t>Welke invloed heeft de mens op klimaatveranderingen?</a:t>
            </a:r>
          </a:p>
          <a:p>
            <a:r>
              <a:rPr lang="nl-NL" sz="2400" dirty="0">
                <a:latin typeface="Calibri" panose="020F0502020204030204" pitchFamily="34" charset="0"/>
              </a:rPr>
              <a:t>Welke onzekerheden zijn er over de oorzaken en de gevolgen van het versterkte broeikaseffect?</a:t>
            </a:r>
          </a:p>
          <a:p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12FB5E0-8119-4FE9-84EE-D59D9F686C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93573"/>
            <a:ext cx="3923928" cy="279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90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3.1 De geschiedenis herhaalt zich?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1"/>
            <a:ext cx="9144000" cy="2276991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Ophef over klimaatverandering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►	Oorzaken van klimaatverandering in het verre verleden: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veranderende ligging van de continenten,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Milankovitch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-variabelen en de invloed van de zon. 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Klimaatverandering laatste decennia sneller door de mens.</a:t>
            </a:r>
          </a:p>
          <a:p>
            <a:pPr mar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  <a:p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65D1DD7-C614-420A-BE05-04BB74298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5201"/>
            <a:ext cx="4151784" cy="3057789"/>
          </a:xfrm>
          <a:prstGeom prst="rect">
            <a:avLst/>
          </a:prstGeom>
        </p:spPr>
      </p:pic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201EDB3E-D602-4A63-BB66-89C9A365E2AD}"/>
              </a:ext>
            </a:extLst>
          </p:cNvPr>
          <p:cNvSpPr txBox="1">
            <a:spLocks/>
          </p:cNvSpPr>
          <p:nvPr/>
        </p:nvSpPr>
        <p:spPr bwMode="auto">
          <a:xfrm>
            <a:off x="-27752" y="3520824"/>
            <a:ext cx="4040776" cy="292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60363" indent="-360363">
              <a:spcAft>
                <a:spcPts val="0"/>
              </a:spcAft>
              <a:buFontTx/>
              <a:buNone/>
            </a:pPr>
            <a:r>
              <a:rPr lang="nl-NL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	Vanaf 1978 vertoont de temperatuur een sterke stijging. Dit kan veroorzaakt zijn door natuurlijke factoren, maar ook door de mens.</a:t>
            </a:r>
          </a:p>
          <a:p>
            <a:endParaRPr lang="nl-NL" sz="2400" kern="0" dirty="0">
              <a:latin typeface="Calibri" panose="020F0502020204030204" pitchFamily="34" charset="0"/>
            </a:endParaRPr>
          </a:p>
          <a:p>
            <a:endParaRPr lang="nl-NL" sz="2800" b="1" kern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083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3.1 De geschiedenis herhaalt zich?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lvl="0" indent="0">
              <a:spcAft>
                <a:spcPts val="0"/>
              </a:spcAft>
              <a:buNone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Natuurlijke factoren</a:t>
            </a:r>
          </a:p>
          <a:p>
            <a:pPr lvl="0">
              <a:spcAft>
                <a:spcPts val="0"/>
              </a:spcAft>
              <a:buNone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	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Externe variabelen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factoren die het klimaatsysteem van buitenaf beïnvloeden: 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Vulkaanuitbarstingen kunnen zorgen voor een lagere luchttemperatuur: stof reflecteert het zonlicht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verkoeling. 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Zonneactiviteit beïnvloedt het klimaat: hoe meer donkere zonnevlekken te zien zijn, hoe actiever de zon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meer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straling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warmer op aarde.</a:t>
            </a:r>
          </a:p>
          <a:p>
            <a:pPr lvl="0">
              <a:spcAft>
                <a:spcPts val="0"/>
              </a:spcAft>
              <a:buNone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	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Interne variabelen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factor van binnen het klimaatsysteem: </a:t>
            </a:r>
          </a:p>
          <a:p>
            <a:pPr lvl="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Zeestromen (El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Niño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 El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Niña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zorgen elke drie tot zeven jaar voor weersverandering op een groot deel van de aarde. 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2400" dirty="0">
              <a:latin typeface="Calibri" panose="020F0502020204030204" pitchFamily="34" charset="0"/>
            </a:endParaRPr>
          </a:p>
          <a:p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724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3.1 De geschiedenis herhaalt zich?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Natuurlijke factoren</a:t>
            </a:r>
          </a:p>
          <a:p>
            <a:pPr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Drie natuurlijke oorzaken van klimaatverandering 1900-2010</a:t>
            </a:r>
          </a:p>
          <a:p>
            <a:endParaRPr lang="nl-NL" sz="2400" dirty="0">
              <a:latin typeface="Calibri" panose="020F0502020204030204" pitchFamily="34" charset="0"/>
            </a:endParaRPr>
          </a:p>
          <a:p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4085CEC-9C3F-4FB1-9439-E31C271A3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96935"/>
            <a:ext cx="5499789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61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3.1 De geschiedenis herhaalt zich?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8894"/>
            <a:ext cx="8604448" cy="1804042"/>
          </a:xfrm>
        </p:spPr>
        <p:txBody>
          <a:bodyPr lIns="360000" tIns="46800" bIns="46800"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Broeikasgassen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►	CO₂ (kooldioxide), CH₄ (methaan) en NO₂ (stikstofdioxide) Deze gassen en waterdamp verhogen de temperatuur op aarde gemiddeld 31° C 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broeikaseffect. </a:t>
            </a:r>
          </a:p>
          <a:p>
            <a:pPr marL="360363" indent="-360363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</a:p>
          <a:p>
            <a:endParaRPr lang="nl-NL" sz="2400" dirty="0">
              <a:latin typeface="Calibri" panose="020F0502020204030204" pitchFamily="34" charset="0"/>
            </a:endParaRPr>
          </a:p>
          <a:p>
            <a:endParaRPr lang="nl-NL" sz="2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2EB14C8-143C-4005-A3F5-8336AEEB67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68960"/>
            <a:ext cx="3896958" cy="305716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B7C6382-3879-4D45-B374-D3B033094DF0}"/>
              </a:ext>
            </a:extLst>
          </p:cNvPr>
          <p:cNvSpPr txBox="1"/>
          <p:nvPr/>
        </p:nvSpPr>
        <p:spPr>
          <a:xfrm>
            <a:off x="35640" y="3070696"/>
            <a:ext cx="4064279" cy="2308324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60363" indent="1588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Toename van deze gassen door bevolkingsgroei, de ontwikkeling in de landbouw en de industrie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versterkte broeikaseffect.</a:t>
            </a:r>
          </a:p>
        </p:txBody>
      </p:sp>
    </p:spTree>
    <p:extLst>
      <p:ext uri="{BB962C8B-B14F-4D97-AF65-F5344CB8AC3E}">
        <p14:creationId xmlns:p14="http://schemas.microsoft.com/office/powerpoint/2010/main" val="239908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3.1 De geschiedenis herhaalt zich?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02C748FE-4B30-49A6-A4E0-C8F52DF5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0" y="1037473"/>
            <a:ext cx="5923412" cy="599192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rol van de mens</a:t>
            </a:r>
          </a:p>
          <a:p>
            <a:pPr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►	Snelle bevolkingsgroei vanaf 1800 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vraag naar voedsel nam snel toe. Natte rijstvelden en veestapel produceren methaan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toename methaan in de atmosfeer.</a:t>
            </a:r>
          </a:p>
          <a:p>
            <a:pPr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	Toename van het CO₂-gehalte wordt veroorzaakt door demografische factoren en economische ontwikkeling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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meer gebruik van fossiele brandstoffen door de mens en industrie.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Energiegebruik in steden verhoudingsgewijs hoger </a:t>
            </a:r>
            <a:r>
              <a:rPr lang="nl-N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hogere CO₂-uitstoot.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494FAC9-4DCE-4C0C-B4FF-A8DF8DF233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272" y="1133362"/>
            <a:ext cx="1828168" cy="278723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6D4CF95-813C-4CBF-AE0C-5BEC1967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2240" y="1037473"/>
            <a:ext cx="3888432" cy="59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5376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1836</Words>
  <Application>Microsoft Macintosh PowerPoint</Application>
  <PresentationFormat>Diavoorstelling (4:3)</PresentationFormat>
  <Paragraphs>214</Paragraphs>
  <Slides>33</Slides>
  <Notes>32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6" baseType="lpstr">
      <vt:lpstr>Arial</vt:lpstr>
      <vt:lpstr>Calibri</vt:lpstr>
      <vt:lpstr>Kantoorthema</vt:lpstr>
      <vt:lpstr>PowerPoint-presentatie</vt:lpstr>
      <vt:lpstr>3 Klimaatverandering in perspectief</vt:lpstr>
      <vt:lpstr>3 Klimaatverandering in perspectief</vt:lpstr>
      <vt:lpstr>3.1 De geschiedenis herhaalt zich?</vt:lpstr>
      <vt:lpstr>3.1 De geschiedenis herhaalt zich?</vt:lpstr>
      <vt:lpstr>3.1 De geschiedenis herhaalt zich?</vt:lpstr>
      <vt:lpstr>3.1 De geschiedenis herhaalt zich?</vt:lpstr>
      <vt:lpstr>3.1 De geschiedenis herhaalt zich?</vt:lpstr>
      <vt:lpstr>3.1 De geschiedenis herhaalt zich?</vt:lpstr>
      <vt:lpstr>3.1 De geschiedenis herhaalt zich?</vt:lpstr>
      <vt:lpstr>3.1 De geschiedenis herhaalt zich?</vt:lpstr>
      <vt:lpstr>3.1 De geschiedenis herhaalt zich?</vt:lpstr>
      <vt:lpstr>3.1 De geschiedenis herhaalt zich?</vt:lpstr>
      <vt:lpstr>3.1 De geschiedenis herhaalt zich?</vt:lpstr>
      <vt:lpstr>3.2 Gevolgen mondiale klimaatverandering</vt:lpstr>
      <vt:lpstr>3.2 Gevolgen mondiale klimaatverandering</vt:lpstr>
      <vt:lpstr>3.2 Gevolgen mondiale klimaatverandering</vt:lpstr>
      <vt:lpstr>3.2 Gevolgen mondiale klimaatverandering</vt:lpstr>
      <vt:lpstr>3.2 Gevolgen mondiale klimaatverandering</vt:lpstr>
      <vt:lpstr>3.2 Gevolgen mondiale klimaatverandering</vt:lpstr>
      <vt:lpstr>3.2 Gevolgen mondiale klimaatverandering</vt:lpstr>
      <vt:lpstr>3.2 Gevolgen mondiale klimaatverandering</vt:lpstr>
      <vt:lpstr>3.2 Gevolgen mondiale klimaatverandering</vt:lpstr>
      <vt:lpstr>3.2 Gevolgen mondiale klimaatverandering</vt:lpstr>
      <vt:lpstr>3.3 Nederland en Bangladesh</vt:lpstr>
      <vt:lpstr>3.3 Nederland en Bangladesh</vt:lpstr>
      <vt:lpstr>3.3 Nederland en Bangladesh</vt:lpstr>
      <vt:lpstr>3.3 Nederland en Bangladesh</vt:lpstr>
      <vt:lpstr>3.3 Nederland en Bangladesh</vt:lpstr>
      <vt:lpstr>3.3 Nederland en Bangladesh</vt:lpstr>
      <vt:lpstr>3.3 Nederland en Bangladesh</vt:lpstr>
      <vt:lpstr>3.3 Nederland en Bangladesh</vt:lpstr>
      <vt:lpstr>3.3 Nederland en Bangladesh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2018-02-27T15:27:35Z</dcterms:created>
  <dcterms:modified xsi:type="dcterms:W3CDTF">2019-12-27T14:52:41Z</dcterms:modified>
</cp:coreProperties>
</file>