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0"/>
  </p:notesMasterIdLst>
  <p:sldIdLst>
    <p:sldId id="256" r:id="rId2"/>
    <p:sldId id="267" r:id="rId3"/>
    <p:sldId id="268" r:id="rId4"/>
    <p:sldId id="271" r:id="rId5"/>
    <p:sldId id="287" r:id="rId6"/>
    <p:sldId id="284" r:id="rId7"/>
    <p:sldId id="272" r:id="rId8"/>
    <p:sldId id="288" r:id="rId9"/>
    <p:sldId id="289" r:id="rId10"/>
    <p:sldId id="291" r:id="rId11"/>
    <p:sldId id="290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2" autoAdjust="0"/>
    <p:restoredTop sz="94639" autoAdjust="0"/>
  </p:normalViewPr>
  <p:slideViewPr>
    <p:cSldViewPr>
      <p:cViewPr varScale="1">
        <p:scale>
          <a:sx n="108" d="100"/>
          <a:sy n="108" d="100"/>
        </p:scale>
        <p:origin x="185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156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 uit havo Systeem Aarde: Toendra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5594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Woestijn in Turkije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3167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Zwarte aarde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3298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Bio-industrie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665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Bio-industrie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266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Landbouwzones op aarde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720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Gevolgen van de natuurramp door orkaan </a:t>
            </a:r>
            <a:r>
              <a:rPr lang="nl-NL" dirty="0" err="1"/>
              <a:t>Koppu</a:t>
            </a:r>
            <a:r>
              <a:rPr lang="nl-NL" dirty="0"/>
              <a:t> op de Filipijnen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232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665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635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Verwachte gevolgen van de klimaatverandering op temperatuur, neerslag en landbouwopbrengsten in Europa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2599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Landdegradatie in de wereld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6442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Stofstorm in Phoenix (Arizona), V.S. / Bodemerosie door ontbossing in Mexico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2040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Overbeweiding in Ethiopië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2803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Gevolgen van verzilting door irrigatie bij de rivier de </a:t>
            </a:r>
            <a:r>
              <a:rPr lang="nl-NL" dirty="0" err="1"/>
              <a:t>Murrumbidgee</a:t>
            </a:r>
            <a:r>
              <a:rPr lang="nl-NL" dirty="0"/>
              <a:t> in Zuidoost-Australië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265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Oorzaken en relatieve grootte van de afname van de bodemkwaliteit per werelddeel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6375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Maatregelen voor duurzaam landgebruik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3474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Samenhang van de </a:t>
            </a:r>
            <a:r>
              <a:rPr lang="nl-NL" dirty="0" err="1"/>
              <a:t>geofactoren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1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Zwarte aarde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23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Landschapszones in relatie tot temperatuur en neerslag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665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Tropische bodem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635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Mediterrane plantengroei in Turkije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056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Loofwoud in Duitsland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9969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Podzolprofiel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524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pPr/>
              <a:t>9-12-2019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Natuurlijke landschappen op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5289884" cy="5805264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Boreale zone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Overgang tussen gematigde en polaire zone.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weinig neerslag 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slechts enkele maanden warmer dan 10 ⁰C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dennenbossen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Bodem: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zand als moedermateriaal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podzolbodem</a:t>
            </a:r>
            <a:r>
              <a:rPr lang="nl-NL" sz="2400" dirty="0">
                <a:latin typeface="Calibri" panose="020F0502020204030204" pitchFamily="34" charset="0"/>
              </a:rPr>
              <a:t> (askleurige uitspoelingslaag en bruine </a:t>
            </a:r>
            <a:r>
              <a:rPr lang="nl-NL" sz="2400" dirty="0" err="1">
                <a:latin typeface="Calibri" panose="020F0502020204030204" pitchFamily="34" charset="0"/>
              </a:rPr>
              <a:t>inspoelingslaag</a:t>
            </a:r>
            <a:r>
              <a:rPr lang="nl-NL" sz="2400" dirty="0">
                <a:latin typeface="Calibri" panose="020F0502020204030204" pitchFamily="34" charset="0"/>
              </a:rPr>
              <a:t> van zouten en mineralen)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onvruchtbaar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AA25E28-8D48-42FC-991D-97D282D96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83" y="1052736"/>
            <a:ext cx="4250669" cy="645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9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Natuurlijke landschappen op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5076057" cy="5805264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Polaire zone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Gebieden rond de polen,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nooit warmer dan 10 ⁰C en in de winter strenge vorst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geen bomen, wel struiken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veel bloemen in de zomer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Bodem: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toendrabodem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nauwelijks horizonten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permafrost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7FBD449-A14A-47C1-8B2B-29688147E4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0" y="1052736"/>
            <a:ext cx="432048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6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Natuurlijke landschappen op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5076057" cy="5805264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(Semi)aride zone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Hoeveelheid neerslag is gering, gebieden verspreid over wereld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subtropen: hete woestijnen met nauwelijks plantengroei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gematigde zone: koelere woestijnen en steppen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DC210A8-0224-4CFE-9FC7-F22C1C65A4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1052736"/>
            <a:ext cx="4320481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14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Natuurlijke landschappen op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5076057" cy="5805264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(Semi)aride zone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Bodem: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steppebodem (veel en lang gras, dikke laag humus, zwarte aarde, vruchtbaar)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woestijnbodem (weinig humus, geen </a:t>
            </a:r>
            <a:r>
              <a:rPr lang="nl-NL" sz="2400" dirty="0" err="1">
                <a:latin typeface="Calibri" panose="020F0502020204030204" pitchFamily="34" charset="0"/>
              </a:rPr>
              <a:t>inspoeling</a:t>
            </a:r>
            <a:r>
              <a:rPr lang="nl-NL" sz="2400" dirty="0">
                <a:latin typeface="Calibri" panose="020F0502020204030204" pitchFamily="34" charset="0"/>
              </a:rPr>
              <a:t>/uitspoeling, door hitte opstijging water met opgeloste zouten in bodem)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2B87480-FA4B-4BD4-962E-4CC21831F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08" y="1048894"/>
            <a:ext cx="4176465" cy="81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Boeren en hun cultuurlandschappen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landbouwzones kun je op wereldschaal onderscheiden?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moet de mens zich in deze landbouwzones aanpassen aan de natuur?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A7ED51-CF48-437A-A553-FE54D9062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0862" y="3068960"/>
            <a:ext cx="9465723" cy="563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1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Boeren en hun cultuurlandschappen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4427984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Cultuurlandschappen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Steden, industriegebieden en landbouw hebben natuur omgevormd tot cultuurlandschap. Landbouw speelt daarin qua oppervlakte grootste rol.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landbouw deels gebonden aan natuur (bananen hebben bijvoorbeeld warmte nodig)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soms kan afhankelijkheid van de natuur beperkt worden (bijvoorbeeld door irrigatie, stallen en kassen)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1235EE6-0E94-4E2D-95AD-B2C45C216D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048894"/>
            <a:ext cx="4752528" cy="59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51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Boeren en hun cultuurlandschappen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5"/>
          </a:xfrm>
        </p:spPr>
        <p:txBody>
          <a:bodyPr lIns="360000" tIns="46800" bIns="46800"/>
          <a:lstStyle/>
          <a:p>
            <a:pPr marL="0" indent="0"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Vormen van landbouwbedrijven in de gematigde zone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b="1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b="1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ED1C33F-47AA-4403-AC30-3200B538F5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916832"/>
            <a:ext cx="7992888" cy="44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87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Boeren en hun cultuurlandschappen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5"/>
          </a:xfrm>
        </p:spPr>
        <p:txBody>
          <a:bodyPr lIns="360000" tIns="46800" bIns="46800"/>
          <a:lstStyle/>
          <a:p>
            <a:pPr marL="0" indent="0"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Landbouwzones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Wereld kan worden ingedeeld in verschillende landbouwzones.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De landbouwzones op deze kaart zijn gebaseerd op </a:t>
            </a:r>
            <a:r>
              <a:rPr lang="nl-NL" sz="2400" b="1" dirty="0">
                <a:latin typeface="Calibri" panose="020F0502020204030204" pitchFamily="34" charset="0"/>
              </a:rPr>
              <a:t>manier van produceren</a:t>
            </a:r>
            <a:r>
              <a:rPr lang="nl-NL" sz="2400" dirty="0">
                <a:latin typeface="Calibri" panose="020F0502020204030204" pitchFamily="34" charset="0"/>
              </a:rPr>
              <a:t> van landbouwproducten.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356A2F1-5620-4008-B66C-CAC347934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60" y="2780928"/>
            <a:ext cx="6330280" cy="400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1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Natuurrampen en milieurampen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verschillen tussen milieu- en natuurrampen?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oorzaken en de gevolgen van landdegradatie?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205F047-0A73-42F3-B158-4A1343DAE0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5126" y="2780928"/>
            <a:ext cx="9434252" cy="48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91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Natuurrampen en milieurampen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886058"/>
            <a:ext cx="5509758" cy="4100182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natuurramp: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natuur is oorzaak verstoring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gevolgen: veel doden en schade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bijvoorbeeld orkaan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milieuramp: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mens is oorzaak verstoring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gevolgen: doden en schade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bijvoorbeeld uitbreiding woestijn door verkeerde landbouwtechnieken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983DA6-104C-4D42-BE4E-6192EA6D9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34956"/>
            <a:ext cx="5005738" cy="331236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F5232F6-A9C1-47AA-8E62-14B234579BB3}"/>
              </a:ext>
            </a:extLst>
          </p:cNvPr>
          <p:cNvSpPr txBox="1"/>
          <p:nvPr/>
        </p:nvSpPr>
        <p:spPr>
          <a:xfrm>
            <a:off x="251520" y="1052736"/>
            <a:ext cx="8892480" cy="1833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tabLst>
                <a:tab pos="354013" algn="l"/>
              </a:tabLs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Het evenwicht verstoord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Er is een dynamisch evenwicht tussen 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geofactoren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binnen een ecosysteem. Verstoring evenwicht door: natuurramp of milieuramp. Onderscheid tussen beide rampen niet altijd duidelijk.</a:t>
            </a:r>
          </a:p>
        </p:txBody>
      </p:sp>
    </p:spTree>
    <p:extLst>
      <p:ext uri="{BB962C8B-B14F-4D97-AF65-F5344CB8AC3E}">
        <p14:creationId xmlns:p14="http://schemas.microsoft.com/office/powerpoint/2010/main" val="3814542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 Landschappen en hun gebruikers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kenmerken van de landschapszones op aarde en hoe komen de veranderingen in de zones tot stand?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191D0C3-428F-43EA-8081-9B14412080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530" y="2780928"/>
            <a:ext cx="9541060" cy="677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25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Natuurrampen en milieurampen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Milieurampen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Er zijn verschillende typen milieurampen. 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Aantasting van landschappen door klimaatveranderingen: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aarde wordt warmer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klimaatzones schuiven op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Aantasting van landschappen door landdegradatie: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verdwijnen bodem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verwoestijning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verzilting</a:t>
            </a:r>
          </a:p>
        </p:txBody>
      </p:sp>
    </p:spTree>
    <p:extLst>
      <p:ext uri="{BB962C8B-B14F-4D97-AF65-F5344CB8AC3E}">
        <p14:creationId xmlns:p14="http://schemas.microsoft.com/office/powerpoint/2010/main" val="1574625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Natuurrampen en milieurampen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9666313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 aarde wordt warmer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Uitstoot van extra broeikasgassen leidt tot: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versterkt broeikaseffect →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temperatuurstijging →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klimaatveranderingen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998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Natuurrampen en milieurampen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4788025" cy="5805264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Opschuiving klimaatzones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Klimaatconferentie Parijs 2015: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temperatuurstijging in 2100 niet hoger dan 2 ⁰C ten opzichte van periode vóór Industriële Revolutie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gevolgen toename met 1 ⁰C: klimaatzones schuiven 200-300 km naar noorden → in sommige gebieden neemt de landbouwproductiviteit toe en in andere gebieden neemt de landbouwproductiviteit af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CD6C048-5B33-48D7-907B-2E1403C23A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4231276" cy="429309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BA4D258-0E8B-4ADA-A786-948025A12034}"/>
              </a:ext>
            </a:extLst>
          </p:cNvPr>
          <p:cNvSpPr txBox="1"/>
          <p:nvPr/>
        </p:nvSpPr>
        <p:spPr>
          <a:xfrm>
            <a:off x="4788024" y="5949280"/>
            <a:ext cx="4355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Verwachte gevolgen van de klimaatverandering op temperatuur, neerslag en landbouwopbrengsten in Europa</a:t>
            </a:r>
          </a:p>
        </p:txBody>
      </p:sp>
    </p:spTree>
    <p:extLst>
      <p:ext uri="{BB962C8B-B14F-4D97-AF65-F5344CB8AC3E}">
        <p14:creationId xmlns:p14="http://schemas.microsoft.com/office/powerpoint/2010/main" val="2667247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Natuurrampen en milieurampen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9144001" cy="5805264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Aantasting van landschappen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Landdegradatie</a:t>
            </a:r>
            <a:r>
              <a:rPr lang="nl-NL" sz="2400" dirty="0">
                <a:latin typeface="Calibri" panose="020F0502020204030204" pitchFamily="34" charset="0"/>
              </a:rPr>
              <a:t> = directe aantasting landschap waardoor kwaliteit vegetatie en bodem afneemt door verkeerd gebruik door mens en vee. Vormen: </a:t>
            </a:r>
            <a:r>
              <a:rPr lang="nl-NL" sz="2400" b="1" dirty="0">
                <a:latin typeface="Calibri" panose="020F0502020204030204" pitchFamily="34" charset="0"/>
              </a:rPr>
              <a:t>verdwijnen bodem</a:t>
            </a:r>
            <a:r>
              <a:rPr lang="nl-NL" sz="2400" dirty="0">
                <a:latin typeface="Calibri" panose="020F0502020204030204" pitchFamily="34" charset="0"/>
              </a:rPr>
              <a:t>, </a:t>
            </a:r>
            <a:r>
              <a:rPr lang="nl-NL" sz="2400" b="1" dirty="0">
                <a:latin typeface="Calibri" panose="020F0502020204030204" pitchFamily="34" charset="0"/>
              </a:rPr>
              <a:t>verwoestijning</a:t>
            </a:r>
            <a:r>
              <a:rPr lang="nl-NL" sz="2400" dirty="0">
                <a:latin typeface="Calibri" panose="020F0502020204030204" pitchFamily="34" charset="0"/>
              </a:rPr>
              <a:t> en </a:t>
            </a:r>
            <a:r>
              <a:rPr lang="nl-NL" sz="2400" b="1" dirty="0">
                <a:latin typeface="Calibri" panose="020F0502020204030204" pitchFamily="34" charset="0"/>
              </a:rPr>
              <a:t>verzilting</a:t>
            </a:r>
            <a:r>
              <a:rPr lang="nl-NL" sz="2400" dirty="0">
                <a:latin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Landdegradatie komt voor in grote delen van de wereld.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940E5CA-5B68-44E8-B81C-8B97AED0D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438307"/>
            <a:ext cx="6625923" cy="33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34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Natuurrampen en milieurampen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9144001" cy="5805264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 bodem verdwijnt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Bodemerosie</a:t>
            </a:r>
            <a:r>
              <a:rPr lang="nl-NL" sz="2400" dirty="0">
                <a:latin typeface="Calibri" panose="020F0502020204030204" pitchFamily="34" charset="0"/>
              </a:rPr>
              <a:t>: verdwijnen verweringslaag (toplaag) bodem door erosie van wind of water na de ontbossing of ontginning.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in droge gebieden blaast de wind losse bodemdeeltjes weg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in natte gebieden met veel reliëf kan de bodem wegspoelen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verlies toplaag = verlies productiecapaciteit bodem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B49A47-E084-40ED-9F88-7FD0D1B87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42599"/>
            <a:ext cx="4104456" cy="27267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6E8F895-3742-4254-B4E6-A0C79448C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3056"/>
            <a:ext cx="41044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06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Natuurrampen en milieurampen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7015" y="3126314"/>
            <a:ext cx="4420969" cy="3731686"/>
          </a:xfrm>
        </p:spPr>
        <p:txBody>
          <a:bodyPr lIns="360000" tIns="46800" bIns="46800">
            <a:normAutofit lnSpcReduction="10000"/>
          </a:bodyPr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overbeweiding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toename veestapel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overbevolking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verlies traditionele landbouwmethodes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gebruik minder goede gronden voor voedsel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gebruik betere gronden voor exportproducten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FC85E1-7FFD-4330-A817-B8CD09B1B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534" y="3212976"/>
            <a:ext cx="5099003" cy="398300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D81A656-0D91-41A1-ABC9-0547D2A2BE18}"/>
              </a:ext>
            </a:extLst>
          </p:cNvPr>
          <p:cNvSpPr txBox="1"/>
          <p:nvPr/>
        </p:nvSpPr>
        <p:spPr>
          <a:xfrm>
            <a:off x="251520" y="1048894"/>
            <a:ext cx="8899494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Verwoestijning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Verwoestijning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desertificatie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): bodemerosie in droge gebieden verstoort waterhuishouding → bodem droogt uit → infiltratie regenwater niet mogelijk  → water stroomt over oppervlak weg → ontstaan woestijnachtig milieu. Oorzaken:</a:t>
            </a:r>
          </a:p>
        </p:txBody>
      </p:sp>
    </p:spTree>
    <p:extLst>
      <p:ext uri="{BB962C8B-B14F-4D97-AF65-F5344CB8AC3E}">
        <p14:creationId xmlns:p14="http://schemas.microsoft.com/office/powerpoint/2010/main" val="4190559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Natuurrampen en milieurampen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9144001" cy="5805264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Verzilting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Verzilting</a:t>
            </a:r>
            <a:r>
              <a:rPr lang="nl-NL" sz="2400" dirty="0">
                <a:latin typeface="Calibri" panose="020F0502020204030204" pitchFamily="34" charset="0"/>
              </a:rPr>
              <a:t> =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door overvloedige irrigatie zakt overtollig water naar grondwater → grondwaterspiegel stijgt → hitte zon zuigt water met opgeloste bodemzouten naar oppervlakte → water verdampt en zouten slaan neer. Oplossingen: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goede drainage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druppelirrigatie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1B9047-988F-470A-B5BF-41D1AFACB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56992"/>
            <a:ext cx="6505688" cy="42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09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Natuurrampen en milieurampen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4572001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Degradatie per werelddeel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Omvang en oorzaken van degradatie verschillen per werelddeel. Bijvoorbeeld: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in Azië is ontbossing de grote boosdoener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in Australië en Afrika is dat overbeweiding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1620AC1-7A14-45BD-A607-CDFAE021E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44686"/>
            <a:ext cx="4364141" cy="469262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59EFF83-2715-4BB7-9847-8A850CF4F94A}"/>
              </a:ext>
            </a:extLst>
          </p:cNvPr>
          <p:cNvSpPr txBox="1"/>
          <p:nvPr/>
        </p:nvSpPr>
        <p:spPr>
          <a:xfrm>
            <a:off x="4860032" y="6351711"/>
            <a:ext cx="4148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Oorzaken en relatieve grootte van de afname van de bodemkwaliteit per werelddeel</a:t>
            </a:r>
          </a:p>
        </p:txBody>
      </p:sp>
    </p:spTree>
    <p:extLst>
      <p:ext uri="{BB962C8B-B14F-4D97-AF65-F5344CB8AC3E}">
        <p14:creationId xmlns:p14="http://schemas.microsoft.com/office/powerpoint/2010/main" val="302727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Natuurrampen en milieurampen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9144001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Duurzame landbouw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Inzicht: de bodem is een waardevolle productiefactor, daarom moet het proces van landdegradatie worden gestopt.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Dit kan door </a:t>
            </a:r>
            <a:r>
              <a:rPr lang="nl-NL" sz="2400" b="1" dirty="0">
                <a:latin typeface="Calibri" panose="020F0502020204030204" pitchFamily="34" charset="0"/>
              </a:rPr>
              <a:t>duurzaam landgebruik</a:t>
            </a:r>
            <a:r>
              <a:rPr lang="nl-NL" sz="2400" dirty="0">
                <a:latin typeface="Calibri" panose="020F0502020204030204" pitchFamily="34" charset="0"/>
              </a:rPr>
              <a:t> = gebruik van natuurlijke hulpbronnen waarbij ook rekening wordt gehouden met de behoeften van toekomstige generaties.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Er zijn </a:t>
            </a:r>
            <a:r>
              <a:rPr lang="nl-NL" sz="2400" b="1" dirty="0">
                <a:latin typeface="Calibri" panose="020F0502020204030204" pitchFamily="34" charset="0"/>
              </a:rPr>
              <a:t>verschillende maatregelen </a:t>
            </a:r>
            <a:r>
              <a:rPr lang="nl-NL" sz="2400" dirty="0">
                <a:latin typeface="Calibri" panose="020F0502020204030204" pitchFamily="34" charset="0"/>
              </a:rPr>
              <a:t>voor duurzaam landgebruik.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12B90D-AEB2-4435-A3B7-38A8F455F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75" y="4211496"/>
            <a:ext cx="6042247" cy="26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49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Natuurlijke landschappen op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kun je een landschap als systeem bekijken?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landschapszones kun je op aarde onderscheiden en hoe kun je de ligging ervan verklaren?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A7ED51-CF48-437A-A553-FE54D90624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514" y="3140968"/>
            <a:ext cx="9875027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Natuurlijke landschappen op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92896"/>
            <a:ext cx="6085821" cy="4473356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vier sferen vormen de basis van het ontstaan van landschappen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Beschrijving ecosysteem met </a:t>
            </a:r>
            <a:r>
              <a:rPr lang="nl-NL" sz="2400" dirty="0" err="1">
                <a:latin typeface="Calibri" panose="020F0502020204030204" pitchFamily="34" charset="0"/>
              </a:rPr>
              <a:t>geofactoren</a:t>
            </a:r>
            <a:r>
              <a:rPr lang="nl-NL" sz="2400" dirty="0">
                <a:latin typeface="Calibri" panose="020F0502020204030204" pitchFamily="34" charset="0"/>
              </a:rPr>
              <a:t>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gesteente</a:t>
            </a:r>
            <a:r>
              <a:rPr lang="nl-NL" sz="2400" dirty="0">
                <a:latin typeface="Calibri" panose="020F0502020204030204" pitchFamily="34" charset="0"/>
              </a:rPr>
              <a:t> en </a:t>
            </a:r>
            <a:r>
              <a:rPr lang="nl-NL" sz="2400" b="1" dirty="0">
                <a:latin typeface="Calibri" panose="020F0502020204030204" pitchFamily="34" charset="0"/>
              </a:rPr>
              <a:t>reliëf</a:t>
            </a:r>
            <a:r>
              <a:rPr lang="nl-NL" sz="2400" dirty="0">
                <a:latin typeface="Calibri" panose="020F0502020204030204" pitchFamily="34" charset="0"/>
              </a:rPr>
              <a:t> (= substraat) horen bij lithosfeer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klimaat</a:t>
            </a:r>
            <a:r>
              <a:rPr lang="nl-NL" sz="2400" dirty="0">
                <a:latin typeface="Calibri" panose="020F0502020204030204" pitchFamily="34" charset="0"/>
              </a:rPr>
              <a:t> en </a:t>
            </a:r>
            <a:r>
              <a:rPr lang="nl-NL" sz="2400" b="1" dirty="0">
                <a:latin typeface="Calibri" panose="020F0502020204030204" pitchFamily="34" charset="0"/>
              </a:rPr>
              <a:t>lucht</a:t>
            </a:r>
            <a:r>
              <a:rPr lang="nl-NL" sz="2400" dirty="0">
                <a:latin typeface="Calibri" panose="020F0502020204030204" pitchFamily="34" charset="0"/>
              </a:rPr>
              <a:t> horen bij atmosfeer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water</a:t>
            </a:r>
            <a:r>
              <a:rPr lang="nl-NL" sz="2400" dirty="0">
                <a:latin typeface="Calibri" panose="020F0502020204030204" pitchFamily="34" charset="0"/>
              </a:rPr>
              <a:t> hoort bij hydrosfeer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vegetatie</a:t>
            </a:r>
            <a:r>
              <a:rPr lang="nl-NL" sz="2400" dirty="0">
                <a:latin typeface="Calibri" panose="020F0502020204030204" pitchFamily="34" charset="0"/>
              </a:rPr>
              <a:t>, </a:t>
            </a:r>
            <a:r>
              <a:rPr lang="nl-NL" sz="2400" b="1" dirty="0">
                <a:latin typeface="Calibri" panose="020F0502020204030204" pitchFamily="34" charset="0"/>
              </a:rPr>
              <a:t>mens</a:t>
            </a:r>
            <a:r>
              <a:rPr lang="nl-NL" sz="2400" dirty="0">
                <a:latin typeface="Calibri" panose="020F0502020204030204" pitchFamily="34" charset="0"/>
              </a:rPr>
              <a:t> en </a:t>
            </a:r>
            <a:r>
              <a:rPr lang="nl-NL" sz="2400" b="1" dirty="0">
                <a:latin typeface="Calibri" panose="020F0502020204030204" pitchFamily="34" charset="0"/>
              </a:rPr>
              <a:t>dier</a:t>
            </a:r>
            <a:r>
              <a:rPr lang="nl-NL" sz="2400" dirty="0">
                <a:latin typeface="Calibri" panose="020F0502020204030204" pitchFamily="34" charset="0"/>
              </a:rPr>
              <a:t> horen bij biosfeer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bodem</a:t>
            </a:r>
            <a:r>
              <a:rPr lang="nl-NL" sz="2400" dirty="0">
                <a:latin typeface="Calibri" panose="020F0502020204030204" pitchFamily="34" charset="0"/>
              </a:rPr>
              <a:t> (deel grond met voeding planten)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tijd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C83D97-29C1-4545-A336-0F1FCCA29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413" y="2492896"/>
            <a:ext cx="3088578" cy="252028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716BBF2-1EAD-48E1-87A8-B88648D8D0A9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Landschapsfactoren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Nederland heeft bijna geen natuurlandschappen. Op wereldschaal zijn er wel veel natuurlandschappen. </a:t>
            </a:r>
          </a:p>
        </p:txBody>
      </p:sp>
    </p:spTree>
    <p:extLst>
      <p:ext uri="{BB962C8B-B14F-4D97-AF65-F5344CB8AC3E}">
        <p14:creationId xmlns:p14="http://schemas.microsoft.com/office/powerpoint/2010/main" val="2678726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Natuurlijke landschappen op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655" y="1048894"/>
            <a:ext cx="5079695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Voorbeeld: bodem (invloed </a:t>
            </a:r>
            <a:r>
              <a:rPr lang="nl-NL" sz="2400" b="1" dirty="0" err="1">
                <a:latin typeface="Calibri" panose="020F0502020204030204" pitchFamily="34" charset="0"/>
              </a:rPr>
              <a:t>geofactoren</a:t>
            </a:r>
            <a:r>
              <a:rPr lang="nl-NL" sz="2400" b="1" dirty="0">
                <a:latin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nl-NL" sz="2400" dirty="0">
                <a:latin typeface="Calibri" panose="020F0502020204030204" pitchFamily="34" charset="0"/>
              </a:rPr>
              <a:t>Door aard van moedermateriaal en </a:t>
            </a:r>
            <a:r>
              <a:rPr lang="nl-NL" sz="2400" dirty="0" err="1">
                <a:latin typeface="Calibri" panose="020F0502020204030204" pitchFamily="34" charset="0"/>
              </a:rPr>
              <a:t>geofactoren</a:t>
            </a:r>
            <a:r>
              <a:rPr lang="nl-NL" sz="2400" dirty="0">
                <a:latin typeface="Calibri" panose="020F0502020204030204" pitchFamily="34" charset="0"/>
              </a:rPr>
              <a:t> tijd, klimaat, water, vegetatie en fauna kunnen in de bodem verschillende lagen (horizonten) ontstaan.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FADD9F-C42F-4A45-A92D-E0A3CE91C8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8041" y="1052736"/>
            <a:ext cx="425066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4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Natuurlijke landschappen op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Landschapszones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Zes landschapszones op wereldschaal in relatie tot temperatuur en neerslag: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tropische zone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subtropische zone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gematigde zone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boreale zone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polaire zone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(semi)aride zone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9806F7F-A341-4F6D-9863-5E79B3817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090544"/>
            <a:ext cx="5544616" cy="465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0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Natuurlijke landschappen op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5220073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Tropische zone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Ligt tussen evenaar en keerkringen.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temperatuur &gt; 18 ⁰C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oerwouden en savannen (moessonklimaat)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Bodem: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tropische bodem (</a:t>
            </a:r>
            <a:r>
              <a:rPr lang="nl-NL" sz="2400" dirty="0" err="1">
                <a:latin typeface="Calibri" panose="020F0502020204030204" pitchFamily="34" charset="0"/>
              </a:rPr>
              <a:t>latosol</a:t>
            </a:r>
            <a:r>
              <a:rPr lang="nl-NL" sz="2400" dirty="0">
                <a:latin typeface="Calibri" panose="020F0502020204030204" pitchFamily="34" charset="0"/>
              </a:rPr>
              <a:t>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veel bacteriewerking door hoge temperatuur en veel neerslag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weinig humusvorming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onvruchtbaar door uitspoeling zouten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rode kleur door ijzer en aluminium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6746E7D-DE50-447E-B75A-CBFE9A289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20" y="1052736"/>
            <a:ext cx="4512564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06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Natuurlijke landschappen op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5076057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Subtropische zone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Iets koeler dan in tropen.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licht tropisch woud, zomergroene loofwouden (hele jaar neerslag) en mediterrane vegetatie (droog seizoen)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Bodem: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minder uitspoeling dan tropische bodem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iets vruchtbaarder dan tropische bodem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roodgele kleur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DA7DD3-3CE1-4E86-9E08-353DD33BC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883" y="1052736"/>
            <a:ext cx="4250669" cy="63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74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Natuurlijke landschappen op aarde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52736"/>
            <a:ext cx="5076057" cy="5805264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Gematigde zone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Groot deel van Noord-Amerika, Rusland en Europa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zomergroene loofwouden (gematigde temperaturen) of gemengde wouden (strengere winters)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Bodem: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redelijke humuslaag door bladeren zomergroene loofwouden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meer humus en minder uitspoeling dan </a:t>
            </a:r>
            <a:r>
              <a:rPr lang="nl-NL" sz="2400" dirty="0" err="1">
                <a:latin typeface="Calibri" panose="020F0502020204030204" pitchFamily="34" charset="0"/>
              </a:rPr>
              <a:t>podzol</a:t>
            </a:r>
            <a:r>
              <a:rPr lang="nl-NL" sz="2400" dirty="0">
                <a:latin typeface="Calibri" panose="020F0502020204030204" pitchFamily="34" charset="0"/>
              </a:rPr>
              <a:t> uit boreale zone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75D9420-BD4A-40A2-9F1E-5AF34485F8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883" y="1052736"/>
            <a:ext cx="4250669" cy="609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6998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1335</Words>
  <Application>Microsoft Office PowerPoint</Application>
  <PresentationFormat>Diavoorstelling (4:3)</PresentationFormat>
  <Paragraphs>225</Paragraphs>
  <Slides>28</Slides>
  <Notes>27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1" baseType="lpstr">
      <vt:lpstr>Arial</vt:lpstr>
      <vt:lpstr>Calibri</vt:lpstr>
      <vt:lpstr>Kantoorthema</vt:lpstr>
      <vt:lpstr>PowerPoint-presentatie</vt:lpstr>
      <vt:lpstr>3. Landschappen en hun gebruikers</vt:lpstr>
      <vt:lpstr>§3.1 Natuurlijke landschappen op aarde</vt:lpstr>
      <vt:lpstr>§3.1 Natuurlijke landschappen op aarde</vt:lpstr>
      <vt:lpstr>§3.1 Natuurlijke landschappen op aarde</vt:lpstr>
      <vt:lpstr>§3.1 Natuurlijke landschappen op aarde</vt:lpstr>
      <vt:lpstr>§3.1 Natuurlijke landschappen op aarde</vt:lpstr>
      <vt:lpstr>§3.1 Natuurlijke landschappen op aarde</vt:lpstr>
      <vt:lpstr>§3.1 Natuurlijke landschappen op aarde</vt:lpstr>
      <vt:lpstr>§3.1 Natuurlijke landschappen op aarde</vt:lpstr>
      <vt:lpstr>§3.1 Natuurlijke landschappen op aarde</vt:lpstr>
      <vt:lpstr>§3.1 Natuurlijke landschappen op aarde</vt:lpstr>
      <vt:lpstr>§3.1 Natuurlijke landschappen op aarde</vt:lpstr>
      <vt:lpstr>§3.2 Boeren en hun cultuurlandschappen</vt:lpstr>
      <vt:lpstr>§3.2 Boeren en hun cultuurlandschappen</vt:lpstr>
      <vt:lpstr>§3.2 Boeren en hun cultuurlandschappen</vt:lpstr>
      <vt:lpstr>§3.2 Boeren en hun cultuurlandschappen</vt:lpstr>
      <vt:lpstr>§3.3 Natuurrampen en milieurampen</vt:lpstr>
      <vt:lpstr>§3.3 Natuurrampen en milieurampen</vt:lpstr>
      <vt:lpstr>§3.3 Natuurrampen en milieurampen</vt:lpstr>
      <vt:lpstr>§3.3 Natuurrampen en milieurampen</vt:lpstr>
      <vt:lpstr>§3.3 Natuurrampen en milieurampen</vt:lpstr>
      <vt:lpstr>§3.3 Natuurrampen en milieurampen</vt:lpstr>
      <vt:lpstr>§3.3 Natuurrampen en milieurampen</vt:lpstr>
      <vt:lpstr>§3.3 Natuurrampen en milieurampen</vt:lpstr>
      <vt:lpstr>§3.3 Natuurrampen en milieurampen</vt:lpstr>
      <vt:lpstr>§3.3 Natuurrampen en milieurampen</vt:lpstr>
      <vt:lpstr>§3.3 Natuurrampen en milieurampen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2018-02-26T14:02:10Z</dcterms:created>
  <dcterms:modified xsi:type="dcterms:W3CDTF">2019-12-09T07:11:45Z</dcterms:modified>
</cp:coreProperties>
</file>