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4" r:id="rId2"/>
  </p:sldMasterIdLst>
  <p:notesMasterIdLst>
    <p:notesMasterId r:id="rId39"/>
  </p:notesMasterIdLst>
  <p:sldIdLst>
    <p:sldId id="256" r:id="rId3"/>
    <p:sldId id="319" r:id="rId4"/>
    <p:sldId id="268" r:id="rId5"/>
    <p:sldId id="320" r:id="rId6"/>
    <p:sldId id="316" r:id="rId7"/>
    <p:sldId id="302" r:id="rId8"/>
    <p:sldId id="330" r:id="rId9"/>
    <p:sldId id="331" r:id="rId10"/>
    <p:sldId id="332" r:id="rId11"/>
    <p:sldId id="334" r:id="rId12"/>
    <p:sldId id="325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33" autoAdjust="0"/>
  </p:normalViewPr>
  <p:slideViewPr>
    <p:cSldViewPr>
      <p:cViewPr varScale="1">
        <p:scale>
          <a:sx n="104" d="100"/>
          <a:sy n="104" d="100"/>
        </p:scale>
        <p:origin x="174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9264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Ontginning </a:t>
            </a:r>
            <a:r>
              <a:rPr lang="nl-NL" dirty="0" err="1"/>
              <a:t>Amazonië</a:t>
            </a:r>
            <a:r>
              <a:rPr lang="nl-NL" dirty="0"/>
              <a:t> nu en in de toekomst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553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Arm boerengezin in het Amazonegebied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019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Grootschalige houtkap in het Amazonegebied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0223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893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Inheemse bevolking aan de oever van de Amazone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1010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deel van paragraafopeningsfoto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6373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5701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228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325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597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Verschillende etnische groepen in Brazilië, 1872 - 2015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7616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Verdeling religies / Processie van katholieken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021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127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Aandeel van de bevolking onder de nationale armoedegrens in een aantal Zuid-Amerikaanse landen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630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Aantal minimuminkomens per bevolkingsgroep in Brazilië, 2010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16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Aantal minimuminkomens per bevolkingsgroep in Brazilië, 2010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197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3781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282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9979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Aantal jaren genoten onderwijs per klasse in vier Zuid-Amerikaanse landen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664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778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592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Favela</a:t>
            </a:r>
            <a:r>
              <a:rPr lang="nl-NL" dirty="0"/>
              <a:t> in Rio de Janeiro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173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001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Straatkind in Rio de Janeiro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5683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Patrouille van de zwaarbewapende militaire vredespolitie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545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verschillende etages van een tropisch regenwoud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469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10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Watercyclus in het tropische regenwoud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7418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koolstofkringloop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07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Bijdrage van de ontbossing aan de broeikasgassen in de dampkring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2860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45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6FAEB-EEDC-4376-806C-7A04BAA2332B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7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1-2-2019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376ECA-0E6F-46B7-BCE9-CB89F09907F8}" type="slidenum">
              <a:rPr lang="en-US" altLang="nl-NL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2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§5.1 Een uniek ecosysteem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Koolstofkringloop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veranderingen tropisch woud </a:t>
            </a:r>
            <a:r>
              <a:rPr lang="nl-NL" sz="2400" dirty="0">
                <a:latin typeface="Calibri" panose="020F0502020204030204" pitchFamily="34" charset="0"/>
              </a:rPr>
              <a:t>(ontbossing, verbranding, afvoer hout) verstoren koolstofkringloop fors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F381AD1-0CD7-47FE-9246-ACF0931CC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04" y="2497145"/>
            <a:ext cx="3891189" cy="389118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84CE61F-9FA1-4CF6-BE32-D777D69BD413}"/>
              </a:ext>
            </a:extLst>
          </p:cNvPr>
          <p:cNvSpPr txBox="1"/>
          <p:nvPr/>
        </p:nvSpPr>
        <p:spPr>
          <a:xfrm>
            <a:off x="2159731" y="6392361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Bijdrage van de ontbossing aan de broeikasgassen in de dampkring</a:t>
            </a:r>
          </a:p>
        </p:txBody>
      </p:sp>
    </p:spTree>
    <p:extLst>
      <p:ext uri="{BB962C8B-B14F-4D97-AF65-F5344CB8AC3E}">
        <p14:creationId xmlns:p14="http://schemas.microsoft.com/office/powerpoint/2010/main" val="2562012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§5.1 Een uniek ecosysteem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Ruimtelijke schaalniveaus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Kappen van bomen heeft gevolgen op allerlei schaalniveaus: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fluviatiel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lokaal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regionaal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mondiaal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Verstoring koolstofkringloop door kappen bomen heeft bijvoorbeeld mondiale gevolgen.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klimaatverdrag van Parijs (2015) werkt op mondiale schaal aan koolstofreductie (CO</a:t>
            </a:r>
            <a:r>
              <a:rPr lang="nl-NL" sz="2400" baseline="-25000" dirty="0">
                <a:latin typeface="Calibri" panose="020F0502020204030204" pitchFamily="34" charset="0"/>
              </a:rPr>
              <a:t>2</a:t>
            </a:r>
            <a:r>
              <a:rPr lang="nl-NL" sz="2400" dirty="0">
                <a:latin typeface="Calibri" panose="020F0502020204030204" pitchFamily="34" charset="0"/>
              </a:rPr>
              <a:t>-reductie)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276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§5.2 Ontginning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Amazonië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oorzaken van de bedreiging van het tropische regenwoud?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oplossingen zijn er voor de bedreigingen van het tropische regenwoud?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4CF96E2-A72F-4CB3-8472-3D6011DE6E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6" y="3501008"/>
            <a:ext cx="9540552" cy="36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95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§5.2 Ontginning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Amazonië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37338"/>
            <a:ext cx="3574045" cy="4509120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wereldwijde vraag </a:t>
            </a:r>
            <a:r>
              <a:rPr lang="nl-NL" sz="2400" dirty="0">
                <a:latin typeface="Calibri" panose="020F0502020204030204" pitchFamily="34" charset="0"/>
              </a:rPr>
              <a:t>naar grondstoffen, energie en landbouwproducten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door aanleg </a:t>
            </a:r>
            <a:r>
              <a:rPr lang="nl-NL" sz="2400" b="1" dirty="0">
                <a:latin typeface="Calibri" panose="020F0502020204030204" pitchFamily="34" charset="0"/>
              </a:rPr>
              <a:t>infrastructuur</a:t>
            </a:r>
            <a:r>
              <a:rPr lang="nl-NL" sz="2400" dirty="0">
                <a:latin typeface="Calibri" panose="020F0502020204030204" pitchFamily="34" charset="0"/>
              </a:rPr>
              <a:t> steeds dieper in regenwoud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aanpak ontbossing moeilijk, vanwege verschillende </a:t>
            </a:r>
            <a:r>
              <a:rPr lang="nl-NL" sz="2400" b="1" dirty="0">
                <a:latin typeface="Calibri" panose="020F0502020204030204" pitchFamily="34" charset="0"/>
              </a:rPr>
              <a:t>actoren </a:t>
            </a:r>
            <a:r>
              <a:rPr lang="nl-NL" sz="2400" dirty="0">
                <a:latin typeface="Calibri" panose="020F0502020204030204" pitchFamily="34" charset="0"/>
              </a:rPr>
              <a:t>en </a:t>
            </a:r>
            <a:r>
              <a:rPr lang="nl-NL" sz="2400" b="1" dirty="0">
                <a:latin typeface="Calibri" panose="020F0502020204030204" pitchFamily="34" charset="0"/>
              </a:rPr>
              <a:t>belangen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AAF9BD-D0F3-4B19-80A2-22C34A5986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891" y="2798936"/>
            <a:ext cx="5375589" cy="387042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20625C-9C7A-4B2F-A5DA-60C2CF7B2160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Mondiale vraag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Veel tropisch regenwoud verdwenen door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ontginning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. Oorzaak:</a:t>
            </a:r>
          </a:p>
        </p:txBody>
      </p:sp>
    </p:spTree>
    <p:extLst>
      <p:ext uri="{BB962C8B-B14F-4D97-AF65-F5344CB8AC3E}">
        <p14:creationId xmlns:p14="http://schemas.microsoft.com/office/powerpoint/2010/main" val="2674592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§5.2 Ontginning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Amazonië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07277"/>
            <a:ext cx="5292080" cy="447335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arme boeren komen uit heel Brazilië op zoek naar </a:t>
            </a:r>
            <a:r>
              <a:rPr lang="nl-NL" sz="2400" b="1" dirty="0">
                <a:latin typeface="Calibri" panose="020F0502020204030204" pitchFamily="34" charset="0"/>
              </a:rPr>
              <a:t>nieuw bestaan</a:t>
            </a:r>
            <a:r>
              <a:rPr lang="nl-NL" sz="2400" dirty="0">
                <a:latin typeface="Calibri" panose="020F0502020204030204" pitchFamily="34" charset="0"/>
              </a:rPr>
              <a:t> of aangemoedigd door overheid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grote ondernemingen doen aan </a:t>
            </a:r>
            <a:r>
              <a:rPr lang="nl-NL" sz="2400" b="1" dirty="0">
                <a:latin typeface="Calibri" panose="020F0502020204030204" pitchFamily="34" charset="0"/>
              </a:rPr>
              <a:t>commerciële houtkap</a:t>
            </a:r>
            <a:r>
              <a:rPr lang="nl-NL" sz="2400" dirty="0">
                <a:latin typeface="Calibri" panose="020F0502020204030204" pitchFamily="34" charset="0"/>
              </a:rPr>
              <a:t> (meeste hout naar bouwsector Brazilië, rest export)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werkwijze: hout ter plaatse verzagen → daarna aanbieden aan (tussen)handelaren waaronder arme boeren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B3FD37-99C9-4420-BA14-D0B1489FBCD3}"/>
              </a:ext>
            </a:extLst>
          </p:cNvPr>
          <p:cNvSpPr txBox="1"/>
          <p:nvPr/>
        </p:nvSpPr>
        <p:spPr>
          <a:xfrm>
            <a:off x="179512" y="1048894"/>
            <a:ext cx="8964488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Houtkap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Ontbossing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begint meestal kleinschalig dicht bij wegen, door arme boeren, grootgrondbezitters en grote ondernemingen.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7F96EAA-5385-48DA-9216-19363514A2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7112" y="2487844"/>
            <a:ext cx="4031432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18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§5.2 Ontginning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Amazonië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384644"/>
            <a:ext cx="4538252" cy="447335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mijnbouwondernemingen graven delfstoffen af in </a:t>
            </a:r>
            <a:r>
              <a:rPr lang="nl-NL" sz="2400" b="1" dirty="0">
                <a:latin typeface="Calibri" panose="020F0502020204030204" pitchFamily="34" charset="0"/>
              </a:rPr>
              <a:t>dagbouwmijnen</a:t>
            </a:r>
            <a:r>
              <a:rPr lang="nl-NL" sz="2400" dirty="0">
                <a:latin typeface="Calibri" panose="020F0502020204030204" pitchFamily="34" charset="0"/>
              </a:rPr>
              <a:t>: veroorzaken schade aan regenwoud en verstoring waterhuishouding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stuwdammen en stuwmeren </a:t>
            </a:r>
            <a:r>
              <a:rPr lang="nl-NL" sz="2400" dirty="0">
                <a:latin typeface="Calibri" panose="020F0502020204030204" pitchFamily="34" charset="0"/>
              </a:rPr>
              <a:t>voor hydro-elektriciteit → verstoring waterhuishouding en ecosystemen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B3FD37-99C9-4420-BA14-D0B1489FBCD3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Landbouw en </a:t>
            </a:r>
            <a:r>
              <a:rPr lang="nl-NL" sz="28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dagmijnbouw</a:t>
            </a:r>
            <a:endParaRPr lang="nl-NL" sz="28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Grootschalige houtkap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vooral door buitenlandse agrarische bedrijven: politieke macht en sterk in lobbyen.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7E737AE-20A9-467F-9769-CF061FDBF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2708920"/>
            <a:ext cx="4280863" cy="338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50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§5.2 Ontginning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Amazonië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748464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Dubbele rol overheid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Overheid speelt dubbele rol bij ontginningen. 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enerzijds</a:t>
            </a:r>
            <a:r>
              <a:rPr lang="nl-NL" sz="2400" dirty="0">
                <a:latin typeface="Calibri" panose="020F0502020204030204" pitchFamily="34" charset="0"/>
              </a:rPr>
              <a:t>: aanleg infrastructuur voor ontsluiting leidt tot ontbossing en ontginning (bijvoorbeeld Manaus)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anderzijds</a:t>
            </a:r>
            <a:r>
              <a:rPr lang="nl-NL" sz="2400" dirty="0">
                <a:latin typeface="Calibri" panose="020F0502020204030204" pitchFamily="34" charset="0"/>
              </a:rPr>
              <a:t>: 1965 Boswet tegen kap en als bescherming van rivieroevers en hellingen →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met systeem van vergunningen probeert overheid te voorkomen, dat er illegale houtkap</a:t>
            </a:r>
            <a:r>
              <a:rPr lang="nl-NL" sz="2400" b="1" dirty="0">
                <a:latin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</a:rPr>
              <a:t>plaatsvindt</a:t>
            </a:r>
            <a:endParaRPr lang="nl-NL" sz="2400" b="1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40% van oerwoud beschermd gebied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maar</a:t>
            </a:r>
            <a:r>
              <a:rPr lang="nl-NL" sz="2400" dirty="0">
                <a:latin typeface="Calibri" panose="020F0502020204030204" pitchFamily="34" charset="0"/>
              </a:rPr>
              <a:t>: in 2012 versoepeling regels en satellieten die moeten helpen bij bescherming oerwoud zien kleinschalige kap niet</a:t>
            </a:r>
          </a:p>
        </p:txBody>
      </p:sp>
    </p:spTree>
    <p:extLst>
      <p:ext uri="{BB962C8B-B14F-4D97-AF65-F5344CB8AC3E}">
        <p14:creationId xmlns:p14="http://schemas.microsoft.com/office/powerpoint/2010/main" val="725814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§5.2 Ontginning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Amazonië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07059"/>
            <a:ext cx="4697760" cy="447335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leefomgeving</a:t>
            </a:r>
            <a:r>
              <a:rPr lang="nl-NL" sz="2400" dirty="0">
                <a:latin typeface="Calibri" panose="020F0502020204030204" pitchFamily="34" charset="0"/>
              </a:rPr>
              <a:t> van inheemse bevolking komt onder druk te staan door verdringing door grote ondernemingen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daarom bescherming leefomgeving door opnemen </a:t>
            </a:r>
            <a:r>
              <a:rPr lang="nl-NL" sz="2400" b="1" dirty="0">
                <a:latin typeface="Calibri" panose="020F0502020204030204" pitchFamily="34" charset="0"/>
              </a:rPr>
              <a:t>landrechten</a:t>
            </a:r>
            <a:r>
              <a:rPr lang="nl-NL" sz="2400" dirty="0">
                <a:latin typeface="Calibri" panose="020F0502020204030204" pitchFamily="34" charset="0"/>
              </a:rPr>
              <a:t> in Boswet en aanwijzen </a:t>
            </a:r>
            <a:r>
              <a:rPr lang="nl-NL" sz="2400" b="1" dirty="0">
                <a:latin typeface="Calibri" panose="020F0502020204030204" pitchFamily="34" charset="0"/>
              </a:rPr>
              <a:t>reservaten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B3FD37-99C9-4420-BA14-D0B1489FBCD3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Inheemse bevolking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Extensief grondgebruik van inheemse bevolking hangt samen met hun zwerflandbouw.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6FF1EF2-EB3E-4D09-B542-ECDE98F6A6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2492896"/>
            <a:ext cx="6408712" cy="452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58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§5.2 Ontginning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Amazonië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Organisaties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Non-gouvernementele organisaties (ngo’s) beïnvloeden publieke opinie ten gunste van </a:t>
            </a:r>
            <a:r>
              <a:rPr lang="nl-NL" sz="2400" b="1" dirty="0">
                <a:latin typeface="Calibri" panose="020F0502020204030204" pitchFamily="34" charset="0"/>
              </a:rPr>
              <a:t>duurzaam landgebruik</a:t>
            </a:r>
            <a:r>
              <a:rPr lang="nl-NL" sz="2400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10198CB-05ED-43BE-AFCB-9941FA2079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6552" y="3212976"/>
            <a:ext cx="14199203" cy="37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30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§5.2 Ontginning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Amazonië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Degradatie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Ontginning kan leiden tot </a:t>
            </a:r>
            <a:r>
              <a:rPr lang="nl-NL" sz="2400" b="1" dirty="0">
                <a:latin typeface="Calibri" panose="020F0502020204030204" pitchFamily="34" charset="0"/>
              </a:rPr>
              <a:t>landdegradatie</a:t>
            </a:r>
            <a:r>
              <a:rPr lang="nl-NL" sz="2400" dirty="0">
                <a:latin typeface="Calibri" panose="020F0502020204030204" pitchFamily="34" charset="0"/>
              </a:rPr>
              <a:t> in de vorm van: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bodemuitputting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bodemerosie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verdroging</a:t>
            </a:r>
          </a:p>
        </p:txBody>
      </p:sp>
    </p:spTree>
    <p:extLst>
      <p:ext uri="{BB962C8B-B14F-4D97-AF65-F5344CB8AC3E}">
        <p14:creationId xmlns:p14="http://schemas.microsoft.com/office/powerpoint/2010/main" val="1406220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Actuele vraagstukken in Brazilië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63C38F-B14E-4F3A-8F6F-18149DBA3C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6552" y="1048894"/>
            <a:ext cx="9937104" cy="622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§5.2 Ontginning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Amazonië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748464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Drie factoren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Beoordeling van bedreiging regenwoud verschilt sterk van persoon tot persoon. Dit komt door drie factoren:</a:t>
            </a:r>
          </a:p>
          <a:p>
            <a:pPr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invalshoek</a:t>
            </a:r>
            <a:r>
              <a:rPr lang="nl-NL" sz="2400" dirty="0">
                <a:latin typeface="Calibri" panose="020F0502020204030204" pitchFamily="34" charset="0"/>
              </a:rPr>
              <a:t>: wordt de bedreiging bekeken vanuit bijvoorbeeld de natuurlijke of alleen vanuit de economische dimensie?</a:t>
            </a:r>
          </a:p>
          <a:p>
            <a:pPr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	tijdschaal</a:t>
            </a:r>
            <a:r>
              <a:rPr lang="nl-NL" sz="2400" dirty="0">
                <a:latin typeface="Calibri" panose="020F0502020204030204" pitchFamily="34" charset="0"/>
              </a:rPr>
              <a:t>: bekijk je veranderingen op korte of langere termijn?</a:t>
            </a:r>
          </a:p>
          <a:p>
            <a:pPr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ruimtelijke schaal</a:t>
            </a:r>
            <a:r>
              <a:rPr lang="nl-NL" sz="2400" dirty="0">
                <a:latin typeface="Calibri" panose="020F0502020204030204" pitchFamily="34" charset="0"/>
              </a:rPr>
              <a:t>: vergelijk je bedreigingen op wereldschaal met die op lokale of regionale schaal?</a:t>
            </a:r>
          </a:p>
        </p:txBody>
      </p:sp>
    </p:spTree>
    <p:extLst>
      <p:ext uri="{BB962C8B-B14F-4D97-AF65-F5344CB8AC3E}">
        <p14:creationId xmlns:p14="http://schemas.microsoft.com/office/powerpoint/2010/main" val="2116986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§5.3 De achtergrond van ongelijkheid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rol spelen etnische en culturele verschillen bij de sterke ongelijkheid in de Braziliaanse bevolking?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rol speelt grondbezit bij de sterke ongelijkheid in de Braziliaanse bevolking?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B430E38-FCCD-4710-97EA-7ADF14F71F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520" y="3501008"/>
            <a:ext cx="954055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50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§5.3 De achtergrond van ongelijkheid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43553"/>
            <a:ext cx="5158220" cy="4714447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blanken met Europese voorouders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zwarten met Afrikaanse voorouders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inheemsen (kleine groep)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Aziaten (kleine groep)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gemengde afkomst (ongeveer 40% van de Brazilianen)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mestiezen: blanke en inheemse (voor)ouders (kleine groep)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mulatten: blanke en zwarte (voor)ouders (grote groep)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D20625C-9C7A-4B2F-A5DA-60C2CF7B2160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Bevolkingsgroepen in Brazilië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Bevolking bestaat uit verschillende etnische groepen (‘smeltkroes’):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0F72310-7AB9-4D7D-A97B-690F6B8A2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2" y="3068960"/>
            <a:ext cx="3760358" cy="352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11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§5.3 De achtergrond van ongelijkheid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Bevolkingsgroepen in Brazilië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meeste mensen zijn katholiek (74%)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9FBA4C1-4809-4E78-99E4-8C94019B6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53099"/>
            <a:ext cx="4752528" cy="350023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2D18785-50E7-4769-846B-3108977245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112" y="1048894"/>
            <a:ext cx="432048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14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§5.3 De achtergrond van ongelijkheid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1408" y="1048894"/>
            <a:ext cx="9155407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Klassen in Brazilië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Een klasse is een groep mensen met ongeveer hetzelfde inkomen, opleidingsniveau en consumptiepatroon. Er zijn drie klassen: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lage klasse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middenklasse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hoge klasse</a:t>
            </a:r>
          </a:p>
        </p:txBody>
      </p:sp>
    </p:spTree>
    <p:extLst>
      <p:ext uri="{BB962C8B-B14F-4D97-AF65-F5344CB8AC3E}">
        <p14:creationId xmlns:p14="http://schemas.microsoft.com/office/powerpoint/2010/main" val="2355317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§5.3 De achtergrond van ongelijkheid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Klassen in Brazilië</a:t>
            </a:r>
            <a:endParaRPr lang="nl-NL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inkomensverschillen tussen klassen zijn groot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2015: 20% van de Brazilianen leeft onder (nationale) </a:t>
            </a:r>
            <a:r>
              <a:rPr lang="nl-NL" sz="2400" b="1" dirty="0">
                <a:latin typeface="Calibri" panose="020F0502020204030204" pitchFamily="34" charset="0"/>
              </a:rPr>
              <a:t>armoedegrens </a:t>
            </a:r>
            <a:r>
              <a:rPr lang="nl-NL" sz="2400" dirty="0">
                <a:latin typeface="Calibri" panose="020F0502020204030204" pitchFamily="34" charset="0"/>
              </a:rPr>
              <a:t>(zie afbeelding)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rijk en arm leven gescheiden. Er zijn vaak spanningen als twee werelden elkaar tegenkomen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6B1CE60-62F0-46E8-9EBE-A62B0251A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3979836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46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§5.3 De achtergrond van ongelijkheid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148064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Armoede met een kleur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Armoede komt bij bepaalde bevolkingsgroepen meer voor dan bij andere. Dit heet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sociaaleconomische ongelijkheid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blanke groep: weinig armoede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zwarte en gemengde groep: veel armoede</a:t>
            </a: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E88FB70-B46E-4457-BC00-98CD00F18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72975"/>
            <a:ext cx="3744416" cy="42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18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§5.3 De achtergrond van ongelijkheid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148064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Armoede met een kleur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blanken vormen sinds kolonisatie de overheersende groep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na 1888 migreren ex-slaven naar platteland of sloppenwijken: ze hebben laagbetaald werk, maar overheid helpt niet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racisme</a:t>
            </a:r>
            <a:r>
              <a:rPr lang="nl-NL" sz="2400" dirty="0">
                <a:latin typeface="Calibri" panose="020F0502020204030204" pitchFamily="34" charset="0"/>
              </a:rPr>
              <a:t>: groep mensen voelt zich superieur tegenover andere bevolkingsgroepen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E88FB70-B46E-4457-BC00-98CD00F18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72975"/>
            <a:ext cx="3744416" cy="42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95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§5.3 De achtergrond van ongelijkheid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Armoede bij inheemsen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Inheemse bevolking kent meeste armoede.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oorzaak: inheemse bevolking leeft traditioneel en zelfvoorzienend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armoede werd pas echt probleem door contacten met buitenwereld: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leefruimte steeds kleiner, waardoor zelfvoorzienend leven niet meer mogelijk is → inheemse bevolking ging voor deel </a:t>
            </a:r>
            <a:r>
              <a:rPr lang="nl-NL" sz="2400" b="1" dirty="0">
                <a:latin typeface="Calibri" panose="020F0502020204030204" pitchFamily="34" charset="0"/>
              </a:rPr>
              <a:t>in loondienst met te laag loon</a:t>
            </a:r>
            <a:r>
              <a:rPr lang="nl-NL" sz="2400" dirty="0">
                <a:latin typeface="Calibri" panose="020F0502020204030204" pitchFamily="34" charset="0"/>
              </a:rPr>
              <a:t> → loon is te weinig om in levensonderhoud te voorzien (armoede).</a:t>
            </a:r>
          </a:p>
        </p:txBody>
      </p:sp>
    </p:spTree>
    <p:extLst>
      <p:ext uri="{BB962C8B-B14F-4D97-AF65-F5344CB8AC3E}">
        <p14:creationId xmlns:p14="http://schemas.microsoft.com/office/powerpoint/2010/main" val="2046083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§5.3 De achtergrond van ongelijkheid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Armoede op het platteland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Op platteland relatief meer armoede dan in stad. Klein deel plattelanders extreem rijk. Dit komt door </a:t>
            </a:r>
            <a:r>
              <a:rPr lang="nl-NL" sz="2400" b="1" dirty="0">
                <a:latin typeface="Calibri" panose="020F0502020204030204" pitchFamily="34" charset="0"/>
              </a:rPr>
              <a:t>scheve </a:t>
            </a:r>
            <a:r>
              <a:rPr lang="nl-NL" sz="2400" b="1" dirty="0" err="1">
                <a:latin typeface="Calibri" panose="020F0502020204030204" pitchFamily="34" charset="0"/>
              </a:rPr>
              <a:t>grondbezitverhoudingen</a:t>
            </a:r>
            <a:r>
              <a:rPr lang="nl-NL" sz="2400" dirty="0">
                <a:latin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grootste deel grond is in handen van </a:t>
            </a:r>
            <a:r>
              <a:rPr lang="nl-NL" sz="2400" b="1" dirty="0">
                <a:latin typeface="Calibri" panose="020F0502020204030204" pitchFamily="34" charset="0"/>
              </a:rPr>
              <a:t>grootgrondbezitters</a:t>
            </a:r>
            <a:r>
              <a:rPr lang="nl-NL" sz="2400" dirty="0">
                <a:latin typeface="Calibri" panose="020F0502020204030204" pitchFamily="34" charset="0"/>
              </a:rPr>
              <a:t> of buitenlandse ondernemers (export)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rest van grond is verdeeld over veel </a:t>
            </a:r>
            <a:r>
              <a:rPr lang="nl-NL" sz="2400" b="1" dirty="0">
                <a:latin typeface="Calibri" panose="020F0502020204030204" pitchFamily="34" charset="0"/>
              </a:rPr>
              <a:t>kleine boeren</a:t>
            </a:r>
            <a:r>
              <a:rPr lang="nl-NL" sz="2400" dirty="0">
                <a:latin typeface="Calibri" panose="020F0502020204030204" pitchFamily="34" charset="0"/>
              </a:rPr>
              <a:t> (producten voor eigen gebruik of lokale/regionale markt)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landloze boeren</a:t>
            </a:r>
            <a:r>
              <a:rPr lang="nl-NL" sz="2400" dirty="0">
                <a:latin typeface="Calibri" panose="020F0502020204030204" pitchFamily="34" charset="0"/>
              </a:rPr>
              <a:t> werken tegen laag salaris voor andere boeren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regelmatig </a:t>
            </a:r>
            <a:r>
              <a:rPr lang="nl-NL" sz="2400" b="1" dirty="0">
                <a:latin typeface="Calibri" panose="020F0502020204030204" pitchFamily="34" charset="0"/>
              </a:rPr>
              <a:t>conflicten over grondgebruik</a:t>
            </a:r>
            <a:r>
              <a:rPr lang="nl-NL" sz="2400" dirty="0">
                <a:latin typeface="Calibri" panose="020F0502020204030204" pitchFamily="34" charset="0"/>
              </a:rPr>
              <a:t> tussen kleine boeren en </a:t>
            </a:r>
            <a:r>
              <a:rPr lang="nl-NL" sz="2400" dirty="0" err="1">
                <a:latin typeface="Calibri" panose="020F0502020204030204" pitchFamily="34" charset="0"/>
              </a:rPr>
              <a:t>landlozen</a:t>
            </a:r>
            <a:r>
              <a:rPr lang="nl-NL" sz="2400" dirty="0">
                <a:latin typeface="Calibri" panose="020F0502020204030204" pitchFamily="34" charset="0"/>
              </a:rPr>
              <a:t> enerzijds en grootgrondbezitters, houthakkers en mijnbouwbedrijven anderzijds</a:t>
            </a:r>
          </a:p>
        </p:txBody>
      </p:sp>
    </p:spTree>
    <p:extLst>
      <p:ext uri="{BB962C8B-B14F-4D97-AF65-F5344CB8AC3E}">
        <p14:creationId xmlns:p14="http://schemas.microsoft.com/office/powerpoint/2010/main" val="2750456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Actuele vraagstukken in Brazilië</a:t>
            </a: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achtergronden van de conflicten rond ontbossing, landdegradatie, boeren en arme en rijke mensen in Brazilië?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3094100-8984-475B-A00B-6DF7FC69E5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6552" y="2721513"/>
            <a:ext cx="9937104" cy="54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§5.3 De achtergrond van ongelijkheid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7361757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Verbeteringen?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Overheid wil ongelijkheid verminderen: veel mensen uit lage klasse kwamen terecht in middenklasse, maar blijven kwetsbaar. Verbeteringen door: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 err="1">
                <a:latin typeface="Calibri" panose="020F0502020204030204" pitchFamily="34" charset="0"/>
              </a:rPr>
              <a:t>Bolsa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Família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positieve discriminatie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landhervormingen</a:t>
            </a:r>
          </a:p>
        </p:txBody>
      </p:sp>
    </p:spTree>
    <p:extLst>
      <p:ext uri="{BB962C8B-B14F-4D97-AF65-F5344CB8AC3E}">
        <p14:creationId xmlns:p14="http://schemas.microsoft.com/office/powerpoint/2010/main" val="3846005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§5.3 De achtergrond van ongelijkheid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3029949"/>
            <a:ext cx="5148064" cy="3828051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positieve discriminatie </a:t>
            </a:r>
            <a:r>
              <a:rPr lang="nl-NL" sz="2400" dirty="0">
                <a:latin typeface="Calibri" panose="020F0502020204030204" pitchFamily="34" charset="0"/>
              </a:rPr>
              <a:t>onderwijs:  40% plaatsen op universiteiten voor arme studenten (relatie tussen onderwijs en armoede)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landhervormingen</a:t>
            </a:r>
            <a:r>
              <a:rPr lang="nl-NL" sz="2400" dirty="0">
                <a:latin typeface="Calibri" panose="020F0502020204030204" pitchFamily="34" charset="0"/>
              </a:rPr>
              <a:t>, goedkoop krediet en technische steun: voor kleine boeren, maar tegenwerking van grootgrondbezitters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B807A65-98EA-40EF-A73E-F280AF70A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65171"/>
            <a:ext cx="3803563" cy="340418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B5F9211-0BF4-4C94-8D5C-8DCEA50F22A0}"/>
              </a:ext>
            </a:extLst>
          </p:cNvPr>
          <p:cNvSpPr txBox="1"/>
          <p:nvPr/>
        </p:nvSpPr>
        <p:spPr>
          <a:xfrm>
            <a:off x="251520" y="1048894"/>
            <a:ext cx="8892480" cy="198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Verbeteringen?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/>
            </a:pPr>
            <a:r>
              <a:rPr lang="nl-NL" sz="2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Bolsa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Família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: armste gezinnen kregen toeslag onder voorwaarden: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‒"/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kinderen verplicht naar school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‒"/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verplichte vaccinatie</a:t>
            </a:r>
          </a:p>
        </p:txBody>
      </p:sp>
    </p:spTree>
    <p:extLst>
      <p:ext uri="{BB962C8B-B14F-4D97-AF65-F5344CB8AC3E}">
        <p14:creationId xmlns:p14="http://schemas.microsoft.com/office/powerpoint/2010/main" val="2445551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 5.4 Ruimtelijke segregatie in de megasteden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zie je in de Braziliaanse megasteden de ruimtelijke scheiding (segregatie) van de arme en rijke bevolking terug?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E428FE-0235-47E5-9B8D-8E6DF79E76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520" y="2708920"/>
            <a:ext cx="950505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90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 5.4 Ruimtelijke segregatie in de megasteden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0157" y="1048894"/>
            <a:ext cx="9154157" cy="4842688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Soorten wijken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Rijke en arme Brazilianen wonen in verschillende soorten wijken.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rijke mensen in </a:t>
            </a:r>
            <a:r>
              <a:rPr lang="nl-NL" sz="2400" b="1" dirty="0" err="1">
                <a:latin typeface="Calibri" panose="020F0502020204030204" pitchFamily="34" charset="0"/>
              </a:rPr>
              <a:t>gated</a:t>
            </a:r>
            <a:r>
              <a:rPr lang="nl-NL" sz="2400" b="1" dirty="0">
                <a:latin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</a:rPr>
              <a:t>community’s</a:t>
            </a:r>
            <a:r>
              <a:rPr lang="nl-NL" sz="2400" b="1" dirty="0">
                <a:latin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</a:rPr>
              <a:t>(ommuurde woonwijken):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dure huizen, hek om wijk en bewaking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ook ruimte voor recreatie en soms winkelen en werken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arme mensen en deel middenklasse in </a:t>
            </a:r>
            <a:r>
              <a:rPr lang="nl-NL" sz="2400" b="1" dirty="0" err="1">
                <a:latin typeface="Calibri" panose="020F0502020204030204" pitchFamily="34" charset="0"/>
              </a:rPr>
              <a:t>favela’s</a:t>
            </a:r>
            <a:r>
              <a:rPr lang="nl-NL" sz="2400" b="1" dirty="0">
                <a:latin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</a:rPr>
              <a:t>(sloppenwijken):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zelfgebouwde huizen, met op termijn verbeteringen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oude </a:t>
            </a:r>
            <a:r>
              <a:rPr lang="nl-NL" sz="2400" dirty="0" err="1">
                <a:latin typeface="Calibri" panose="020F0502020204030204" pitchFamily="34" charset="0"/>
              </a:rPr>
              <a:t>favela’s</a:t>
            </a:r>
            <a:r>
              <a:rPr lang="nl-NL" sz="2400" dirty="0">
                <a:latin typeface="Calibri" panose="020F0502020204030204" pitchFamily="34" charset="0"/>
              </a:rPr>
              <a:t>: redelijk goed ontwikkeld incl. restaurants en winkels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nieuwe </a:t>
            </a:r>
            <a:r>
              <a:rPr lang="nl-NL" sz="2400" dirty="0" err="1">
                <a:latin typeface="Calibri" panose="020F0502020204030204" pitchFamily="34" charset="0"/>
              </a:rPr>
              <a:t>favela’s</a:t>
            </a:r>
            <a:r>
              <a:rPr lang="nl-NL" sz="2400" dirty="0">
                <a:latin typeface="Calibri" panose="020F0502020204030204" pitchFamily="34" charset="0"/>
              </a:rPr>
              <a:t> aan stadsranden: armer</a:t>
            </a:r>
          </a:p>
          <a:p>
            <a:pPr marL="0" indent="0">
              <a:buNone/>
            </a:pPr>
            <a:r>
              <a:rPr lang="nl-NL" sz="2400" dirty="0">
                <a:latin typeface="Calibri" panose="020F0502020204030204" pitchFamily="34" charset="0"/>
              </a:rPr>
              <a:t>Ook wijken waar bevolking niet echt arm of rijk is.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261887B-A0D1-4AA6-B14C-F42ABA4E1F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6552" y="5813884"/>
            <a:ext cx="1022691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93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 5.4 Ruimtelijke segregatie in de megasteden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0157" y="1048894"/>
            <a:ext cx="9154157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Drugsbendes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Stadsbesturen hebben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favela’s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lang aan hun lot overgelaten. Drugsbendes maken dienst uit. Maar zorgen ook voor zaken als vuilverwerking en sportvelden.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slechts deel </a:t>
            </a:r>
            <a:r>
              <a:rPr lang="nl-NL" sz="2400" dirty="0" err="1">
                <a:latin typeface="Calibri" panose="020F0502020204030204" pitchFamily="34" charset="0"/>
              </a:rPr>
              <a:t>favelabewoners</a:t>
            </a:r>
            <a:r>
              <a:rPr lang="nl-NL" sz="2400" dirty="0">
                <a:latin typeface="Calibri" panose="020F0502020204030204" pitchFamily="34" charset="0"/>
              </a:rPr>
              <a:t> betrokken bij drugshandel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door drugsbendes nogal eens geweld in de wijken: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tussen drugsbendes onderling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tussen drugsbendes en politie</a:t>
            </a:r>
          </a:p>
        </p:txBody>
      </p:sp>
    </p:spTree>
    <p:extLst>
      <p:ext uri="{BB962C8B-B14F-4D97-AF65-F5344CB8AC3E}">
        <p14:creationId xmlns:p14="http://schemas.microsoft.com/office/powerpoint/2010/main" val="370772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 5.4 Ruimtelijke segregatie in de megasteden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6904" y="2492896"/>
            <a:ext cx="4572000" cy="4365104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geen ouders meer, misbruik thuis, ouders kunnen niet meer voor ze zorgen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sommige straatkinderen gaan wel naar school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straatkinderen verdienen geld door klusjes, maar ook door prostitutie en berovingen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sommige straatkinderen in</a:t>
            </a:r>
            <a:r>
              <a:rPr lang="nl-NL" sz="2400" b="1" dirty="0">
                <a:latin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</a:rPr>
              <a:t>drugshandel → hardhandige behandeling (ook door politie)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B3FD37-99C9-4420-BA14-D0B1489FBCD3}"/>
              </a:ext>
            </a:extLst>
          </p:cNvPr>
          <p:cNvSpPr txBox="1"/>
          <p:nvPr/>
        </p:nvSpPr>
        <p:spPr>
          <a:xfrm>
            <a:off x="251520" y="1048894"/>
            <a:ext cx="8892480" cy="1907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Straatkinderen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In Braziliaanse steden leven veel straatkinderen. Ze hebben geen vaste verblijfplaats en slapen en werken buiten. Op straat door: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endParaRPr lang="nl-NL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341619-36D0-4D80-97E3-90502FDD3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45" y="3304539"/>
            <a:ext cx="5480071" cy="372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92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 5.4 Ruimtelijke segregatie in de megasteden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3620690"/>
            <a:ext cx="4572000" cy="3237310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maar </a:t>
            </a:r>
            <a:r>
              <a:rPr lang="nl-NL" sz="2400" b="1" dirty="0">
                <a:latin typeface="Calibri" panose="020F0502020204030204" pitchFamily="34" charset="0"/>
              </a:rPr>
              <a:t>deel </a:t>
            </a:r>
            <a:r>
              <a:rPr lang="nl-NL" sz="2400" b="1" dirty="0" err="1">
                <a:latin typeface="Calibri" panose="020F0502020204030204" pitchFamily="34" charset="0"/>
              </a:rPr>
              <a:t>favela’s</a:t>
            </a:r>
            <a:r>
              <a:rPr lang="nl-NL" sz="2400" b="1" dirty="0">
                <a:latin typeface="Calibri" panose="020F0502020204030204" pitchFamily="34" charset="0"/>
              </a:rPr>
              <a:t> krijgt hulp </a:t>
            </a:r>
            <a:r>
              <a:rPr lang="nl-NL" sz="2400" dirty="0">
                <a:latin typeface="Calibri" panose="020F0502020204030204" pitchFamily="34" charset="0"/>
              </a:rPr>
              <a:t>→ problemen verplaatsen zich naar andere </a:t>
            </a:r>
            <a:r>
              <a:rPr lang="nl-NL" sz="2400" dirty="0" err="1">
                <a:latin typeface="Calibri" panose="020F0502020204030204" pitchFamily="34" charset="0"/>
              </a:rPr>
              <a:t>favela’s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militaire politie gewelddadig </a:t>
            </a:r>
            <a:r>
              <a:rPr lang="nl-NL" sz="2400" dirty="0">
                <a:latin typeface="Calibri" panose="020F0502020204030204" pitchFamily="34" charset="0"/>
              </a:rPr>
              <a:t>(ook tegen bewoners)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investeringen soms misplaatst </a:t>
            </a:r>
            <a:r>
              <a:rPr lang="nl-NL" sz="2400" dirty="0">
                <a:latin typeface="Calibri" panose="020F0502020204030204" pitchFamily="34" charset="0"/>
              </a:rPr>
              <a:t>(zoals kabelbaan in plaats van onderwijs)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B3FD37-99C9-4420-BA14-D0B1489FBCD3}"/>
              </a:ext>
            </a:extLst>
          </p:cNvPr>
          <p:cNvSpPr txBox="1"/>
          <p:nvPr/>
        </p:nvSpPr>
        <p:spPr>
          <a:xfrm>
            <a:off x="251520" y="1048894"/>
            <a:ext cx="8892480" cy="2571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Op weg naar verbetering?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In aanloop naar WK voetbal (2014) en Olympische Spelen (2016):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   militaire politie in </a:t>
            </a:r>
            <a:r>
              <a:rPr lang="nl-NL" sz="2400" dirty="0" err="1">
                <a:latin typeface="Calibri" panose="020F0502020204030204" pitchFamily="34" charset="0"/>
              </a:rPr>
              <a:t>favela’s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   investeringen in huisvesting, scholing, voorzieningen</a:t>
            </a:r>
          </a:p>
          <a:p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Sommige wijken nu veiliger, maar verbetering niet helemaal succes, want: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B645B6-20C0-4083-BC5E-F054224218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3284984"/>
            <a:ext cx="5164328" cy="372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3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§5.1 Een uniek ecosysteem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kenmerken en processen maken het tropische regenwoud tot een uniek ecosysteem?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83E6B5-DB16-42EE-A6A4-2AFDFC5EF9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2536" y="2780928"/>
            <a:ext cx="964907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2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§5.1 Een uniek ecosysteem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388424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Een oud ecosysteem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Bedreiging van Zuid-Amerikaans regenwoud. Dit is het oudste en grootste ecosysteem ter wereld. Grootste deel ligt in Brazilië.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afgelopen 60 miljoen jaar </a:t>
            </a:r>
            <a:r>
              <a:rPr lang="nl-NL" sz="2400" dirty="0">
                <a:latin typeface="Calibri" panose="020F0502020204030204" pitchFamily="34" charset="0"/>
              </a:rPr>
              <a:t>veranderde omvang van dit ecosysteem door klimaatschommelingen 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tegenwoordig </a:t>
            </a:r>
            <a:r>
              <a:rPr lang="nl-NL" sz="2400" dirty="0">
                <a:latin typeface="Calibri" panose="020F0502020204030204" pitchFamily="34" charset="0"/>
              </a:rPr>
              <a:t>zorgen mensen voor verkleining van ecosysteem</a:t>
            </a:r>
          </a:p>
        </p:txBody>
      </p:sp>
    </p:spTree>
    <p:extLst>
      <p:ext uri="{BB962C8B-B14F-4D97-AF65-F5344CB8AC3E}">
        <p14:creationId xmlns:p14="http://schemas.microsoft.com/office/powerpoint/2010/main" val="1760252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§5.1 Een uniek ecosysteem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5004048" cy="447335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regenwoud kent grote </a:t>
            </a:r>
            <a:r>
              <a:rPr lang="nl-NL" sz="2400" b="1" dirty="0">
                <a:latin typeface="Calibri" panose="020F0502020204030204" pitchFamily="34" charset="0"/>
              </a:rPr>
              <a:t>biodiversiteit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drie etages: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bovenste etage: hoge bomen (25 tot 35 meter)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middelste etage: bomen en struiken (enkele meters)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onderste etage: donkere bosvloer (weinig planten)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352928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Diversiteit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Ondanks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dynamiek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in regenwoud is het als oud ecosysteem relatief stabiel.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5BB716-D5DD-4E99-826C-9002EC651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132856"/>
            <a:ext cx="3549220" cy="45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8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§5.1 Een uniek ecosysteem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028384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Kwetsbaar ecosysteem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Tropisch regenwoud heeft niet zo’n groot vermogen om te herstellen van invloeden van buitenaf. Anders gezegd: de </a:t>
            </a:r>
            <a:r>
              <a:rPr lang="nl-NL" sz="2400" b="1" dirty="0">
                <a:latin typeface="Calibri" panose="020F0502020204030204" pitchFamily="34" charset="0"/>
              </a:rPr>
              <a:t>draagkracht</a:t>
            </a:r>
            <a:r>
              <a:rPr lang="nl-NL" sz="2400" dirty="0">
                <a:latin typeface="Calibri" panose="020F0502020204030204" pitchFamily="34" charset="0"/>
              </a:rPr>
              <a:t> van het regenwoud is klein. Bij ingrepen van mensen kan natuur zich vaak niet herstellen.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Voedselkringloop wordt bij afvoer van gekapte bomen sterk verstoord. Onvruchtbare bodem kan verstoring niet opvangen.</a:t>
            </a:r>
          </a:p>
        </p:txBody>
      </p:sp>
    </p:spTree>
    <p:extLst>
      <p:ext uri="{BB962C8B-B14F-4D97-AF65-F5344CB8AC3E}">
        <p14:creationId xmlns:p14="http://schemas.microsoft.com/office/powerpoint/2010/main" val="82846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§5.1 Een uniek ecosysteem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2291" y="2512885"/>
            <a:ext cx="3779912" cy="434511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korte waterkringloop</a:t>
            </a:r>
            <a:r>
              <a:rPr lang="nl-NL" sz="2400" dirty="0">
                <a:latin typeface="Calibri" panose="020F0502020204030204" pitchFamily="34" charset="0"/>
              </a:rPr>
              <a:t> = plaatselijke uitwisseling (neerslag, verdamping, transpiratie) van water tussen begroeiing, bodem en dampkring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waterbalans</a:t>
            </a:r>
            <a:r>
              <a:rPr lang="nl-NL" sz="2400" dirty="0">
                <a:latin typeface="Calibri" panose="020F0502020204030204" pitchFamily="34" charset="0"/>
              </a:rPr>
              <a:t> (wat aan water het gebied in komt en wat eruit gaat) over langere tijd bekeken vrij constant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Waterkringloop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Twee waterkringlopen: lange waterkringloop (via Atlantische Oceaan) en korte waterkringlopen (o.a. stijgingsneerslag).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5E59269-498B-4F52-A9C3-D921F0D19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07" y="3140968"/>
            <a:ext cx="4941530" cy="354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23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§5.1 Een uniek ecosysteem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4932040" cy="447335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uitwisseling koolstof </a:t>
            </a:r>
            <a:r>
              <a:rPr lang="nl-NL" sz="2400" dirty="0">
                <a:latin typeface="Calibri" panose="020F0502020204030204" pitchFamily="34" charset="0"/>
              </a:rPr>
              <a:t>tussen opslagplekken (zoals atmosfeer, sedimenten, fossiele brandstof, planten) verandert door: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natuurlijke processen (zoals verwering)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mens (zoals verbranding)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Koolstofkringloop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Ontbossing → verstoring koolstofkringloop → versterking broeikaseffect → verandering klimaat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38B9226-2BF1-46EC-8286-86B0DC3ED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55268"/>
            <a:ext cx="4056112" cy="30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9836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ege presentatie">
  <a:themeElements>
    <a:clrScheme name="Lege presentati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Lege presentati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1848</Words>
  <Application>Microsoft Office PowerPoint</Application>
  <PresentationFormat>Diavoorstelling (4:3)</PresentationFormat>
  <Paragraphs>250</Paragraphs>
  <Slides>36</Slides>
  <Notes>34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36</vt:i4>
      </vt:variant>
    </vt:vector>
  </HeadingPairs>
  <TitlesOfParts>
    <vt:vector size="41" baseType="lpstr">
      <vt:lpstr>ＭＳ Ｐゴシック</vt:lpstr>
      <vt:lpstr>Arial</vt:lpstr>
      <vt:lpstr>Calibri</vt:lpstr>
      <vt:lpstr>Kantoorthema</vt:lpstr>
      <vt:lpstr>2_Lege presentatie</vt:lpstr>
      <vt:lpstr>PowerPoint-presentatie</vt:lpstr>
      <vt:lpstr>5. Actuele vraagstukken in Brazilië</vt:lpstr>
      <vt:lpstr>5. Actuele vraagstukken in Brazilië</vt:lpstr>
      <vt:lpstr>§5.1 Een uniek ecosysteem</vt:lpstr>
      <vt:lpstr>§5.1 Een uniek ecosysteem</vt:lpstr>
      <vt:lpstr>§5.1 Een uniek ecosysteem</vt:lpstr>
      <vt:lpstr>§5.1 Een uniek ecosysteem</vt:lpstr>
      <vt:lpstr>§5.1 Een uniek ecosysteem</vt:lpstr>
      <vt:lpstr>§5.1 Een uniek ecosysteem</vt:lpstr>
      <vt:lpstr>§5.1 Een uniek ecosysteem</vt:lpstr>
      <vt:lpstr>§5.1 Een uniek ecosysteem</vt:lpstr>
      <vt:lpstr>§5.2 Ontginning van Amazonië</vt:lpstr>
      <vt:lpstr>§5.2 Ontginning van Amazonië</vt:lpstr>
      <vt:lpstr>§5.2 Ontginning van Amazonië</vt:lpstr>
      <vt:lpstr>§5.2 Ontginning van Amazonië</vt:lpstr>
      <vt:lpstr>§5.2 Ontginning van Amazonië</vt:lpstr>
      <vt:lpstr>§5.2 Ontginning van Amazonië</vt:lpstr>
      <vt:lpstr>§5.2 Ontginning van Amazonië</vt:lpstr>
      <vt:lpstr>§5.2 Ontginning van Amazonië</vt:lpstr>
      <vt:lpstr>§5.2 Ontginning van Amazonië</vt:lpstr>
      <vt:lpstr>§5.3 De achtergrond van ongelijkheid</vt:lpstr>
      <vt:lpstr>§5.3 De achtergrond van ongelijkheid</vt:lpstr>
      <vt:lpstr>§5.3 De achtergrond van ongelijkheid</vt:lpstr>
      <vt:lpstr>§5.3 De achtergrond van ongelijkheid</vt:lpstr>
      <vt:lpstr>§5.3 De achtergrond van ongelijkheid</vt:lpstr>
      <vt:lpstr>§5.3 De achtergrond van ongelijkheid</vt:lpstr>
      <vt:lpstr>§5.3 De achtergrond van ongelijkheid</vt:lpstr>
      <vt:lpstr>§5.3 De achtergrond van ongelijkheid</vt:lpstr>
      <vt:lpstr>§5.3 De achtergrond van ongelijkheid</vt:lpstr>
      <vt:lpstr>§5.3 De achtergrond van ongelijkheid</vt:lpstr>
      <vt:lpstr>§5.3 De achtergrond van ongelijkheid</vt:lpstr>
      <vt:lpstr>§ 5.4 Ruimtelijke segregatie in de megasteden</vt:lpstr>
      <vt:lpstr>§ 5.4 Ruimtelijke segregatie in de megasteden</vt:lpstr>
      <vt:lpstr>§ 5.4 Ruimtelijke segregatie in de megasteden</vt:lpstr>
      <vt:lpstr>§ 5.4 Ruimtelijke segregatie in de megasteden</vt:lpstr>
      <vt:lpstr>§ 5.4 Ruimtelijke segregatie in de megasteden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2018-03-05T15:07:52Z</dcterms:created>
  <dcterms:modified xsi:type="dcterms:W3CDTF">2019-02-01T11:29:43Z</dcterms:modified>
</cp:coreProperties>
</file>