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256" r:id="rId2"/>
    <p:sldId id="268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20" r:id="rId11"/>
    <p:sldId id="309" r:id="rId12"/>
    <p:sldId id="302" r:id="rId13"/>
    <p:sldId id="331" r:id="rId14"/>
    <p:sldId id="323" r:id="rId15"/>
    <p:sldId id="332" r:id="rId16"/>
    <p:sldId id="333" r:id="rId17"/>
    <p:sldId id="334" r:id="rId18"/>
    <p:sldId id="335" r:id="rId19"/>
    <p:sldId id="330" r:id="rId20"/>
    <p:sldId id="337" r:id="rId21"/>
    <p:sldId id="338" r:id="rId22"/>
    <p:sldId id="336" r:id="rId23"/>
    <p:sldId id="339" r:id="rId24"/>
    <p:sldId id="341" r:id="rId25"/>
    <p:sldId id="342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eu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26" autoAdjust="0"/>
  </p:normalViewPr>
  <p:slideViewPr>
    <p:cSldViewPr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D00C8-0FAC-437B-9C52-F0E07C54B20D}" type="datetimeFigureOut">
              <a:rPr lang="nl-NL" smtClean="0"/>
              <a:t>28-12-2019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BA5F-905E-4F1C-8876-4E8EA05D0A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191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1163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38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Leefgebieden van de inheemse volkeren en marrons in Suriname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698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8275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6505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Jaarlijkse goudprijs en de uitbreiding van de goudwinning in Suriname, 2001 - 2012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081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3306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Goudwinning in Nieuw Koffiekamp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0208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Etnische verdeling in Peru, 2016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43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Quechua is Peru / Etnische verdeling in Peru, 2016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0590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Etnische verdeling in Peru, 2016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36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083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Etnische verdeling in Peru, 2016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137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Etnische verdeling in Peru, 2016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3661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Etnische verdeling in Peru, 2016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4972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83520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Overstroomde gebieden bij aanleg van de </a:t>
            </a:r>
            <a:r>
              <a:rPr lang="nl-NL" dirty="0" err="1"/>
              <a:t>Inambaridam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766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Migratieroute en ligging van de </a:t>
            </a:r>
            <a:r>
              <a:rPr lang="nl-NL" dirty="0" err="1"/>
              <a:t>prekoloniale</a:t>
            </a:r>
            <a:r>
              <a:rPr lang="nl-NL" dirty="0"/>
              <a:t> hoogontwikkelde culturen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212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236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Indianenvolken in Zuid-Amerika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909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Afbeeldingen: Aandeel van de indiaanse bevolking in een aantal Zuid-Amerikaanse landen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789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9319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616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DBA5F-905E-4F1C-8876-4E8EA05D0A3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59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28-12-2019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965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28-12-2019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464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28-12-2019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429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28-12-2019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962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28-12-2019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93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28-12-2019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88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28-12-2019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50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28-12-2019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08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28-12-2019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19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28-12-2019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35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60EE-7FC9-489C-9A72-8C3774490951}" type="datetimeFigureOut">
              <a:rPr lang="nl-NL" smtClean="0"/>
              <a:t>28-12-2019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02E1-E70E-468C-82E9-EE50A80FF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78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D60EE-7FC9-489C-9A72-8C3774490951}" type="datetimeFigureOut">
              <a:rPr lang="nl-NL" smtClean="0"/>
              <a:t>28-12-2019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802E1-E70E-468C-82E9-EE50A80FF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331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57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§5.2 Territoriale conflicten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48894"/>
            <a:ext cx="9144000" cy="5809106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nl-NL" sz="2800" b="1" dirty="0">
                <a:latin typeface="Calibri" panose="020F0502020204030204" pitchFamily="34" charset="0"/>
              </a:rPr>
              <a:t>Deelvragen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Wat is de verklaring van de sociaaleconomische positie van de inheemse bevolking in Suriname en Peru?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Hoe speelt de etnische en culturele diversiteit in Suriname en Peru een rol in territoriale conflicten?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Welke rol speelt de overheid in territoriale conflicten in Suriname en Peru?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78217C1-C550-4EAA-8FA7-5D87F9F337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4280" y="4293096"/>
            <a:ext cx="96125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26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§5.2 Territoriale conflicten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48894"/>
            <a:ext cx="9144000" cy="5809106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nl-NL" sz="2800" b="1" dirty="0">
                <a:latin typeface="Calibri" panose="020F0502020204030204" pitchFamily="34" charset="0"/>
              </a:rPr>
              <a:t>Conflicten</a:t>
            </a:r>
          </a:p>
          <a:p>
            <a:pPr>
              <a:buFont typeface="Arial" panose="020B0604020202020204" pitchFamily="34" charset="0"/>
              <a:buChar char="►"/>
              <a:tabLst>
                <a:tab pos="354013" algn="l"/>
              </a:tabLst>
            </a:pPr>
            <a:r>
              <a:rPr lang="nl-NL" sz="2400" dirty="0">
                <a:latin typeface="Calibri" panose="020F0502020204030204" pitchFamily="34" charset="0"/>
              </a:rPr>
              <a:t>Groeiende vraag naar land- en mijnbouwproducten in wereld leidt tot steeds meer territoriale conflicten in Zuid-Amerika:</a:t>
            </a:r>
          </a:p>
          <a:p>
            <a:pPr>
              <a:buFont typeface="Calibri" panose="020F0502020204030204" pitchFamily="34" charset="0"/>
              <a:buChar char="‒"/>
              <a:tabLst>
                <a:tab pos="354013" algn="l"/>
              </a:tabLst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conflicten om economisch waardevolle grondgebieden bedreigen etnische en culturele diversiteit van inheemse bevolking</a:t>
            </a:r>
          </a:p>
          <a:p>
            <a:pPr marL="0" indent="0">
              <a:buNone/>
              <a:tabLst>
                <a:tab pos="354013" algn="l"/>
              </a:tabLst>
            </a:pPr>
            <a:endParaRPr lang="nl-N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  <a:tabLst>
                <a:tab pos="354013" algn="l"/>
              </a:tabLst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Hierna twee voorbeelden: </a:t>
            </a:r>
            <a:r>
              <a:rPr lang="nl-NL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Suriname</a:t>
            </a: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 en </a:t>
            </a:r>
            <a:r>
              <a:rPr lang="nl-NL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Peru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F3050BD-0192-49AF-9EA4-19AFC14757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7532" y="4293096"/>
            <a:ext cx="9459064" cy="348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1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§5.2 Territoriale conflicten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2512885"/>
            <a:ext cx="4572000" cy="4345115"/>
          </a:xfrm>
        </p:spPr>
        <p:txBody>
          <a:bodyPr lIns="360000" tIns="46800" bIns="46800"/>
          <a:lstStyle/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Hindoestanen (29%)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creolen (24,1%)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Javanen (14,6%)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marrons (17,7%)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inheemsen (3,6%)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bij inheemse bevolking horen ook verschillende stammen (zie kaart)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43BB57A-2875-40DE-BFD8-37014AD9D265}"/>
              </a:ext>
            </a:extLst>
          </p:cNvPr>
          <p:cNvSpPr txBox="1"/>
          <p:nvPr/>
        </p:nvSpPr>
        <p:spPr>
          <a:xfrm>
            <a:off x="251520" y="1048894"/>
            <a:ext cx="8892480" cy="146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Aft>
                <a:spcPts val="1000"/>
              </a:spcAft>
              <a:defRPr/>
            </a:pPr>
            <a:r>
              <a:rPr lang="nl-NL" sz="2800" b="1" dirty="0">
                <a:latin typeface="Calibri" panose="020F0502020204030204" pitchFamily="34" charset="0"/>
              </a:rPr>
              <a:t>Bevolkingsgroepen in Suriname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►"/>
              <a:tabLst>
                <a:tab pos="354013" algn="l"/>
              </a:tabLst>
            </a:pPr>
            <a:r>
              <a:rPr lang="nl-NL" sz="2400" kern="0" dirty="0">
                <a:solidFill>
                  <a:srgbClr val="000000"/>
                </a:solidFill>
                <a:latin typeface="Calibri" panose="020F0502020204030204" pitchFamily="34" charset="0"/>
              </a:rPr>
              <a:t>Suriname heeft ruim 500.000 inwoners. Belangrijkste bevolkingsgroepen zijn: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7B30700-3ABB-4895-AA90-73516C5E18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82934"/>
            <a:ext cx="3456384" cy="449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87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§5.2 Territoriale conflicten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48894"/>
            <a:ext cx="9144000" cy="5809106"/>
          </a:xfrm>
        </p:spPr>
        <p:txBody>
          <a:bodyPr lIns="360000" tIns="46800" bIns="46800"/>
          <a:lstStyle/>
          <a:p>
            <a:pPr marL="0" indent="0">
              <a:spcAft>
                <a:spcPts val="1000"/>
              </a:spcAft>
              <a:buFontTx/>
              <a:buNone/>
              <a:defRPr/>
            </a:pPr>
            <a:r>
              <a:rPr lang="nl-NL" sz="2800" b="1" kern="1200" dirty="0">
                <a:latin typeface="Calibri" panose="020F0502020204030204" pitchFamily="34" charset="0"/>
              </a:rPr>
              <a:t>Marrons</a:t>
            </a:r>
          </a:p>
          <a:p>
            <a:pPr>
              <a:buFont typeface="Arial" panose="020B0604020202020204" pitchFamily="34" charset="0"/>
              <a:buChar char="►"/>
              <a:tabLst>
                <a:tab pos="354013" algn="l"/>
              </a:tabLst>
            </a:pPr>
            <a:r>
              <a:rPr lang="nl-NL" sz="2400" dirty="0">
                <a:latin typeface="Calibri" panose="020F0502020204030204" pitchFamily="34" charset="0"/>
              </a:rPr>
              <a:t>Marrons zijn afstammelingen van West-Afrikaanse slaven die van de plantages vluchtten en in stamverband in de oerwouden van Zuid-Amerika gingen leven.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deel van Marrons leeft tegenwoordig nog op traditionele wijze:</a:t>
            </a:r>
          </a:p>
          <a:p>
            <a:pPr>
              <a:buFont typeface="Calibri" panose="020F0502020204030204" pitchFamily="34" charset="0"/>
              <a:buChar char="‒"/>
              <a:defRPr/>
            </a:pPr>
            <a:r>
              <a:rPr lang="nl-NL" sz="2400" dirty="0">
                <a:latin typeface="Calibri" panose="020F0502020204030204" pitchFamily="34" charset="0"/>
              </a:rPr>
              <a:t>jacht, visvangst en kleinschalige (zwerf)landbouw leveren voedsel</a:t>
            </a:r>
          </a:p>
          <a:p>
            <a:pPr>
              <a:buFont typeface="Calibri" panose="020F0502020204030204" pitchFamily="34" charset="0"/>
              <a:buChar char="‒"/>
              <a:defRPr/>
            </a:pPr>
            <a:r>
              <a:rPr lang="nl-NL" sz="2400" dirty="0">
                <a:latin typeface="Calibri" panose="020F0502020204030204" pitchFamily="34" charset="0"/>
              </a:rPr>
              <a:t>verkoop van noten, vruchten, dieren en gebruiksartikelen levert geld op</a:t>
            </a:r>
          </a:p>
          <a:p>
            <a:pPr>
              <a:buFont typeface="Calibri" panose="020F0502020204030204" pitchFamily="34" charset="0"/>
              <a:buChar char="‒"/>
              <a:defRPr/>
            </a:pPr>
            <a:r>
              <a:rPr lang="nl-NL" sz="2400" dirty="0">
                <a:latin typeface="Calibri" panose="020F0502020204030204" pitchFamily="34" charset="0"/>
              </a:rPr>
              <a:t>kleinschalige goudwinning als bron van inkomsten</a:t>
            </a:r>
          </a:p>
        </p:txBody>
      </p:sp>
    </p:spTree>
    <p:extLst>
      <p:ext uri="{BB962C8B-B14F-4D97-AF65-F5344CB8AC3E}">
        <p14:creationId xmlns:p14="http://schemas.microsoft.com/office/powerpoint/2010/main" val="3940917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§5.2 Territoriale conflicten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48894"/>
            <a:ext cx="9144000" cy="5809106"/>
          </a:xfrm>
        </p:spPr>
        <p:txBody>
          <a:bodyPr lIns="360000" tIns="46800" bIns="46800"/>
          <a:lstStyle/>
          <a:p>
            <a:pPr marL="0" indent="0">
              <a:spcAft>
                <a:spcPts val="1000"/>
              </a:spcAft>
              <a:buNone/>
              <a:defRPr/>
            </a:pPr>
            <a:r>
              <a:rPr lang="nl-NL" sz="2800" b="1" kern="1200" dirty="0">
                <a:latin typeface="Calibri" panose="020F0502020204030204" pitchFamily="34" charset="0"/>
              </a:rPr>
              <a:t>De marroncultuur</a:t>
            </a:r>
          </a:p>
          <a:p>
            <a:pPr>
              <a:buFont typeface="Arial" panose="020B0604020202020204" pitchFamily="34" charset="0"/>
              <a:buChar char="►"/>
              <a:tabLst>
                <a:tab pos="354013" algn="l"/>
              </a:tabLst>
            </a:pPr>
            <a:r>
              <a:rPr lang="nl-NL" sz="2400" dirty="0">
                <a:latin typeface="Calibri" panose="020F0502020204030204" pitchFamily="34" charset="0"/>
              </a:rPr>
              <a:t>Om te kunnen overleven in oerwoud: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Zwerflandbouw (</a:t>
            </a:r>
            <a:r>
              <a:rPr lang="nl-NL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shifting</a:t>
            </a: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cultivation</a:t>
            </a: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; slash </a:t>
            </a:r>
            <a:r>
              <a:rPr lang="nl-NL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l-NL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burn</a:t>
            </a: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verzamelen producten uit bos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1760 vredesverdrag tussen een groep marrons en toenmalige Nederlandse overheid: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marrons krijgen </a:t>
            </a:r>
            <a:r>
              <a:rPr lang="nl-NL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vrijheid</a:t>
            </a: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 en </a:t>
            </a:r>
            <a:r>
              <a:rPr lang="nl-NL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regionale autonomie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Marrons brengen weggelopen slaven aan bij de Hollanders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laatste jaren grond- en watereigendom van belang voor nazaten, vanwege goud in gebieden → nazaten van marrons die verdrag tekenden, kunnen aanspraak maken op grond (met goud)</a:t>
            </a:r>
            <a:endParaRPr lang="nl-NL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80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§5.2 Territoriale conflicten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-8998" y="2586751"/>
            <a:ext cx="5041873" cy="4271249"/>
          </a:xfrm>
        </p:spPr>
        <p:txBody>
          <a:bodyPr lIns="360000" tIns="46800" bIns="46800">
            <a:normAutofit lnSpcReduction="10000"/>
          </a:bodyPr>
          <a:lstStyle/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goudwinningsgebied is een van de twee dichtbevolkte gebieden van land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arbeiders in goudindustrie zijn: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marrons</a:t>
            </a: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: kleinschalige goudwinning en dienstensector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migranten</a:t>
            </a: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 (laaggeschoolde marrons uit arme wijken Paramaribo en buitenlanders, m.n. Brazilianen): mijnbouw en dienstensector</a:t>
            </a:r>
            <a:endParaRPr lang="nl-NL" sz="2400" dirty="0">
              <a:latin typeface="Calibri" panose="020F050202020403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43BB57A-2875-40DE-BFD8-37014AD9D265}"/>
              </a:ext>
            </a:extLst>
          </p:cNvPr>
          <p:cNvSpPr txBox="1"/>
          <p:nvPr/>
        </p:nvSpPr>
        <p:spPr>
          <a:xfrm>
            <a:off x="251520" y="1048894"/>
            <a:ext cx="8892480" cy="1537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ts val="1000"/>
              </a:spcAft>
              <a:defRPr/>
            </a:pPr>
            <a:r>
              <a:rPr lang="nl-NL" sz="2800" b="1" dirty="0">
                <a:latin typeface="Calibri" panose="020F0502020204030204" pitchFamily="34" charset="0"/>
              </a:rPr>
              <a:t>Goudwinning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►"/>
              <a:tabLst>
                <a:tab pos="354013" algn="l"/>
              </a:tabLst>
            </a:pPr>
            <a:r>
              <a:rPr lang="nl-NL" sz="2400" kern="0" dirty="0">
                <a:solidFill>
                  <a:srgbClr val="000000"/>
                </a:solidFill>
                <a:latin typeface="Calibri" panose="020F0502020204030204" pitchFamily="34" charset="0"/>
              </a:rPr>
              <a:t>Meeste goudafzettingen Suriname bevinden zich in oosten: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‒"/>
              <a:tabLst>
                <a:tab pos="354013" algn="l"/>
              </a:tabLst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goudwinningsgebied door stijgende goudprijs enorm toegenomen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F0D36EC-5B9D-4499-A587-3A0BB0301E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28" y="3068960"/>
            <a:ext cx="412167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79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§5.2 Territoriale conflicten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48894"/>
            <a:ext cx="9144000" cy="5809106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nl-NL" sz="2800" b="1" kern="1200" dirty="0">
                <a:latin typeface="Calibri" panose="020F0502020204030204" pitchFamily="34" charset="0"/>
              </a:rPr>
              <a:t>Sranan </a:t>
            </a:r>
            <a:r>
              <a:rPr lang="nl-NL" sz="2800" b="1" kern="1200" dirty="0" err="1">
                <a:latin typeface="Calibri" panose="020F0502020204030204" pitchFamily="34" charset="0"/>
              </a:rPr>
              <a:t>Gowtu</a:t>
            </a:r>
            <a:r>
              <a:rPr lang="nl-NL" sz="2800" b="1" kern="1200" dirty="0">
                <a:latin typeface="Calibri" panose="020F0502020204030204" pitchFamily="34" charset="0"/>
              </a:rPr>
              <a:t>: Surinaams goud</a:t>
            </a:r>
          </a:p>
          <a:p>
            <a:pPr>
              <a:buFont typeface="Arial" panose="020B0604020202020204" pitchFamily="34" charset="0"/>
              <a:buChar char="►"/>
              <a:tabLst>
                <a:tab pos="354013" algn="l"/>
              </a:tabLst>
            </a:pPr>
            <a:r>
              <a:rPr lang="nl-NL" sz="2400" dirty="0">
                <a:latin typeface="Calibri" panose="020F0502020204030204" pitchFamily="34" charset="0"/>
              </a:rPr>
              <a:t>Goud is belangrijkste inkomstenbron van staat, maar </a:t>
            </a: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meeste winst uit goudwinning gaat naar Canadees goudbedrijf.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Surinaamse staat gebruikt machtspolitiek om te bepalen wie een mijn mag openen → </a:t>
            </a: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zeer klein aantal mijneigenaren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heel veel arme mensen die legaal of illegaal in mijnen werken verdienen weinig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mijneigenaren verdienen erg veel geld</a:t>
            </a:r>
          </a:p>
        </p:txBody>
      </p:sp>
    </p:spTree>
    <p:extLst>
      <p:ext uri="{BB962C8B-B14F-4D97-AF65-F5344CB8AC3E}">
        <p14:creationId xmlns:p14="http://schemas.microsoft.com/office/powerpoint/2010/main" val="3118164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§5.2 Territoriale conflicten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13249" y="2512885"/>
            <a:ext cx="4572000" cy="2141544"/>
          </a:xfrm>
        </p:spPr>
        <p:txBody>
          <a:bodyPr lIns="360000" tIns="46800" bIns="46800">
            <a:normAutofit lnSpcReduction="10000"/>
          </a:bodyPr>
          <a:lstStyle/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toename criminaliteit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verspreiding malaria en soa’s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watervervuiling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kwikvergiftiging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verlies tropisch regenwoud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43BB57A-2875-40DE-BFD8-37014AD9D265}"/>
              </a:ext>
            </a:extLst>
          </p:cNvPr>
          <p:cNvSpPr txBox="1"/>
          <p:nvPr/>
        </p:nvSpPr>
        <p:spPr>
          <a:xfrm>
            <a:off x="251520" y="1048894"/>
            <a:ext cx="8892480" cy="146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Aft>
                <a:spcPts val="1000"/>
              </a:spcAft>
              <a:defRPr/>
            </a:pPr>
            <a:r>
              <a:rPr lang="nl-NL" sz="2800" b="1" dirty="0">
                <a:latin typeface="Calibri" panose="020F0502020204030204" pitchFamily="34" charset="0"/>
              </a:rPr>
              <a:t>Nadelen winning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►"/>
              <a:tabLst>
                <a:tab pos="354013" algn="l"/>
              </a:tabLst>
            </a:pPr>
            <a:r>
              <a:rPr lang="nl-NL" sz="2400" kern="0" dirty="0">
                <a:solidFill>
                  <a:srgbClr val="000000"/>
                </a:solidFill>
                <a:latin typeface="Calibri" panose="020F0502020204030204" pitchFamily="34" charset="0"/>
              </a:rPr>
              <a:t>Goudwinning heeft grote economische voordelen, maar ook aantal nadelen: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005ADE2-ED70-465D-B238-E63744B47D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0703" y="2259804"/>
            <a:ext cx="4395793" cy="239333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F6B9F14-28F5-4770-AE7B-8CD51482C8F5}"/>
              </a:ext>
            </a:extLst>
          </p:cNvPr>
          <p:cNvSpPr txBox="1"/>
          <p:nvPr/>
        </p:nvSpPr>
        <p:spPr>
          <a:xfrm>
            <a:off x="251520" y="4765743"/>
            <a:ext cx="889248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●"/>
              <a:defRPr/>
            </a:pPr>
            <a:r>
              <a:rPr lang="nl-NL" sz="2400" kern="0" dirty="0">
                <a:solidFill>
                  <a:srgbClr val="000000"/>
                </a:solidFill>
                <a:latin typeface="Calibri" panose="020F0502020204030204" pitchFamily="34" charset="0"/>
              </a:rPr>
              <a:t>bevolking profiteert niet van goudwinning, want: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‒"/>
              <a:defRPr/>
            </a:pPr>
            <a:r>
              <a:rPr lang="nl-NL" sz="2400" dirty="0">
                <a:latin typeface="Calibri" panose="020F0502020204030204" pitchFamily="34" charset="0"/>
              </a:rPr>
              <a:t>inheemse bevolking heeft geen legale eigendomsrechten en mag geen grond verhuren aan bedrijf dat goud kan winnen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Char char="‒"/>
              <a:defRPr/>
            </a:pPr>
            <a:r>
              <a:rPr lang="nl-NL" sz="2400" dirty="0">
                <a:latin typeface="Calibri" panose="020F0502020204030204" pitchFamily="34" charset="0"/>
              </a:rPr>
              <a:t>Mijnbouwwet die bewoners moet beschermen, wordt niet goed nageleefd</a:t>
            </a:r>
          </a:p>
        </p:txBody>
      </p:sp>
    </p:spTree>
    <p:extLst>
      <p:ext uri="{BB962C8B-B14F-4D97-AF65-F5344CB8AC3E}">
        <p14:creationId xmlns:p14="http://schemas.microsoft.com/office/powerpoint/2010/main" val="2525247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§5.2 Territoriale conflicten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-8999" y="1048894"/>
            <a:ext cx="4689657" cy="5809106"/>
          </a:xfrm>
        </p:spPr>
        <p:txBody>
          <a:bodyPr lIns="360000" tIns="46800" bIns="46800"/>
          <a:lstStyle/>
          <a:p>
            <a:pPr marL="0" indent="0">
              <a:spcAft>
                <a:spcPts val="1000"/>
              </a:spcAft>
              <a:buNone/>
              <a:defRPr/>
            </a:pPr>
            <a:r>
              <a:rPr lang="nl-NL" sz="2800" b="1" kern="1200" dirty="0">
                <a:latin typeface="Calibri" panose="020F0502020204030204" pitchFamily="34" charset="0"/>
              </a:rPr>
              <a:t>Peruaanse bevolking</a:t>
            </a:r>
          </a:p>
          <a:p>
            <a:pPr lvl="0">
              <a:buFont typeface="Arial" panose="020B0604020202020204" pitchFamily="34" charset="0"/>
              <a:buChar char="►"/>
              <a:tabLst>
                <a:tab pos="354013" algn="l"/>
              </a:tabLst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Peruanen onderscheiden verschillende bevolkingsgroepen:</a:t>
            </a:r>
            <a:endParaRPr lang="nl-NL" sz="2400" kern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indianen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cholos</a:t>
            </a:r>
            <a:endParaRPr lang="nl-NL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mestiezen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blanken</a:t>
            </a:r>
          </a:p>
          <a:p>
            <a:pPr marL="0" indent="0">
              <a:buNone/>
            </a:pPr>
            <a:endParaRPr lang="nl-NL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Onderscheid is deels gebaseerd op verschillen in huidskleur, maar vooral op </a:t>
            </a:r>
            <a:r>
              <a:rPr lang="nl-NL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verschillen in cultuur en gewoonten</a:t>
            </a: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nl-NL" sz="2400" dirty="0">
              <a:latin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D7B3320-BF1C-4922-BAE3-6F8BAE3F3C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147" y="1844824"/>
            <a:ext cx="4689657" cy="288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92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§5.2 Territoriale conflicten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48894"/>
            <a:ext cx="9144000" cy="5809106"/>
          </a:xfrm>
        </p:spPr>
        <p:txBody>
          <a:bodyPr lIns="360000" tIns="46800" bIns="46800"/>
          <a:lstStyle/>
          <a:p>
            <a:pPr marL="0" indent="0">
              <a:spcAft>
                <a:spcPts val="1000"/>
              </a:spcAft>
              <a:buNone/>
              <a:defRPr/>
            </a:pPr>
            <a:r>
              <a:rPr lang="nl-NL" sz="2800" b="1" kern="1200" dirty="0">
                <a:latin typeface="Calibri" panose="020F0502020204030204" pitchFamily="34" charset="0"/>
              </a:rPr>
              <a:t>Peruaanse bevolking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b="1" dirty="0">
                <a:latin typeface="Calibri" panose="020F0502020204030204" pitchFamily="34" charset="0"/>
              </a:rPr>
              <a:t>indianen</a:t>
            </a:r>
            <a:r>
              <a:rPr lang="nl-NL" sz="2400" dirty="0">
                <a:latin typeface="Calibri" panose="020F0502020204030204" pitchFamily="34" charset="0"/>
              </a:rPr>
              <a:t> (</a:t>
            </a:r>
            <a:r>
              <a:rPr lang="nl-NL" sz="2400" dirty="0" err="1">
                <a:latin typeface="Calibri" panose="020F0502020204030204" pitchFamily="34" charset="0"/>
              </a:rPr>
              <a:t>indígenas</a:t>
            </a:r>
            <a:r>
              <a:rPr lang="nl-NL" sz="2400" dirty="0">
                <a:latin typeface="Calibri" panose="020F0502020204030204" pitchFamily="34" charset="0"/>
              </a:rPr>
              <a:t>) zijn afstammelingen van indiaanse volken die al voor kolonisatie in Peru woonden:</a:t>
            </a:r>
          </a:p>
          <a:p>
            <a:pPr>
              <a:buFont typeface="Calibri" panose="020F0502020204030204" pitchFamily="34" charset="0"/>
              <a:buChar char="‒"/>
              <a:defRPr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wonen in Andes of Amazoneregenwoud</a:t>
            </a:r>
          </a:p>
          <a:p>
            <a:pPr>
              <a:buFont typeface="Calibri" panose="020F0502020204030204" pitchFamily="34" charset="0"/>
              <a:buChar char="‒"/>
              <a:defRPr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leefstijl = traditionele gewoonten en kleding</a:t>
            </a:r>
          </a:p>
          <a:p>
            <a:pPr>
              <a:buFont typeface="Calibri" panose="020F0502020204030204" pitchFamily="34" charset="0"/>
              <a:buChar char="‒"/>
              <a:defRPr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economisch meest achtergestelde groep in Peru</a:t>
            </a:r>
          </a:p>
          <a:p>
            <a:pPr marL="0" indent="0">
              <a:buNone/>
              <a:defRPr/>
            </a:pPr>
            <a:endParaRPr lang="nl-NL" sz="2400" dirty="0">
              <a:latin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719C735-F169-411A-BF7A-AC9E769E97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375" y="4063709"/>
            <a:ext cx="3943218" cy="260565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30CB1A7-8EE4-42C3-8A78-9940C8D134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85221"/>
            <a:ext cx="4689657" cy="288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53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chemeClr val="bg1"/>
                </a:solidFill>
                <a:latin typeface="Calibri" panose="020F0502020204030204" pitchFamily="34" charset="0"/>
              </a:rPr>
              <a:t>5. Etnische en culturele conflicten in Zuid-Amerika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48894"/>
            <a:ext cx="9144000" cy="5778000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nl-NL" sz="2800" b="1" dirty="0">
                <a:latin typeface="Calibri" panose="020F0502020204030204" pitchFamily="34" charset="0"/>
              </a:rPr>
              <a:t>Hoofdvraag</a:t>
            </a:r>
          </a:p>
          <a:p>
            <a:pPr marL="0" indent="0">
              <a:buNone/>
              <a:defRPr/>
            </a:pPr>
            <a:r>
              <a:rPr lang="nl-NL" sz="2400" dirty="0">
                <a:latin typeface="Calibri" panose="020F0502020204030204" pitchFamily="34" charset="0"/>
              </a:rPr>
              <a:t>Welk verband is er tussen conflicten in Zuid-Amerika en de etnische en culturele diversiteit in deze regio?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E6F4F27-8891-4A91-9605-949ED62803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0284" y="2708920"/>
            <a:ext cx="9684568" cy="514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58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§5.2 Territoriale conflicten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48894"/>
            <a:ext cx="9144000" cy="5809106"/>
          </a:xfrm>
        </p:spPr>
        <p:txBody>
          <a:bodyPr lIns="360000" tIns="46800" bIns="46800"/>
          <a:lstStyle/>
          <a:p>
            <a:pPr marL="0" indent="0">
              <a:spcAft>
                <a:spcPts val="1000"/>
              </a:spcAft>
              <a:buNone/>
              <a:defRPr/>
            </a:pPr>
            <a:r>
              <a:rPr lang="nl-NL" sz="2800" b="1" kern="1200" dirty="0">
                <a:latin typeface="Calibri" panose="020F0502020204030204" pitchFamily="34" charset="0"/>
              </a:rPr>
              <a:t>Peruaanse bevolking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b="1" dirty="0">
                <a:latin typeface="Calibri" panose="020F0502020204030204" pitchFamily="34" charset="0"/>
              </a:rPr>
              <a:t>mestiezen</a:t>
            </a:r>
            <a:r>
              <a:rPr lang="nl-NL" sz="2400" dirty="0">
                <a:latin typeface="Calibri" panose="020F0502020204030204" pitchFamily="34" charset="0"/>
              </a:rPr>
              <a:t> hebben indiaans en Europees bloed:</a:t>
            </a:r>
          </a:p>
          <a:p>
            <a:pPr>
              <a:buFont typeface="Calibri" panose="020F0502020204030204" pitchFamily="34" charset="0"/>
              <a:buChar char="‒"/>
              <a:defRPr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vormen meerderheid van stedelijke bevolking</a:t>
            </a:r>
          </a:p>
          <a:p>
            <a:pPr>
              <a:buFont typeface="Calibri" panose="020F0502020204030204" pitchFamily="34" charset="0"/>
              <a:buChar char="‒"/>
              <a:defRPr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gedeeltelijke </a:t>
            </a:r>
            <a:r>
              <a:rPr lang="nl-NL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assimilatie</a:t>
            </a: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 (cultureel meer verwesterd)</a:t>
            </a:r>
          </a:p>
          <a:p>
            <a:pPr>
              <a:buFont typeface="Calibri" panose="020F0502020204030204" pitchFamily="34" charset="0"/>
              <a:buChar char="‒"/>
              <a:defRPr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hogere sociaaleconomische positie dan indianen en </a:t>
            </a:r>
            <a:r>
              <a:rPr lang="nl-NL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cholos</a:t>
            </a:r>
            <a:endParaRPr lang="nl-NL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E716AAA-0DE7-48A0-9E4A-4D540C56A1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85221"/>
            <a:ext cx="4689657" cy="288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72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§5.2 Territoriale conflicten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48894"/>
            <a:ext cx="9144000" cy="5809106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nl-NL" sz="2800" b="1" kern="1200" dirty="0">
                <a:latin typeface="Calibri" panose="020F0502020204030204" pitchFamily="34" charset="0"/>
              </a:rPr>
              <a:t>Peruaanse bevolking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b="1" dirty="0">
                <a:latin typeface="Calibri" panose="020F0502020204030204" pitchFamily="34" charset="0"/>
              </a:rPr>
              <a:t>blanken</a:t>
            </a:r>
            <a:r>
              <a:rPr lang="nl-NL" sz="2400" dirty="0">
                <a:latin typeface="Calibri" panose="020F0502020204030204" pitchFamily="34" charset="0"/>
              </a:rPr>
              <a:t> zijn afstammelingen van Europeanen (vooral Spanjaarden):</a:t>
            </a:r>
          </a:p>
          <a:p>
            <a:pPr>
              <a:buFont typeface="Calibri" panose="020F0502020204030204" pitchFamily="34" charset="0"/>
              <a:buChar char="‒"/>
              <a:defRPr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hebben economisch gezien hoogste positie</a:t>
            </a:r>
          </a:p>
          <a:p>
            <a:pPr>
              <a:buFont typeface="Calibri" panose="020F0502020204030204" pitchFamily="34" charset="0"/>
              <a:buChar char="‒"/>
              <a:defRPr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wonen in betere wijken van steden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FA57506-E83B-4EE5-B700-113858581E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85221"/>
            <a:ext cx="4689657" cy="288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06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§5.2 Territoriale conflicten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48894"/>
            <a:ext cx="9144000" cy="5809106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nl-NL" sz="2800" b="1" kern="1200" dirty="0">
                <a:latin typeface="Calibri" panose="020F0502020204030204" pitchFamily="34" charset="0"/>
              </a:rPr>
              <a:t>Peruaanse bevolking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b="1" dirty="0" err="1">
                <a:latin typeface="Calibri" panose="020F0502020204030204" pitchFamily="34" charset="0"/>
              </a:rPr>
              <a:t>cholos</a:t>
            </a:r>
            <a:r>
              <a:rPr lang="nl-NL" sz="2400" dirty="0">
                <a:latin typeface="Calibri" panose="020F0502020204030204" pitchFamily="34" charset="0"/>
              </a:rPr>
              <a:t> zijn indianen die naar stad zijn getrokken:</a:t>
            </a:r>
          </a:p>
          <a:p>
            <a:pPr>
              <a:buFont typeface="Calibri" panose="020F0502020204030204" pitchFamily="34" charset="0"/>
              <a:buChar char="‒"/>
              <a:defRPr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deels aangepast aan stedelijke cultuur en bevolking = </a:t>
            </a:r>
            <a:r>
              <a:rPr lang="nl-NL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integratie</a:t>
            </a:r>
          </a:p>
          <a:p>
            <a:pPr>
              <a:buFont typeface="Calibri" panose="020F0502020204030204" pitchFamily="34" charset="0"/>
              <a:buChar char="‒"/>
              <a:defRPr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herkenbaar aan Spaans (met accent), cultuur en kleding</a:t>
            </a:r>
          </a:p>
          <a:p>
            <a:pPr>
              <a:buFont typeface="Calibri" panose="020F0502020204030204" pitchFamily="34" charset="0"/>
              <a:buChar char="‒"/>
              <a:defRPr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komen vaak als gelukzoekers naar stad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E755295-1888-4A63-A593-00911C927E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85221"/>
            <a:ext cx="4689657" cy="288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87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§5.2 Territoriale conflicten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48894"/>
            <a:ext cx="9144000" cy="5809106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nl-NL" sz="2800" b="1" kern="1200" dirty="0">
                <a:latin typeface="Calibri" panose="020F0502020204030204" pitchFamily="34" charset="0"/>
              </a:rPr>
              <a:t>Peruaanse bevolking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de groep ‘</a:t>
            </a:r>
            <a:r>
              <a:rPr lang="nl-NL" sz="2400" b="1" dirty="0">
                <a:latin typeface="Calibri" panose="020F0502020204030204" pitchFamily="34" charset="0"/>
              </a:rPr>
              <a:t>overige</a:t>
            </a:r>
            <a:r>
              <a:rPr lang="nl-NL" sz="2400" dirty="0">
                <a:latin typeface="Calibri" panose="020F0502020204030204" pitchFamily="34" charset="0"/>
              </a:rPr>
              <a:t>’ bestaat uit:</a:t>
            </a:r>
          </a:p>
          <a:p>
            <a:pPr>
              <a:buFont typeface="Calibri" panose="020F0502020204030204" pitchFamily="34" charset="0"/>
              <a:buChar char="‒"/>
              <a:defRPr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zwarte mensen (afstammelingen van slaven die op suikerriet- en katoenplantages en in mijnen werkten)</a:t>
            </a:r>
          </a:p>
          <a:p>
            <a:pPr>
              <a:buFont typeface="Calibri" panose="020F0502020204030204" pitchFamily="34" charset="0"/>
              <a:buChar char="‒"/>
              <a:defRPr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Chinezen</a:t>
            </a:r>
          </a:p>
          <a:p>
            <a:pPr>
              <a:buFont typeface="Calibri" panose="020F0502020204030204" pitchFamily="34" charset="0"/>
              <a:buChar char="‒"/>
              <a:defRPr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Japanners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D361236-DBF0-4875-8A37-859B5A567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85221"/>
            <a:ext cx="4689657" cy="288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10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§5.2 Territoriale conflicten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48894"/>
            <a:ext cx="9144000" cy="5809106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nl-NL" sz="2800" b="1" dirty="0">
                <a:latin typeface="Calibri" panose="020F0502020204030204" pitchFamily="34" charset="0"/>
              </a:rPr>
              <a:t>Peru tweetalig?</a:t>
            </a:r>
          </a:p>
          <a:p>
            <a:pPr>
              <a:buFont typeface="Arial" panose="020B0604020202020204" pitchFamily="34" charset="0"/>
              <a:buChar char="►"/>
              <a:tabLst>
                <a:tab pos="354013" algn="l"/>
              </a:tabLst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Peru is officieel tweetalig met </a:t>
            </a:r>
            <a:r>
              <a:rPr lang="nl-NL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Spaans</a:t>
            </a: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 en </a:t>
            </a:r>
            <a:r>
              <a:rPr lang="nl-NL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Quechua</a:t>
            </a: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. Probleem:</a:t>
            </a:r>
          </a:p>
          <a:p>
            <a:pPr>
              <a:buFont typeface="Calibri" panose="020F0502020204030204" pitchFamily="34" charset="0"/>
              <a:buChar char="‒"/>
              <a:tabLst>
                <a:tab pos="354013" algn="l"/>
              </a:tabLst>
              <a:defRPr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Quechua wordt niet gebruikt in politiek en ook niet overal onderwezen → </a:t>
            </a:r>
            <a:r>
              <a:rPr lang="nl-NL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sociaaleconomische ontwikkeling </a:t>
            </a: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lastig voor indianen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daarnaast nog veel </a:t>
            </a:r>
            <a:r>
              <a:rPr lang="nl-NL" sz="2400" b="1" dirty="0">
                <a:latin typeface="Calibri" panose="020F0502020204030204" pitchFamily="34" charset="0"/>
              </a:rPr>
              <a:t>andere indianentalen</a:t>
            </a:r>
            <a:r>
              <a:rPr lang="nl-NL" sz="2400" dirty="0">
                <a:latin typeface="Calibri" panose="020F0502020204030204" pitchFamily="34" charset="0"/>
              </a:rPr>
              <a:t>:</a:t>
            </a:r>
            <a:endParaRPr lang="nl-NL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gesproken door stammen die lange tijd in isolement hebben geleefd → taal niet vermengd met andere talen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stammen vaak klein → lastig om eigen leefwijze en taal te behouden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verdringing van de eigen cultuur door mijnbouw en landbouw</a:t>
            </a:r>
          </a:p>
        </p:txBody>
      </p:sp>
    </p:spTree>
    <p:extLst>
      <p:ext uri="{BB962C8B-B14F-4D97-AF65-F5344CB8AC3E}">
        <p14:creationId xmlns:p14="http://schemas.microsoft.com/office/powerpoint/2010/main" val="4166112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§5.2 Territoriale conflicten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5361" y="2512885"/>
            <a:ext cx="5129808" cy="4345115"/>
          </a:xfrm>
        </p:spPr>
        <p:txBody>
          <a:bodyPr lIns="360000" tIns="46800" bIns="46800"/>
          <a:lstStyle/>
          <a:p>
            <a:pPr>
              <a:buFont typeface="Calibri" panose="020F0502020204030204" pitchFamily="34" charset="0"/>
              <a:buChar char="‒"/>
              <a:defRPr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waterreservoir dat 50 dorpen en 100 km snelweg onder water zet</a:t>
            </a:r>
          </a:p>
          <a:p>
            <a:pPr>
              <a:buFont typeface="Calibri" panose="020F0502020204030204" pitchFamily="34" charset="0"/>
              <a:buChar char="‒"/>
              <a:defRPr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stroomafwaarts wijziging waterstanden → verdwijnen bestaansmiddelen (visvangst)</a:t>
            </a:r>
          </a:p>
          <a:p>
            <a:pPr>
              <a:buFont typeface="Calibri" panose="020F0502020204030204" pitchFamily="34" charset="0"/>
              <a:buChar char="‒"/>
              <a:defRPr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verdwijnen ecosystemen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door protesten gaat bouw niet door, maar in 2014 nieuw leven ingeblazen, vanwege vrees voor tekort aan energie voor huishoudens en industrie</a:t>
            </a:r>
          </a:p>
          <a:p>
            <a:pPr>
              <a:buFont typeface="Calibri" panose="020F0502020204030204" pitchFamily="34" charset="0"/>
              <a:buChar char="‒"/>
            </a:pPr>
            <a:endParaRPr lang="nl-NL" sz="2400" dirty="0">
              <a:latin typeface="Calibri" panose="020F050202020403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43BB57A-2875-40DE-BFD8-37014AD9D265}"/>
              </a:ext>
            </a:extLst>
          </p:cNvPr>
          <p:cNvSpPr txBox="1"/>
          <p:nvPr/>
        </p:nvSpPr>
        <p:spPr>
          <a:xfrm>
            <a:off x="251520" y="1048894"/>
            <a:ext cx="8892480" cy="146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Aft>
                <a:spcPts val="1000"/>
              </a:spcAft>
              <a:defRPr/>
            </a:pPr>
            <a:r>
              <a:rPr lang="nl-NL" sz="28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De </a:t>
            </a:r>
            <a:r>
              <a:rPr lang="nl-NL" sz="2800" b="1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Inambaridam</a:t>
            </a:r>
            <a:endParaRPr lang="nl-NL" sz="2800" b="1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►"/>
              <a:tabLst>
                <a:tab pos="354013" algn="l"/>
              </a:tabLst>
            </a:pPr>
            <a:r>
              <a:rPr lang="nl-NL" sz="2400" kern="0" dirty="0">
                <a:solidFill>
                  <a:srgbClr val="000000"/>
                </a:solidFill>
                <a:latin typeface="Calibri" panose="020F0502020204030204" pitchFamily="34" charset="0"/>
              </a:rPr>
              <a:t>In 2000 willen Peru en Brazilië </a:t>
            </a:r>
            <a:r>
              <a:rPr lang="nl-NL" sz="24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Inambaridam</a:t>
            </a:r>
            <a:r>
              <a:rPr lang="nl-NL" sz="2400" kern="0" dirty="0">
                <a:solidFill>
                  <a:srgbClr val="000000"/>
                </a:solidFill>
                <a:latin typeface="Calibri" panose="020F0502020204030204" pitchFamily="34" charset="0"/>
              </a:rPr>
              <a:t> bouwen. </a:t>
            </a:r>
            <a:r>
              <a:rPr lang="nl-NL" sz="24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Negatieve gevolgen</a:t>
            </a:r>
            <a:r>
              <a:rPr lang="nl-NL" sz="2400" kern="0" dirty="0">
                <a:solidFill>
                  <a:srgbClr val="000000"/>
                </a:solidFill>
                <a:latin typeface="Calibri" panose="020F0502020204030204" pitchFamily="34" charset="0"/>
              </a:rPr>
              <a:t> dam: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4904BA-B120-47B2-B680-A6980FFDE4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380" y="2708920"/>
            <a:ext cx="3838721" cy="403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58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§5.1 Indianen in Zuid-Amerika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48894"/>
            <a:ext cx="9144000" cy="5809106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nl-NL" sz="2800" b="1" dirty="0">
                <a:latin typeface="Calibri" panose="020F0502020204030204" pitchFamily="34" charset="0"/>
              </a:rPr>
              <a:t>Deelvragen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Hoe kun je de spreiding en de positie van de indianen in Zuid-Amerika verklaren?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Hoe speelt de herwaardering van inheemse waarden een rol op het sociale en politieke vlak?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36B659F-D1EB-4A3A-A4E3-C06A741B80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32" y="3501008"/>
            <a:ext cx="9459064" cy="406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§5.1 Indianen in Zuid-Amerika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2573982"/>
            <a:ext cx="4355977" cy="4842688"/>
          </a:xfrm>
        </p:spPr>
        <p:txBody>
          <a:bodyPr lIns="360000" tIns="46800" bIns="46800"/>
          <a:lstStyle/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kleine nomadische groepen die leefden van jacht en verzamelen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hoogontwikkelde culturen, zoals rijk van Inca’s in de Andes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43BB57A-2875-40DE-BFD8-37014AD9D265}"/>
              </a:ext>
            </a:extLst>
          </p:cNvPr>
          <p:cNvSpPr txBox="1"/>
          <p:nvPr/>
        </p:nvSpPr>
        <p:spPr>
          <a:xfrm>
            <a:off x="251520" y="1048894"/>
            <a:ext cx="8892480" cy="146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Aft>
                <a:spcPts val="1000"/>
              </a:spcAft>
              <a:defRPr/>
            </a:pPr>
            <a:r>
              <a:rPr lang="nl-NL" sz="2800" b="1" dirty="0">
                <a:latin typeface="Calibri" panose="020F0502020204030204" pitchFamily="34" charset="0"/>
              </a:rPr>
              <a:t>Kennismaking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►"/>
              <a:tabLst>
                <a:tab pos="354013" algn="l"/>
              </a:tabLst>
            </a:pPr>
            <a:r>
              <a:rPr lang="nl-NL" sz="2400" kern="0" dirty="0">
                <a:solidFill>
                  <a:srgbClr val="000000"/>
                </a:solidFill>
                <a:latin typeface="Calibri" panose="020F0502020204030204" pitchFamily="34" charset="0"/>
              </a:rPr>
              <a:t>Inheemse bevolking in 15</a:t>
            </a:r>
            <a:r>
              <a:rPr lang="nl-NL" sz="2400" kern="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nl-NL" sz="2400" kern="0" dirty="0">
                <a:solidFill>
                  <a:srgbClr val="000000"/>
                </a:solidFill>
                <a:latin typeface="Calibri" panose="020F0502020204030204" pitchFamily="34" charset="0"/>
              </a:rPr>
              <a:t> eeuw varieerde in culturele ontwikkeling: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7F737A4-258E-458F-B228-E00FBFE55F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05" y="2573982"/>
            <a:ext cx="4638091" cy="41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0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§5.1 Indianen in Zuid-Amerika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48894"/>
            <a:ext cx="9144000" cy="5809106"/>
          </a:xfrm>
        </p:spPr>
        <p:txBody>
          <a:bodyPr lIns="360000" tIns="46800" bIns="46800"/>
          <a:lstStyle/>
          <a:p>
            <a:pPr marL="0" indent="0"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nl-NL" sz="2800" b="1" dirty="0">
                <a:latin typeface="Calibri" panose="020F0502020204030204" pitchFamily="34" charset="0"/>
              </a:rPr>
              <a:t>Kennismaking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b="1" dirty="0">
                <a:latin typeface="Calibri" panose="020F0502020204030204" pitchFamily="34" charset="0"/>
              </a:rPr>
              <a:t>begin kolonisatie</a:t>
            </a:r>
            <a:r>
              <a:rPr lang="nl-NL" sz="2400" dirty="0">
                <a:latin typeface="Calibri" panose="020F0502020204030204" pitchFamily="34" charset="0"/>
              </a:rPr>
              <a:t>: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rijkere culturen wekten hebzucht van kolonisator (Spanje) → 1532 val van Incarijk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geen interesse voor kleine groepen indianen → woongebied intact, behoud identiteit en cultuur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b="1" dirty="0">
                <a:latin typeface="Calibri" panose="020F0502020204030204" pitchFamily="34" charset="0"/>
              </a:rPr>
              <a:t>16</a:t>
            </a:r>
            <a:r>
              <a:rPr lang="nl-NL" sz="2400" b="1" baseline="30000" dirty="0">
                <a:latin typeface="Calibri" panose="020F0502020204030204" pitchFamily="34" charset="0"/>
              </a:rPr>
              <a:t>e</a:t>
            </a:r>
            <a:r>
              <a:rPr lang="nl-NL" sz="2400" b="1" dirty="0">
                <a:latin typeface="Calibri" panose="020F0502020204030204" pitchFamily="34" charset="0"/>
              </a:rPr>
              <a:t> en 17</a:t>
            </a:r>
            <a:r>
              <a:rPr lang="nl-NL" sz="2400" b="1" baseline="30000" dirty="0">
                <a:latin typeface="Calibri" panose="020F0502020204030204" pitchFamily="34" charset="0"/>
              </a:rPr>
              <a:t>e</a:t>
            </a:r>
            <a:r>
              <a:rPr lang="nl-NL" sz="2400" b="1" dirty="0">
                <a:latin typeface="Calibri" panose="020F0502020204030204" pitchFamily="34" charset="0"/>
              </a:rPr>
              <a:t> eeuw</a:t>
            </a:r>
            <a:r>
              <a:rPr lang="nl-NL" sz="2400" dirty="0">
                <a:latin typeface="Calibri" panose="020F0502020204030204" pitchFamily="34" charset="0"/>
              </a:rPr>
              <a:t>: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latin typeface="Calibri" panose="020F0502020204030204" pitchFamily="34" charset="0"/>
              </a:rPr>
              <a:t>heel Zuid-Amerika gekoloniseerd → koloniën moesten grondstoffen leveren = </a:t>
            </a:r>
            <a:r>
              <a:rPr lang="nl-NL" sz="2400" b="1" dirty="0">
                <a:latin typeface="Calibri" panose="020F0502020204030204" pitchFamily="34" charset="0"/>
              </a:rPr>
              <a:t>exploitatiekoloniën</a:t>
            </a:r>
            <a:r>
              <a:rPr lang="nl-NL" sz="2400" dirty="0">
                <a:latin typeface="Calibri" panose="020F0502020204030204" pitchFamily="34" charset="0"/>
              </a:rPr>
              <a:t> → oorspronkelijke bewoners in dienst nieuwe machthebbers → tweederangsburgers</a:t>
            </a:r>
            <a:endParaRPr lang="nl-NL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b="1" dirty="0">
                <a:latin typeface="Calibri" panose="020F0502020204030204" pitchFamily="34" charset="0"/>
              </a:rPr>
              <a:t>na kolonisatie</a:t>
            </a:r>
            <a:r>
              <a:rPr lang="nl-NL" sz="2400" dirty="0">
                <a:latin typeface="Calibri" panose="020F0502020204030204" pitchFamily="34" charset="0"/>
              </a:rPr>
              <a:t>: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inheemse bevolking nog steeds gediscrimineerd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verlies bestaansmiddelen door wegen, mijnen en landbouw</a:t>
            </a:r>
          </a:p>
        </p:txBody>
      </p:sp>
    </p:spTree>
    <p:extLst>
      <p:ext uri="{BB962C8B-B14F-4D97-AF65-F5344CB8AC3E}">
        <p14:creationId xmlns:p14="http://schemas.microsoft.com/office/powerpoint/2010/main" val="257608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§5.1 Indianen in Zuid-Amerika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-15682" y="1048894"/>
            <a:ext cx="5307762" cy="5809106"/>
          </a:xfrm>
        </p:spPr>
        <p:txBody>
          <a:bodyPr lIns="360000" tIns="46800" bIns="46800"/>
          <a:lstStyle/>
          <a:p>
            <a:pPr marL="0" indent="0">
              <a:spcAft>
                <a:spcPts val="1000"/>
              </a:spcAft>
              <a:buNone/>
              <a:defRPr/>
            </a:pPr>
            <a:r>
              <a:rPr lang="nl-NL" sz="2800" b="1" kern="1200" dirty="0">
                <a:latin typeface="Calibri" panose="020F0502020204030204" pitchFamily="34" charset="0"/>
              </a:rPr>
              <a:t>Huidige spreiding</a:t>
            </a:r>
          </a:p>
          <a:p>
            <a:pPr lvl="0">
              <a:buFont typeface="Arial" panose="020B0604020202020204" pitchFamily="34" charset="0"/>
              <a:buChar char="►"/>
              <a:tabLst>
                <a:tab pos="354013" algn="l"/>
              </a:tabLst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8 tot 12% van mensen rekent zichzelf tot indianen: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dirty="0">
                <a:solidFill>
                  <a:srgbClr val="000000"/>
                </a:solidFill>
                <a:latin typeface="Calibri" panose="020F0502020204030204" pitchFamily="34" charset="0"/>
              </a:rPr>
              <a:t>groep indianen is sterk heterogeen = grote culturele verschillen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b="1" dirty="0">
                <a:latin typeface="Calibri" panose="020F0502020204030204" pitchFamily="34" charset="0"/>
              </a:rPr>
              <a:t>meeste</a:t>
            </a:r>
            <a:r>
              <a:rPr lang="nl-NL" sz="2400" dirty="0">
                <a:latin typeface="Calibri" panose="020F0502020204030204" pitchFamily="34" charset="0"/>
              </a:rPr>
              <a:t> indianen wonen in Andes</a:t>
            </a:r>
          </a:p>
          <a:p>
            <a:pPr>
              <a:buFont typeface="Calibri" panose="020F0502020204030204" pitchFamily="34" charset="0"/>
              <a:buChar char="‒"/>
            </a:pPr>
            <a:r>
              <a:rPr lang="nl-NL" sz="2400" b="1" dirty="0">
                <a:latin typeface="Calibri" panose="020F0502020204030204" pitchFamily="34" charset="0"/>
              </a:rPr>
              <a:t>grootste verscheidenheid</a:t>
            </a:r>
            <a:r>
              <a:rPr lang="nl-NL" sz="2400" i="1" dirty="0">
                <a:latin typeface="Calibri" panose="020F0502020204030204" pitchFamily="34" charset="0"/>
              </a:rPr>
              <a:t> </a:t>
            </a:r>
            <a:r>
              <a:rPr lang="nl-NL" sz="2400" dirty="0">
                <a:latin typeface="Calibri" panose="020F0502020204030204" pitchFamily="34" charset="0"/>
              </a:rPr>
              <a:t>aan indiaanse culturen in tropisch laagland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1CBED2-B2B6-4D5D-BC0F-0E9092979E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96752"/>
            <a:ext cx="3079604" cy="5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82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§5.1 Indianen in Zuid-Amerika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-15682" y="1048894"/>
            <a:ext cx="9159682" cy="5809106"/>
          </a:xfrm>
        </p:spPr>
        <p:txBody>
          <a:bodyPr lIns="360000" tIns="46800" bIns="46800"/>
          <a:lstStyle/>
          <a:p>
            <a:pPr marL="0" indent="0">
              <a:spcAft>
                <a:spcPts val="1000"/>
              </a:spcAft>
              <a:buNone/>
              <a:defRPr/>
            </a:pPr>
            <a:r>
              <a:rPr lang="nl-NL" sz="2800" b="1" kern="1200" dirty="0">
                <a:latin typeface="Calibri" panose="020F0502020204030204" pitchFamily="34" charset="0"/>
              </a:rPr>
              <a:t>Huidige spreiding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aandeel indianen in totale bevolking verschilt per land</a:t>
            </a:r>
          </a:p>
          <a:p>
            <a:pPr>
              <a:buFont typeface="Calibri" panose="020F0502020204030204" pitchFamily="34" charset="0"/>
              <a:buChar char="‒"/>
            </a:pPr>
            <a:endParaRPr lang="nl-NL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1361838" y="3284984"/>
          <a:ext cx="6420324" cy="262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6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220">
                <a:tc>
                  <a:txBody>
                    <a:bodyPr/>
                    <a:lstStyle/>
                    <a:p>
                      <a:r>
                        <a:rPr lang="nl-NL" sz="1900" dirty="0"/>
                        <a:t>Land</a:t>
                      </a:r>
                    </a:p>
                  </a:txBody>
                  <a:tcPr marL="96305" marR="96305" marT="48153" marB="48153"/>
                </a:tc>
                <a:tc>
                  <a:txBody>
                    <a:bodyPr/>
                    <a:lstStyle/>
                    <a:p>
                      <a:r>
                        <a:rPr lang="nl-NL" sz="1900" dirty="0"/>
                        <a:t>Aandeel van de indiaanse bevolking (%)*</a:t>
                      </a:r>
                    </a:p>
                  </a:txBody>
                  <a:tcPr marL="96305" marR="96305" marT="48153" marB="4815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70">
                <a:tc>
                  <a:txBody>
                    <a:bodyPr/>
                    <a:lstStyle/>
                    <a:p>
                      <a:r>
                        <a:rPr lang="nl-NL" sz="1900" dirty="0"/>
                        <a:t>Bolivia</a:t>
                      </a:r>
                    </a:p>
                  </a:txBody>
                  <a:tcPr marL="96305" marR="96305" marT="48153" marB="481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/>
                        <a:t>38 – 81</a:t>
                      </a:r>
                    </a:p>
                  </a:txBody>
                  <a:tcPr marL="96305" marR="96305" marT="48153" marB="4815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70">
                <a:tc>
                  <a:txBody>
                    <a:bodyPr/>
                    <a:lstStyle/>
                    <a:p>
                      <a:r>
                        <a:rPr lang="nl-NL" sz="1900" dirty="0"/>
                        <a:t>Peru</a:t>
                      </a:r>
                    </a:p>
                  </a:txBody>
                  <a:tcPr marL="96305" marR="96305" marT="48153" marB="481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/>
                        <a:t>20 – 40</a:t>
                      </a:r>
                    </a:p>
                  </a:txBody>
                  <a:tcPr marL="96305" marR="96305" marT="48153" marB="4815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70">
                <a:tc>
                  <a:txBody>
                    <a:bodyPr/>
                    <a:lstStyle/>
                    <a:p>
                      <a:r>
                        <a:rPr lang="nl-NL" sz="1900" dirty="0"/>
                        <a:t>Ecuador</a:t>
                      </a:r>
                    </a:p>
                  </a:txBody>
                  <a:tcPr marL="96305" marR="96305" marT="48153" marB="481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/>
                        <a:t>30 – 40</a:t>
                      </a:r>
                    </a:p>
                  </a:txBody>
                  <a:tcPr marL="96305" marR="96305" marT="48153" marB="4815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70">
                <a:tc>
                  <a:txBody>
                    <a:bodyPr/>
                    <a:lstStyle/>
                    <a:p>
                      <a:r>
                        <a:rPr lang="nl-NL" sz="1900" dirty="0"/>
                        <a:t>Brazilië</a:t>
                      </a:r>
                    </a:p>
                  </a:txBody>
                  <a:tcPr marL="96305" marR="96305" marT="48153" marB="481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900" dirty="0"/>
                        <a:t>0,4 – 1,0</a:t>
                      </a:r>
                    </a:p>
                  </a:txBody>
                  <a:tcPr marL="96305" marR="96305" marT="48153" marB="4815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134">
                <a:tc gridSpan="2">
                  <a:txBody>
                    <a:bodyPr/>
                    <a:lstStyle/>
                    <a:p>
                      <a:r>
                        <a:rPr lang="nl-NL" sz="1900" dirty="0"/>
                        <a:t>* schattingen lopen uiteen door verschillende indelingen van etnische en culturele halfbloeden</a:t>
                      </a:r>
                    </a:p>
                  </a:txBody>
                  <a:tcPr marL="86436" marR="86436" marT="43218" marB="43218"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29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§5.1 Indianen in Zuid-Amerika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48894"/>
            <a:ext cx="9144000" cy="5809106"/>
          </a:xfrm>
        </p:spPr>
        <p:txBody>
          <a:bodyPr lIns="360000" tIns="46800" bIns="46800"/>
          <a:lstStyle/>
          <a:p>
            <a:pPr marL="0" indent="0">
              <a:spcAft>
                <a:spcPts val="1000"/>
              </a:spcAft>
              <a:buNone/>
              <a:defRPr/>
            </a:pPr>
            <a:r>
              <a:rPr lang="nl-NL" sz="2800" b="1" kern="1200" dirty="0">
                <a:latin typeface="Calibri" panose="020F0502020204030204" pitchFamily="34" charset="0"/>
              </a:rPr>
              <a:t>Herwaardering van inheemse waarden</a:t>
            </a:r>
          </a:p>
          <a:p>
            <a:pPr>
              <a:buFont typeface="Arial" panose="020B0604020202020204" pitchFamily="34" charset="0"/>
              <a:buChar char="►"/>
              <a:tabLst>
                <a:tab pos="354013" algn="l"/>
              </a:tabLst>
            </a:pPr>
            <a:r>
              <a:rPr lang="nl-NL" sz="2400" dirty="0">
                <a:latin typeface="Calibri" panose="020F0502020204030204" pitchFamily="34" charset="0"/>
              </a:rPr>
              <a:t>Sinds </a:t>
            </a:r>
            <a:r>
              <a:rPr lang="nl-NL" sz="2400" b="1" dirty="0">
                <a:latin typeface="Calibri" panose="020F0502020204030204" pitchFamily="34" charset="0"/>
              </a:rPr>
              <a:t>jaren ’50 vorige eeuw </a:t>
            </a:r>
            <a:r>
              <a:rPr lang="nl-NL" sz="2400" dirty="0">
                <a:latin typeface="Calibri" panose="020F0502020204030204" pitchFamily="34" charset="0"/>
              </a:rPr>
              <a:t>is er meer aandacht en herwaardering van inheemse cultuur = </a:t>
            </a:r>
            <a:r>
              <a:rPr lang="nl-NL" sz="2400" dirty="0" err="1">
                <a:latin typeface="Calibri" panose="020F0502020204030204" pitchFamily="34" charset="0"/>
              </a:rPr>
              <a:t>indigenismo</a:t>
            </a:r>
            <a:r>
              <a:rPr lang="nl-NL" sz="2400" dirty="0">
                <a:latin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sinds </a:t>
            </a:r>
            <a:r>
              <a:rPr lang="nl-NL" sz="2400" b="1" dirty="0">
                <a:latin typeface="Calibri" panose="020F0502020204030204" pitchFamily="34" charset="0"/>
              </a:rPr>
              <a:t>jaren ’90 vorige eeuw</a:t>
            </a:r>
            <a:r>
              <a:rPr lang="nl-NL" sz="2400" dirty="0">
                <a:latin typeface="Calibri" panose="020F0502020204030204" pitchFamily="34" charset="0"/>
              </a:rPr>
              <a:t> komen indianen op voor eigen politieke, culturele en economische zelfstandigheid → eis voor meer zeggenschap over woongebieden en behoud van cultuur, bereiken door:</a:t>
            </a:r>
          </a:p>
          <a:p>
            <a:pPr>
              <a:buFont typeface="Calibri" panose="020F0502020204030204" pitchFamily="34" charset="0"/>
              <a:buChar char="‒"/>
              <a:defRPr/>
            </a:pPr>
            <a:r>
              <a:rPr lang="nl-NL" sz="2400" dirty="0">
                <a:latin typeface="Calibri" panose="020F0502020204030204" pitchFamily="34" charset="0"/>
              </a:rPr>
              <a:t>decentralisatie macht of meer autonomie → bijvoorbeeld: in Amazonewoud reservaten voor inheemse bevolking</a:t>
            </a:r>
          </a:p>
          <a:p>
            <a:pPr marL="0" indent="0">
              <a:buNone/>
              <a:defRPr/>
            </a:pPr>
            <a:r>
              <a:rPr lang="nl-NL" sz="2400" dirty="0">
                <a:latin typeface="Calibri" panose="020F05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endParaRPr lang="nl-NL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92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374694"/>
            <a:ext cx="9144000" cy="674200"/>
          </a:xfrm>
        </p:spPr>
        <p:txBody>
          <a:bodyPr wrap="square" tIns="90000" bIns="90000" anchor="t">
            <a:noAutofit/>
          </a:bodyPr>
          <a:lstStyle/>
          <a:p>
            <a:pPr eaLnBrk="1" hangingPunct="1"/>
            <a:r>
              <a:rPr lang="nl-NL" altLang="nl-NL" sz="3200" dirty="0">
                <a:solidFill>
                  <a:srgbClr val="FFFFFF"/>
                </a:solidFill>
                <a:latin typeface="Calibri" panose="020F0502020204030204" pitchFamily="34" charset="0"/>
              </a:rPr>
              <a:t>§5.1 Indianen in Zuid-Amerika</a:t>
            </a:r>
            <a:endParaRPr lang="nl-NL" altLang="nl-NL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jdelijke aanduiding voor inhoud 1"/>
          <p:cNvSpPr>
            <a:spLocks noGrp="1"/>
          </p:cNvSpPr>
          <p:nvPr>
            <p:ph idx="1"/>
          </p:nvPr>
        </p:nvSpPr>
        <p:spPr>
          <a:xfrm>
            <a:off x="0" y="1048894"/>
            <a:ext cx="9144000" cy="5809106"/>
          </a:xfrm>
        </p:spPr>
        <p:txBody>
          <a:bodyPr lIns="360000" tIns="46800" bIns="46800"/>
          <a:lstStyle/>
          <a:p>
            <a:pPr marL="0" indent="0">
              <a:spcAft>
                <a:spcPts val="1000"/>
              </a:spcAft>
              <a:buNone/>
              <a:defRPr/>
            </a:pPr>
            <a:r>
              <a:rPr lang="nl-NL" sz="2800" b="1" kern="1200" dirty="0">
                <a:latin typeface="Calibri" panose="020F0502020204030204" pitchFamily="34" charset="0"/>
              </a:rPr>
              <a:t>Herwaardering van inheemse waarden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r>
              <a:rPr lang="nl-NL" sz="2400" dirty="0">
                <a:latin typeface="Calibri" panose="020F0502020204030204" pitchFamily="34" charset="0"/>
              </a:rPr>
              <a:t>in Bolivia onder president </a:t>
            </a:r>
            <a:r>
              <a:rPr lang="nl-NL" sz="2400" dirty="0" err="1">
                <a:latin typeface="Calibri" panose="020F0502020204030204" pitchFamily="34" charset="0"/>
              </a:rPr>
              <a:t>Evo</a:t>
            </a:r>
            <a:r>
              <a:rPr lang="nl-NL" sz="2400" dirty="0">
                <a:latin typeface="Calibri" panose="020F0502020204030204" pitchFamily="34" charset="0"/>
              </a:rPr>
              <a:t> Morales: </a:t>
            </a:r>
          </a:p>
          <a:p>
            <a:pPr>
              <a:buFont typeface="Calibri" panose="020F0502020204030204" pitchFamily="34" charset="0"/>
              <a:buChar char="‒"/>
              <a:defRPr/>
            </a:pPr>
            <a:r>
              <a:rPr lang="nl-NL" sz="2400" dirty="0">
                <a:latin typeface="Calibri" panose="020F0502020204030204" pitchFamily="34" charset="0"/>
              </a:rPr>
              <a:t>hervormingen om positie inheemse bevolking te verbeteren</a:t>
            </a:r>
          </a:p>
          <a:p>
            <a:pPr>
              <a:buFont typeface="Calibri" panose="020F0502020204030204" pitchFamily="34" charset="0"/>
              <a:buChar char="‒"/>
              <a:defRPr/>
            </a:pPr>
            <a:r>
              <a:rPr lang="nl-NL" sz="2400" dirty="0">
                <a:latin typeface="Calibri" panose="020F0502020204030204" pitchFamily="34" charset="0"/>
              </a:rPr>
              <a:t>erfgoed herwaarderen</a:t>
            </a:r>
          </a:p>
          <a:p>
            <a:pPr>
              <a:buFont typeface="Calibri" panose="020F0502020204030204" pitchFamily="34" charset="0"/>
              <a:buChar char="‒"/>
              <a:defRPr/>
            </a:pPr>
            <a:r>
              <a:rPr lang="nl-NL" sz="2400" dirty="0">
                <a:latin typeface="Calibri" panose="020F0502020204030204" pitchFamily="34" charset="0"/>
              </a:rPr>
              <a:t>koloniale invloed uitwissen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2A7D58-5F8D-4BAA-8E4B-100886938F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29000"/>
            <a:ext cx="4744624" cy="3163083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45C6E4D-4305-45C6-AB0C-3297A438F239}"/>
              </a:ext>
            </a:extLst>
          </p:cNvPr>
          <p:cNvSpPr txBox="1"/>
          <p:nvPr/>
        </p:nvSpPr>
        <p:spPr>
          <a:xfrm>
            <a:off x="438936" y="5949280"/>
            <a:ext cx="3629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De </a:t>
            </a:r>
            <a:r>
              <a:rPr lang="nl-NL" sz="1200" dirty="0" err="1"/>
              <a:t>wiphala</a:t>
            </a:r>
            <a:r>
              <a:rPr lang="nl-NL" sz="1200" dirty="0"/>
              <a:t> is een vierkant embleem dat indianen in verschillende landen in Zuid-Amerika als vlag gebruiken</a:t>
            </a:r>
          </a:p>
        </p:txBody>
      </p:sp>
    </p:spTree>
    <p:extLst>
      <p:ext uri="{BB962C8B-B14F-4D97-AF65-F5344CB8AC3E}">
        <p14:creationId xmlns:p14="http://schemas.microsoft.com/office/powerpoint/2010/main" val="36292851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1348</Words>
  <Application>Microsoft Macintosh PowerPoint</Application>
  <PresentationFormat>Diavoorstelling (4:3)</PresentationFormat>
  <Paragraphs>206</Paragraphs>
  <Slides>25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8" baseType="lpstr">
      <vt:lpstr>Arial</vt:lpstr>
      <vt:lpstr>Calibri</vt:lpstr>
      <vt:lpstr>Kantoorthema</vt:lpstr>
      <vt:lpstr>PowerPoint-presentatie</vt:lpstr>
      <vt:lpstr>5. Etnische en culturele conflicten in Zuid-Amerika</vt:lpstr>
      <vt:lpstr>§5.1 Indianen in Zuid-Amerika</vt:lpstr>
      <vt:lpstr>§5.1 Indianen in Zuid-Amerika</vt:lpstr>
      <vt:lpstr>§5.1 Indianen in Zuid-Amerika</vt:lpstr>
      <vt:lpstr>§5.1 Indianen in Zuid-Amerika</vt:lpstr>
      <vt:lpstr>§5.1 Indianen in Zuid-Amerika</vt:lpstr>
      <vt:lpstr>§5.1 Indianen in Zuid-Amerika</vt:lpstr>
      <vt:lpstr>§5.1 Indianen in Zuid-Amerika</vt:lpstr>
      <vt:lpstr>§5.2 Territoriale conflicten</vt:lpstr>
      <vt:lpstr>§5.2 Territoriale conflicten</vt:lpstr>
      <vt:lpstr>§5.2 Territoriale conflicten</vt:lpstr>
      <vt:lpstr>§5.2 Territoriale conflicten</vt:lpstr>
      <vt:lpstr>§5.2 Territoriale conflicten</vt:lpstr>
      <vt:lpstr>§5.2 Territoriale conflicten</vt:lpstr>
      <vt:lpstr>§5.2 Territoriale conflicten</vt:lpstr>
      <vt:lpstr>§5.2 Territoriale conflicten</vt:lpstr>
      <vt:lpstr>§5.2 Territoriale conflicten</vt:lpstr>
      <vt:lpstr>§5.2 Territoriale conflicten</vt:lpstr>
      <vt:lpstr>§5.2 Territoriale conflicten</vt:lpstr>
      <vt:lpstr>§5.2 Territoriale conflicten</vt:lpstr>
      <vt:lpstr>§5.2 Territoriale conflicten</vt:lpstr>
      <vt:lpstr>§5.2 Territoriale conflicten</vt:lpstr>
      <vt:lpstr>§5.2 Territoriale conflicten</vt:lpstr>
      <vt:lpstr>§5.2 Territoriale conflicten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2018-04-05T10:25:19Z</dcterms:created>
  <dcterms:modified xsi:type="dcterms:W3CDTF">2019-12-28T10:10:46Z</dcterms:modified>
</cp:coreProperties>
</file>