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7"/>
  </p:notesMasterIdLst>
  <p:sldIdLst>
    <p:sldId id="256" r:id="rId2"/>
    <p:sldId id="319" r:id="rId3"/>
    <p:sldId id="268" r:id="rId4"/>
    <p:sldId id="320" r:id="rId5"/>
    <p:sldId id="323" r:id="rId6"/>
    <p:sldId id="309" r:id="rId7"/>
    <p:sldId id="302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eu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0" autoAdjust="0"/>
    <p:restoredTop sz="94626" autoAdjust="0"/>
  </p:normalViewPr>
  <p:slideViewPr>
    <p:cSldViewPr>
      <p:cViewPr varScale="1">
        <p:scale>
          <a:sx n="121" d="100"/>
          <a:sy n="121" d="100"/>
        </p:scale>
        <p:origin x="1904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D00C8-0FAC-437B-9C52-F0E07C54B20D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DBA5F-905E-4F1C-8876-4E8EA05D0A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91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4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nieuwe geasfalteerde interoceanische verkeersweg tussen Peru en Brazilië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6380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</a:t>
            </a:r>
            <a:r>
              <a:rPr lang="nl-NL" dirty="0" err="1"/>
              <a:t>Transamazônica</a:t>
            </a:r>
            <a:r>
              <a:rPr lang="nl-NL" dirty="0"/>
              <a:t> (BR230)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5414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</a:t>
            </a:r>
            <a:r>
              <a:rPr lang="nl-NL" dirty="0" err="1"/>
              <a:t>Transamazônica</a:t>
            </a:r>
            <a:r>
              <a:rPr lang="nl-NL" dirty="0"/>
              <a:t> (BR230)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3900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Aandeel van de bevolking onder de (nationale) armoedegrens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2048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Greenpeace protesteert bij de soja overslaghaven in Santarém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8456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Aandeel bbp (in koopkracht) in BRICS, 2015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5687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Verschuivingen in de handelsstromen van de </a:t>
            </a:r>
            <a:r>
              <a:rPr lang="nl-NL" dirty="0" err="1"/>
              <a:t>Mercosur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1068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belangrijkste handelspartners van Brazilië, 2013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98849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Uitvoer van landbouwproducten en delfstoffen naar technologisch niveau van bewerking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3011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Importpakket Brazilië, 2015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8246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75973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Buitenlandse investeringen in een aantal landen in Zuid-Amerika, 2012 - 2014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55370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12124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Aandeel buitenlandse toeristen in Argentinië (A), 2015 en Brazilië (B), 2012 naar land van herkomst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63278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Overschrijvingen door in het buitenland werkende Zuid-Amerikanen naar hun geboorteland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5340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6505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Deelnemende landen aan </a:t>
            </a:r>
            <a:r>
              <a:rPr lang="nl-NL" dirty="0" err="1"/>
              <a:t>Mercosur</a:t>
            </a:r>
            <a:r>
              <a:rPr lang="nl-NL" dirty="0"/>
              <a:t> en bbp lidstaten, 2015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338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Goederenuitvoer binnen de </a:t>
            </a:r>
            <a:r>
              <a:rPr lang="nl-NL" dirty="0" err="1"/>
              <a:t>Mercosur</a:t>
            </a:r>
            <a:r>
              <a:rPr lang="nl-NL" dirty="0"/>
              <a:t> en aandeel van de totale export van de </a:t>
            </a:r>
            <a:r>
              <a:rPr lang="nl-NL" dirty="0" err="1"/>
              <a:t>Mercosur</a:t>
            </a:r>
            <a:r>
              <a:rPr lang="nl-NL" dirty="0"/>
              <a:t>, 2000 - 2013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4698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Aandeel van de goederenhandel binnen de </a:t>
            </a:r>
            <a:r>
              <a:rPr lang="nl-NL" dirty="0" err="1"/>
              <a:t>Mercosur</a:t>
            </a:r>
            <a:r>
              <a:rPr lang="nl-NL" dirty="0"/>
              <a:t> van de totale handel van een lidstaat, 2013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8627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8592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509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Assen voor ontwikkeling en integratie in de UNASUR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0203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965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64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429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962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93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88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50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08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19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35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78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331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76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Relaties binnen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  <a:defRPr/>
            </a:pPr>
            <a:r>
              <a:rPr lang="nl-NL" sz="2800" b="1" kern="1200" dirty="0">
                <a:latin typeface="Calibri" panose="020F0502020204030204" pitchFamily="34" charset="0"/>
              </a:rPr>
              <a:t>UNASUR: handen ineen?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2008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oprichting UNASUR (alle Zuid-Amerikaanse staten) = samenwerkingsverband met als doel politieke, economische en culturele integratie voor sterkere concurrentiepositie op wereldmarkt.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nadruk op ontwikkeling infrastructuur en onderwijs</a:t>
            </a:r>
            <a:endParaRPr lang="nl-NL" sz="2400" b="1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eigen investeringsbank (Banco del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Sur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) voor financiering projecten</a:t>
            </a:r>
            <a:endParaRPr lang="nl-NL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096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Relaties binnen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5436096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  <a:defRPr/>
            </a:pPr>
            <a:r>
              <a:rPr lang="nl-NL" sz="2800" b="1" kern="1200" dirty="0">
                <a:latin typeface="Calibri" panose="020F0502020204030204" pitchFamily="34" charset="0"/>
              </a:rPr>
              <a:t>Integratieassen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Uitbouwen van zogenoemde ‘ontwikkelingsassen’ moet economieën van landen versterken en verbinden.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voordelen</a:t>
            </a:r>
            <a:r>
              <a:rPr lang="nl-NL" sz="2400" dirty="0">
                <a:latin typeface="Calibri" panose="020F0502020204030204" pitchFamily="34" charset="0"/>
              </a:rPr>
              <a:t> integratieassen: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delfstoffenwinning mogelijk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voorzieningen en afzetmarkten beter toegankelijk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voorbeeld van integratieas: interoceanische verkeersweg tussen Peru en Brazilië (voltooid in 2012)</a:t>
            </a:r>
            <a:endParaRPr lang="nl-NL" sz="2400" b="1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FC9FF8F-C25E-4612-95D3-322B255F16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578" y="1048894"/>
            <a:ext cx="3521106" cy="580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75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Relaties binnen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lvl="0" indent="0">
              <a:buNone/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Interoceanische verkeersweg tussen Peru en Brazilië</a:t>
            </a:r>
            <a:endParaRPr lang="nl-NL" sz="2400" b="1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593FDE0-F7A4-4A64-9D92-24524E35E5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280" y="1556792"/>
            <a:ext cx="961256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41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Relaties binnen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  <a:defRPr/>
            </a:pPr>
            <a:r>
              <a:rPr lang="nl-NL" sz="2800" b="1" kern="1200" dirty="0">
                <a:latin typeface="Calibri" panose="020F0502020204030204" pitchFamily="34" charset="0"/>
              </a:rPr>
              <a:t>Betere verbindingen, een beter leven?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Nieuwe infrastructuur brengt werk en welvaart, maar heeft ook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negatieve gevolgen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 err="1">
                <a:latin typeface="Calibri" panose="020F0502020204030204" pitchFamily="34" charset="0"/>
              </a:rPr>
              <a:t>Transamazônica</a:t>
            </a:r>
            <a:r>
              <a:rPr lang="nl-NL" sz="2400" dirty="0">
                <a:latin typeface="Calibri" panose="020F0502020204030204" pitchFamily="34" charset="0"/>
              </a:rPr>
              <a:t> (BR230) loopt dwars door regenwoud → regenwoud is gemakkelijker bereikbaar → ontbossing en uitbreiding veehouderij en sojateelt → bestaanswijze oorspronkelijke bevolking wordt door </a:t>
            </a:r>
            <a:r>
              <a:rPr lang="nl-NL" sz="2400" b="1" dirty="0">
                <a:latin typeface="Calibri" panose="020F0502020204030204" pitchFamily="34" charset="0"/>
              </a:rPr>
              <a:t>landroof</a:t>
            </a:r>
            <a:r>
              <a:rPr lang="nl-NL" sz="2400" dirty="0">
                <a:latin typeface="Calibri" panose="020F0502020204030204" pitchFamily="34" charset="0"/>
              </a:rPr>
              <a:t> ernstig bedreigd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D5922DB-D9A3-43DC-8B15-A8C35CA3F4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53" y="4077072"/>
            <a:ext cx="4446494" cy="266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66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Relaties binnen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  <a:defRPr/>
            </a:pPr>
            <a:r>
              <a:rPr lang="nl-NL" sz="2800" b="1" kern="1200" dirty="0">
                <a:latin typeface="Calibri" panose="020F0502020204030204" pitchFamily="34" charset="0"/>
              </a:rPr>
              <a:t>De </a:t>
            </a:r>
            <a:r>
              <a:rPr lang="nl-NL" sz="2800" b="1" kern="1200" dirty="0" err="1">
                <a:latin typeface="Calibri" panose="020F0502020204030204" pitchFamily="34" charset="0"/>
              </a:rPr>
              <a:t>Awá</a:t>
            </a:r>
            <a:r>
              <a:rPr lang="nl-NL" sz="2800" b="1" kern="1200" dirty="0">
                <a:latin typeface="Calibri" panose="020F0502020204030204" pitchFamily="34" charset="0"/>
              </a:rPr>
              <a:t> bedreigd door mijn en trein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De ijzerertslijn </a:t>
            </a:r>
            <a:r>
              <a:rPr lang="nl-NL" sz="2400" dirty="0" err="1">
                <a:latin typeface="Calibri" panose="020F0502020204030204" pitchFamily="34" charset="0"/>
              </a:rPr>
              <a:t>Carajás</a:t>
            </a:r>
            <a:r>
              <a:rPr lang="nl-NL" sz="2400" dirty="0">
                <a:latin typeface="Calibri" panose="020F0502020204030204" pitchFamily="34" charset="0"/>
              </a:rPr>
              <a:t>-São Louis leidt niet alleen tot welvaart, maar heeft ook </a:t>
            </a:r>
            <a:r>
              <a:rPr lang="nl-NL" sz="2400" b="1" dirty="0">
                <a:latin typeface="Calibri" panose="020F0502020204030204" pitchFamily="34" charset="0"/>
              </a:rPr>
              <a:t>negatieve gevolgen</a:t>
            </a:r>
            <a:r>
              <a:rPr lang="nl-NL" sz="2400" dirty="0">
                <a:latin typeface="Calibri" panose="020F0502020204030204" pitchFamily="34" charset="0"/>
              </a:rPr>
              <a:t>: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voor energievoorziening ijzermijnbouw stuwdam met waterkrachtcentrale gebouwd → aantasting riviersystemen → nadelig voor de </a:t>
            </a:r>
            <a:r>
              <a:rPr lang="nl-NL" sz="2400" dirty="0" err="1">
                <a:latin typeface="Calibri" panose="020F0502020204030204" pitchFamily="34" charset="0"/>
              </a:rPr>
              <a:t>Awá</a:t>
            </a:r>
            <a:r>
              <a:rPr lang="nl-NL" sz="2400" dirty="0">
                <a:latin typeface="Calibri" panose="020F0502020204030204" pitchFamily="34" charset="0"/>
              </a:rPr>
              <a:t> (oorspronkelijke bevolking)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voor vervoer mijnbouwproducten aanleg van wegen en spoorwegen dwars door grondgebied van de </a:t>
            </a:r>
            <a:r>
              <a:rPr lang="nl-NL" sz="2400" dirty="0" err="1">
                <a:latin typeface="Calibri" panose="020F0502020204030204" pitchFamily="34" charset="0"/>
              </a:rPr>
              <a:t>Awá</a:t>
            </a:r>
            <a:r>
              <a:rPr lang="nl-NL" sz="2400" dirty="0">
                <a:latin typeface="Calibri" panose="020F0502020204030204" pitchFamily="34" charset="0"/>
              </a:rPr>
              <a:t> → aantasting leefgebied en bestaanswijze </a:t>
            </a:r>
            <a:r>
              <a:rPr lang="nl-NL" sz="2400" dirty="0" err="1">
                <a:latin typeface="Calibri" panose="020F0502020204030204" pitchFamily="34" charset="0"/>
              </a:rPr>
              <a:t>Awá</a:t>
            </a: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006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Relaties binnen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512885"/>
            <a:ext cx="3841741" cy="4842688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mede door wereldcrisis van 2008 dreigt proces van vooruitgang tot stilstand te komen, oorzaken: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corruptie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politieke instabiliteit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eenzijdig exportpakket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laag opleidingsniveau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Duurzame welvaart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Gevoerde economisch beleid bracht meer welvaart voor velen. Handelspolitiek en samenwerking hadden resultaat.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A91EC34-3639-4F3B-A12A-90872EED47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396652"/>
            <a:ext cx="4723979" cy="398467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9F7CA1E-72F6-484A-B184-D5D3C625E78F}"/>
              </a:ext>
            </a:extLst>
          </p:cNvPr>
          <p:cNvSpPr txBox="1"/>
          <p:nvPr/>
        </p:nvSpPr>
        <p:spPr>
          <a:xfrm>
            <a:off x="4848318" y="6439349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Aandeel bevolking onder armoedegrens</a:t>
            </a:r>
          </a:p>
        </p:txBody>
      </p:sp>
    </p:spTree>
    <p:extLst>
      <p:ext uri="{BB962C8B-B14F-4D97-AF65-F5344CB8AC3E}">
        <p14:creationId xmlns:p14="http://schemas.microsoft.com/office/powerpoint/2010/main" val="4088306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§3.2 Zuid-Amerika in de wereld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7921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is de betekenis van Zuid-Amerika in een wereld van handel en globalisering?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gevolgen van de globalisering voor de Zuid-Amerikaanse samenleving?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ziet de toekomst van het continent in de wereld eruit?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4C4A683-0476-41D7-AEC1-78C3D3E027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8120" y="3903086"/>
            <a:ext cx="9780240" cy="319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45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§3.2 Zuid-Amerika in de wereld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2613058"/>
          </a:xfrm>
        </p:spPr>
        <p:txBody>
          <a:bodyPr lIns="360000" tIns="46800" bIns="46800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Global </a:t>
            </a:r>
            <a:r>
              <a:rPr lang="nl-NL" sz="2800" b="1" dirty="0" err="1">
                <a:latin typeface="Calibri" panose="020F0502020204030204" pitchFamily="34" charset="0"/>
              </a:rPr>
              <a:t>player</a:t>
            </a:r>
            <a:endParaRPr lang="nl-NL" sz="28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Rol van Zuid-Amerika in wereld wordt groter en beeldvorming verandert door: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economische en politieke verbanden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ontwikkelingen op cultureel gebied (voetbal, Olympische Spelen)</a:t>
            </a:r>
          </a:p>
          <a:p>
            <a:pPr>
              <a:buFont typeface="Arial" panose="020B060402020202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BRICS-land Brazilië is belangrijkste economische speler van regio:</a:t>
            </a:r>
          </a:p>
          <a:p>
            <a:pPr marL="0" indent="0">
              <a:buNone/>
              <a:defRPr/>
            </a:pPr>
            <a:endParaRPr lang="nl-NL" sz="2400" b="1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F55066B-A2D0-49C6-B24A-CF1343DFBF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901552"/>
            <a:ext cx="4160851" cy="286058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ED59F8E-E515-4738-A8EF-F989513030C7}"/>
              </a:ext>
            </a:extLst>
          </p:cNvPr>
          <p:cNvSpPr txBox="1"/>
          <p:nvPr/>
        </p:nvSpPr>
        <p:spPr>
          <a:xfrm>
            <a:off x="299864" y="3796247"/>
            <a:ext cx="4776192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niet alleen landbouwproducten ook technologisch hoogwaardige goederen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maar aandeel in BRICS met 9% van totale bbp beperkt</a:t>
            </a:r>
          </a:p>
        </p:txBody>
      </p:sp>
    </p:spTree>
    <p:extLst>
      <p:ext uri="{BB962C8B-B14F-4D97-AF65-F5344CB8AC3E}">
        <p14:creationId xmlns:p14="http://schemas.microsoft.com/office/powerpoint/2010/main" val="941866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§3.2 Zuid-Amerika in de wereld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512885"/>
            <a:ext cx="4283967" cy="4345115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aandeel in wereldhandel </a:t>
            </a:r>
            <a:r>
              <a:rPr lang="nl-NL" sz="2400" dirty="0">
                <a:latin typeface="Calibri" panose="020F0502020204030204" pitchFamily="34" charset="0"/>
              </a:rPr>
              <a:t>is (nog?) beperkt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interne handel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binnen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Mercosur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en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Pacifische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Alliantie is beperkt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aantal handelspartners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blijft toenemen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handelsstromen verschoven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van Europa naar Azië (zie afbeelding)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dirty="0">
                <a:latin typeface="Calibri" panose="020F0502020204030204" pitchFamily="34" charset="0"/>
              </a:rPr>
              <a:t>Handel en globalisering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Afgelopen 50 jaar is handel van Zuid-Amerika met rest van de wereld enorm toegenomen. Wat opvalt: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AC8E183-88A3-44AC-BB8B-9E6DBC77BC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712" y="3187085"/>
            <a:ext cx="4705776" cy="348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96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§3.2 Zuid-Amerika in de wereld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Handel en globalisering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 err="1">
                <a:latin typeface="Calibri" panose="020F0502020204030204" pitchFamily="34" charset="0"/>
              </a:rPr>
              <a:t>Mercosur</a:t>
            </a:r>
            <a:r>
              <a:rPr lang="nl-NL" sz="2400" dirty="0">
                <a:latin typeface="Calibri" panose="020F0502020204030204" pitchFamily="34" charset="0"/>
              </a:rPr>
              <a:t>: vooral </a:t>
            </a:r>
            <a:r>
              <a:rPr lang="nl-NL" sz="2400" b="1" dirty="0">
                <a:latin typeface="Calibri" panose="020F0502020204030204" pitchFamily="34" charset="0"/>
              </a:rPr>
              <a:t>handel met China </a:t>
            </a:r>
            <a:r>
              <a:rPr lang="nl-NL" sz="2400" dirty="0">
                <a:latin typeface="Calibri" panose="020F0502020204030204" pitchFamily="34" charset="0"/>
              </a:rPr>
              <a:t>nam toe 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handelsbalans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Mercosur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en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Pacifische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Alliantie in totaliteit negatief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Brazilië een van de weinige landen in Zuid-Amerika waarvan handelsbalans met China positief is (= meer uitvoer dan invoer)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8D8D640-B839-4C12-BF8A-8B1F1B4C7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126" y="3501008"/>
            <a:ext cx="4277747" cy="31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2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 Zuid-Amerika: wereldspeler?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4387FA2-0F3E-4DA3-B7C5-7E4E2D1091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276" y="1048894"/>
            <a:ext cx="9540552" cy="636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81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§3.2 Zuid-Amerika in de wereld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384644"/>
            <a:ext cx="5004960" cy="4365104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exportpakket van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Mercosurlanden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bestaat grotendeels uit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dezelfde producten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→ uitwisseling producten binnen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Mercosur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niet zinvol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exportvalorisatie</a:t>
            </a:r>
            <a:r>
              <a:rPr lang="nl-NL" sz="2400" dirty="0">
                <a:latin typeface="Calibri" panose="020F0502020204030204" pitchFamily="34" charset="0"/>
              </a:rPr>
              <a:t> van primaire goederen is gewenst → zou handelspositie versterken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gevoeligheid voor </a:t>
            </a:r>
            <a:r>
              <a:rPr lang="nl-NL" sz="2400" b="1" dirty="0">
                <a:latin typeface="Calibri" panose="020F0502020204030204" pitchFamily="34" charset="0"/>
              </a:rPr>
              <a:t>veranderingen in grondstoffenprijzen</a:t>
            </a:r>
            <a:r>
              <a:rPr lang="nl-NL" sz="2400" dirty="0">
                <a:latin typeface="Calibri" panose="020F0502020204030204" pitchFamily="34" charset="0"/>
              </a:rPr>
              <a:t> groot</a:t>
            </a:r>
          </a:p>
          <a:p>
            <a:pPr marL="0" indent="0">
              <a:buNone/>
              <a:defRPr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FCF31BE-8FA8-4257-AC00-DB7CF70CDF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960" y="3212976"/>
            <a:ext cx="3995482" cy="334022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4332D46-B14D-4A7C-9D89-FD44B07351B1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ts val="1000"/>
              </a:spcAft>
              <a:tabLst>
                <a:tab pos="354013" algn="l"/>
              </a:tabLst>
              <a:defRPr/>
            </a:pPr>
            <a:r>
              <a:rPr lang="nl-NL" sz="2800" b="1" dirty="0">
                <a:latin typeface="Calibri" panose="020F0502020204030204" pitchFamily="34" charset="0"/>
              </a:rPr>
              <a:t>Eenzijdige of veelzijdige export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  <a:defRPr/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Door eenzijdige samenstelling van exportpakket is Zuid-Amerika kwetsbaar:</a:t>
            </a:r>
          </a:p>
        </p:txBody>
      </p:sp>
    </p:spTree>
    <p:extLst>
      <p:ext uri="{BB962C8B-B14F-4D97-AF65-F5344CB8AC3E}">
        <p14:creationId xmlns:p14="http://schemas.microsoft.com/office/powerpoint/2010/main" val="3345723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§3.2 Zuid-Amerika in de wereld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4332D46-B14D-4A7C-9D89-FD44B07351B1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ts val="1000"/>
              </a:spcAft>
              <a:tabLst>
                <a:tab pos="354013" algn="l"/>
              </a:tabLst>
              <a:defRPr/>
            </a:pPr>
            <a:r>
              <a:rPr lang="nl-NL" sz="2800" b="1" dirty="0">
                <a:latin typeface="Calibri" panose="020F0502020204030204" pitchFamily="34" charset="0"/>
              </a:rPr>
              <a:t>Import en buitenlands geld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Importpakket Zuid-Amerika bestaat vooral uit technisch hoogwaardige goederen.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C95E965-C1D8-44FC-8344-25E36E5055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069" y="2768480"/>
            <a:ext cx="6113381" cy="368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73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§3.2 Zuid-Amerika in de wereld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2858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Import en buitenlands geld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buitenlandse investeringen</a:t>
            </a:r>
            <a:r>
              <a:rPr lang="nl-NL" sz="2400" dirty="0">
                <a:latin typeface="Calibri" panose="020F0502020204030204" pitchFamily="34" charset="0"/>
              </a:rPr>
              <a:t> (</a:t>
            </a:r>
            <a:r>
              <a:rPr lang="nl-NL" sz="2400" dirty="0" err="1">
                <a:latin typeface="Calibri" panose="020F0502020204030204" pitchFamily="34" charset="0"/>
              </a:rPr>
              <a:t>dbi</a:t>
            </a:r>
            <a:r>
              <a:rPr lang="nl-NL" sz="2400" dirty="0">
                <a:latin typeface="Calibri" panose="020F0502020204030204" pitchFamily="34" charset="0"/>
              </a:rPr>
              <a:t> / </a:t>
            </a:r>
            <a:r>
              <a:rPr lang="nl-NL" sz="2400" dirty="0" err="1">
                <a:latin typeface="Calibri" panose="020F0502020204030204" pitchFamily="34" charset="0"/>
              </a:rPr>
              <a:t>fdi</a:t>
            </a:r>
            <a:r>
              <a:rPr lang="nl-NL" sz="2400" dirty="0">
                <a:latin typeface="Calibri" panose="020F0502020204030204" pitchFamily="34" charset="0"/>
              </a:rPr>
              <a:t>) leiden tot groei handel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meer dan helft buitenlandse investeringen in Zuid-Amerika ging naar Brazilië 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laatste jaren afname buitenlandse investeringen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7E69ACE-F796-4C09-9882-6D183321E4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068960"/>
            <a:ext cx="369508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60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§3.2 Zuid-Amerika in de wereld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Aft>
                <a:spcPts val="1000"/>
              </a:spcAft>
              <a:buFontTx/>
              <a:buNone/>
              <a:tabLst>
                <a:tab pos="354013" algn="l"/>
              </a:tabLst>
              <a:defRPr/>
            </a:pPr>
            <a:r>
              <a:rPr lang="nl-NL" sz="2800" b="1" kern="1200" dirty="0">
                <a:latin typeface="Calibri" panose="020F0502020204030204" pitchFamily="34" charset="0"/>
              </a:rPr>
              <a:t>Gouden graan hoop voor de Andes?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Globalisering en liberalisering hebben ook gevolgen op lokaal niveau. Een voorbeeld: de </a:t>
            </a:r>
            <a:r>
              <a:rPr lang="nl-NL" sz="2400" dirty="0" err="1">
                <a:latin typeface="Calibri" panose="020F0502020204030204" pitchFamily="34" charset="0"/>
              </a:rPr>
              <a:t>quinoaboeren</a:t>
            </a:r>
            <a:r>
              <a:rPr lang="nl-NL" sz="2400" dirty="0">
                <a:latin typeface="Calibri" panose="020F0502020204030204" pitchFamily="34" charset="0"/>
              </a:rPr>
              <a:t> in Bolivia. 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 err="1">
                <a:latin typeface="Calibri" panose="020F0502020204030204" pitchFamily="34" charset="0"/>
              </a:rPr>
              <a:t>Quinoa</a:t>
            </a:r>
            <a:r>
              <a:rPr lang="nl-NL" sz="2400" dirty="0">
                <a:latin typeface="Calibri" panose="020F0502020204030204" pitchFamily="34" charset="0"/>
              </a:rPr>
              <a:t> werd in westerse wereld uitgeroepen tot ‘superfood’ → vraag ernaar steeg enorm → </a:t>
            </a:r>
            <a:r>
              <a:rPr lang="nl-NL" sz="2400" b="1" dirty="0">
                <a:latin typeface="Calibri" panose="020F0502020204030204" pitchFamily="34" charset="0"/>
              </a:rPr>
              <a:t>prijsstijging </a:t>
            </a:r>
            <a:r>
              <a:rPr lang="nl-NL" sz="2400" b="1" dirty="0" err="1">
                <a:latin typeface="Calibri" panose="020F0502020204030204" pitchFamily="34" charset="0"/>
              </a:rPr>
              <a:t>quinoa</a:t>
            </a:r>
            <a:r>
              <a:rPr lang="nl-NL" sz="2400" b="1" dirty="0">
                <a:latin typeface="Calibri" panose="020F0502020204030204" pitchFamily="34" charset="0"/>
              </a:rPr>
              <a:t> </a:t>
            </a:r>
            <a:r>
              <a:rPr lang="nl-NL" sz="2400" dirty="0">
                <a:latin typeface="Calibri" panose="020F0502020204030204" pitchFamily="34" charset="0"/>
              </a:rPr>
              <a:t>→ </a:t>
            </a:r>
            <a:r>
              <a:rPr lang="nl-NL" sz="2400" dirty="0" err="1">
                <a:latin typeface="Calibri" panose="020F0502020204030204" pitchFamily="34" charset="0"/>
              </a:rPr>
              <a:t>quinoaboeren</a:t>
            </a:r>
            <a:r>
              <a:rPr lang="nl-NL" sz="2400" dirty="0">
                <a:latin typeface="Calibri" panose="020F0502020204030204" pitchFamily="34" charset="0"/>
              </a:rPr>
              <a:t> verdienden meer en konden hun </a:t>
            </a:r>
            <a:r>
              <a:rPr lang="nl-NL" sz="2400" b="1" dirty="0">
                <a:latin typeface="Calibri" panose="020F0502020204030204" pitchFamily="34" charset="0"/>
              </a:rPr>
              <a:t>bedrijf uitbreiden</a:t>
            </a:r>
            <a:r>
              <a:rPr lang="nl-NL" sz="2400" dirty="0">
                <a:latin typeface="Calibri" panose="020F050202020403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Problemen:</a:t>
            </a:r>
          </a:p>
          <a:p>
            <a:pPr>
              <a:buFont typeface="Arial" panose="020B060402020202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voor arme stedelingen wordt </a:t>
            </a:r>
            <a:r>
              <a:rPr lang="nl-NL" sz="2400" dirty="0" err="1">
                <a:latin typeface="Calibri" panose="020F0502020204030204" pitchFamily="34" charset="0"/>
              </a:rPr>
              <a:t>quinoa</a:t>
            </a:r>
            <a:r>
              <a:rPr lang="nl-NL" sz="2400" dirty="0">
                <a:latin typeface="Calibri" panose="020F0502020204030204" pitchFamily="34" charset="0"/>
              </a:rPr>
              <a:t> onbetaalbaar</a:t>
            </a:r>
          </a:p>
          <a:p>
            <a:pPr>
              <a:buFont typeface="Arial" panose="020B060402020202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gevolgen voor natuurlijke omgeving: erosie en verstoorde waterhuishouding bedreigen graasgebieden lama’s → voedselgebrek → afname veestapel → minder mest voor akkers → bodem raakt uitgeput</a:t>
            </a:r>
          </a:p>
          <a:p>
            <a:pPr>
              <a:buFont typeface="Arial" panose="020B060402020202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nl-NL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30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§3.2 Zuid-Amerika in de wereld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882216"/>
            <a:ext cx="4353685" cy="4365104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massatoerisme → inkomsten, werkgelegenheid en culturele uitwisseling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nadeel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: verlies van tradities en culturele waarden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Zuid-Amerika aantrekkelijke vakantiebestemming: goedkoop, landschappen, natuur en cultuur</a:t>
            </a:r>
          </a:p>
          <a:p>
            <a:pPr marL="0" indent="0">
              <a:buNone/>
              <a:defRPr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4332D46-B14D-4A7C-9D89-FD44B07351B1}"/>
              </a:ext>
            </a:extLst>
          </p:cNvPr>
          <p:cNvSpPr txBox="1"/>
          <p:nvPr/>
        </p:nvSpPr>
        <p:spPr>
          <a:xfrm>
            <a:off x="251520" y="1048894"/>
            <a:ext cx="8892480" cy="1833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ts val="1000"/>
              </a:spcAft>
              <a:tabLst>
                <a:tab pos="354013" algn="l"/>
              </a:tabLst>
              <a:defRPr/>
            </a:pPr>
            <a:r>
              <a:rPr lang="nl-NL" sz="2800" b="1" dirty="0">
                <a:latin typeface="Calibri" panose="020F0502020204030204" pitchFamily="34" charset="0"/>
              </a:rPr>
              <a:t>Cultuurverandering door toerisme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  <a:defRPr/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Globalisering betekent ook cultuurverandering, bijvoorbeeld door beschikbaarheid moderne communicatiemiddelen (toegang tot internet) en massatoerisme.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364F5CD-CF03-43BE-A8FA-11D7D02CB0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105039"/>
            <a:ext cx="4353686" cy="256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41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§3.2 Zuid-Amerika in de wereld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550688"/>
            <a:ext cx="3851921" cy="1794428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migranten sturen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geld naar thuisblijvers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→ stimulans voor lokale en nationale economie</a:t>
            </a:r>
          </a:p>
          <a:p>
            <a:pPr>
              <a:buFont typeface="Arial" panose="020B060402020202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nl-NL" sz="2400" b="1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0A118F3-E7F3-442A-A777-296F215F13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2550688"/>
            <a:ext cx="4982280" cy="423493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DCE8EC1-E89B-4A08-8C31-C0318B9ED10D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ts val="1000"/>
              </a:spcAft>
              <a:tabLst>
                <a:tab pos="354013" algn="l"/>
              </a:tabLst>
              <a:defRPr/>
            </a:pPr>
            <a:r>
              <a:rPr lang="nl-NL" sz="2800" b="1" dirty="0">
                <a:latin typeface="Calibri" panose="020F0502020204030204" pitchFamily="34" charset="0"/>
              </a:rPr>
              <a:t>Arbeidsmigratie en globalisering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Arbeidsmigratie speelt rol in: globalisering en cultuuruitwisseling op lokaal en regionaal niveau. Voordeel arbeidsmigratie:</a:t>
            </a: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023FEF5-89B1-4925-8220-D31D7B93D96E}"/>
              </a:ext>
            </a:extLst>
          </p:cNvPr>
          <p:cNvSpPr txBox="1"/>
          <p:nvPr/>
        </p:nvSpPr>
        <p:spPr>
          <a:xfrm>
            <a:off x="251520" y="5517232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Overschrijvingen door in het buitenland werkende Zuid-Amerikanen naar hun geboorteland</a:t>
            </a:r>
          </a:p>
        </p:txBody>
      </p:sp>
    </p:spTree>
    <p:extLst>
      <p:ext uri="{BB962C8B-B14F-4D97-AF65-F5344CB8AC3E}">
        <p14:creationId xmlns:p14="http://schemas.microsoft.com/office/powerpoint/2010/main" val="343763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3. Zuid-Amerika: wereldspeler?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Hoofdvraag</a:t>
            </a:r>
          </a:p>
          <a:p>
            <a:pPr marL="0" indent="0">
              <a:buNone/>
              <a:defRPr/>
            </a:pPr>
            <a:r>
              <a:rPr lang="nl-NL" sz="2400" dirty="0">
                <a:latin typeface="Calibri" panose="020F0502020204030204" pitchFamily="34" charset="0"/>
              </a:rPr>
              <a:t>Door welke relaties en op welke wijze zijn de landen in Zuid-Amerika onderling en met de wereld verbonden?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0940014-24BF-485D-8DAA-7624651348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8276" y="2636912"/>
            <a:ext cx="954055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19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Relaties binnen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33872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Waaruit bestaat de onderlinge samenwerking tussen de Zuid-Amerikaanse landen?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Waarom is het moeilijk om tot nauwe samenwerking te komen in Zuid-Amerika?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gevolgen van de bestaande samenwerking voor de verschillende landen?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A15E2B7-EBB0-44EA-9770-553D91FC0F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0020" y="4221765"/>
            <a:ext cx="9504040" cy="431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26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Relaties binnen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Samenwerking en spanningen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De Zuid-Amerikaanse landen vinden samenwerking belangrijk, maar samenwerking is moeilijk vanwege spanningen tussen landen door: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angst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voor economische of politieke </a:t>
            </a:r>
            <a:r>
              <a:rPr lang="nl-NL" sz="2400" dirty="0">
                <a:latin typeface="Calibri" panose="020F0502020204030204" pitchFamily="34" charset="0"/>
              </a:rPr>
              <a:t>overheersing, bijvoorbeeld door Brazilië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verschillende kijk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op buitenlandse relaties, politieke koers en positie in globaliseringsproces (bijvoorbeeld: Chili ziet vooral voordelen van globalisering, terwijl Venezuela juist de negatieve kanten ervan benadrukt)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480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Relaties binnen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4724" y="1048894"/>
            <a:ext cx="4716016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  <a:defRPr/>
            </a:pPr>
            <a:r>
              <a:rPr lang="nl-NL" sz="2800" b="1" dirty="0" err="1">
                <a:latin typeface="Calibri" panose="020F0502020204030204" pitchFamily="34" charset="0"/>
              </a:rPr>
              <a:t>Mercosur</a:t>
            </a:r>
            <a:endParaRPr lang="nl-NL" sz="28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1991</a:t>
            </a:r>
            <a:r>
              <a:rPr lang="nl-NL" sz="2400" dirty="0">
                <a:latin typeface="Calibri" panose="020F0502020204030204" pitchFamily="34" charset="0"/>
              </a:rPr>
              <a:t> oprichting </a:t>
            </a:r>
            <a:r>
              <a:rPr lang="nl-NL" sz="2400" dirty="0" err="1">
                <a:latin typeface="Calibri" panose="020F0502020204030204" pitchFamily="34" charset="0"/>
              </a:rPr>
              <a:t>Mercosur</a:t>
            </a:r>
            <a:r>
              <a:rPr lang="nl-NL" sz="2400" dirty="0">
                <a:latin typeface="Calibri" panose="020F0502020204030204" pitchFamily="34" charset="0"/>
              </a:rPr>
              <a:t> = samenwerking op basis van interne vrije handel en vrij verkeer van personen, goederen en kapitaal → einde van protectionisme en importsubstitutie.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doelen </a:t>
            </a:r>
            <a:r>
              <a:rPr lang="nl-NL" sz="2400" dirty="0" err="1">
                <a:latin typeface="Calibri" panose="020F0502020204030204" pitchFamily="34" charset="0"/>
              </a:rPr>
              <a:t>Mercosur</a:t>
            </a:r>
            <a:r>
              <a:rPr lang="nl-NL" sz="2400" dirty="0">
                <a:latin typeface="Calibri" panose="020F0502020204030204" pitchFamily="34" charset="0"/>
              </a:rPr>
              <a:t>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grote interne markt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bereiken: 285 miljoen mensen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invloed van V.S.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in Zuid-Amerika beperken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C318DEF-9640-4316-BA01-824890FE4A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631" y="1700808"/>
            <a:ext cx="4222865" cy="506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17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Relaties binnen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0179" y="2438010"/>
            <a:ext cx="4572000" cy="4842688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voor Brazilië zelf is </a:t>
            </a:r>
            <a:r>
              <a:rPr lang="nl-NL" sz="2400" dirty="0" err="1">
                <a:latin typeface="Calibri" panose="020F0502020204030204" pitchFamily="34" charset="0"/>
              </a:rPr>
              <a:t>Mercosur</a:t>
            </a:r>
            <a:r>
              <a:rPr lang="nl-NL" sz="2400" dirty="0">
                <a:latin typeface="Calibri" panose="020F0502020204030204" pitchFamily="34" charset="0"/>
              </a:rPr>
              <a:t> minder belangrijk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tabLst>
                <a:tab pos="354013" algn="l"/>
              </a:tabLst>
              <a:defRPr/>
            </a:pPr>
            <a:r>
              <a:rPr lang="nl-NL" sz="2800" b="1" dirty="0">
                <a:latin typeface="Calibri" panose="020F0502020204030204" pitchFamily="34" charset="0"/>
              </a:rPr>
              <a:t>Trekpaard Brazilië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Succes </a:t>
            </a:r>
            <a:r>
              <a:rPr lang="nl-NL" sz="24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Mercosur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 vooral te danken aan Brazilië: verzorgt helft van totale uitvoer binnen </a:t>
            </a:r>
            <a:r>
              <a:rPr lang="nl-NL" sz="24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Mercosur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6EA43B5-D17B-4262-85B2-EEDB475883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438010"/>
            <a:ext cx="4032448" cy="423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87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Relaties binnen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2858" y="1048894"/>
            <a:ext cx="4559971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Trekpaard Brazilië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zwakke punten </a:t>
            </a:r>
            <a:r>
              <a:rPr lang="nl-NL" sz="2400" dirty="0" err="1">
                <a:latin typeface="Calibri" panose="020F0502020204030204" pitchFamily="34" charset="0"/>
              </a:rPr>
              <a:t>Mercosur</a:t>
            </a:r>
            <a:r>
              <a:rPr lang="nl-NL" sz="2400" dirty="0">
                <a:latin typeface="Calibri" panose="020F0502020204030204" pitchFamily="34" charset="0"/>
              </a:rPr>
              <a:t>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beperkte interne handel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van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Mercosur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→ landen blijven sterk afhankelijk van wereldeconomie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eenzijdig exportpakket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: vooral grondstoffen en landbouwproducten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door economische recessie grijpen veel </a:t>
            </a:r>
            <a:r>
              <a:rPr lang="nl-NL" sz="2400" dirty="0" err="1">
                <a:latin typeface="Calibri" panose="020F0502020204030204" pitchFamily="34" charset="0"/>
              </a:rPr>
              <a:t>Mercosurlanden</a:t>
            </a:r>
            <a:r>
              <a:rPr lang="nl-NL" sz="2400" dirty="0">
                <a:latin typeface="Calibri" panose="020F0502020204030204" pitchFamily="34" charset="0"/>
              </a:rPr>
              <a:t> weer terug op meer </a:t>
            </a:r>
            <a:r>
              <a:rPr lang="nl-NL" sz="2400" b="1" dirty="0">
                <a:latin typeface="Calibri" panose="020F0502020204030204" pitchFamily="34" charset="0"/>
              </a:rPr>
              <a:t>protectionistisch beleid </a:t>
            </a:r>
            <a:r>
              <a:rPr lang="nl-NL" sz="2400" dirty="0">
                <a:latin typeface="Calibri" panose="020F0502020204030204" pitchFamily="34" charset="0"/>
              </a:rPr>
              <a:t>(bijvoorbeeld Argentinië)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7631E07-2355-40CF-B4AB-23BD727618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89" y="3015271"/>
            <a:ext cx="4360261" cy="34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63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Relaties binnen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  <a:defRPr/>
            </a:pPr>
            <a:r>
              <a:rPr lang="nl-NL" sz="2800" b="1" kern="1200" dirty="0" err="1">
                <a:latin typeface="Calibri" panose="020F0502020204030204" pitchFamily="34" charset="0"/>
              </a:rPr>
              <a:t>Pacifische</a:t>
            </a:r>
            <a:r>
              <a:rPr lang="nl-NL" sz="2800" b="1" kern="1200" dirty="0">
                <a:latin typeface="Calibri" panose="020F0502020204030204" pitchFamily="34" charset="0"/>
              </a:rPr>
              <a:t> Alliantie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2011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oprichting Pacifische Alliantie (Chili, Peru, Colombia en Mexico) = gericht op vrijhandel, liberalisering, exportgeoriënteerd </a:t>
            </a:r>
            <a:r>
              <a:rPr lang="nl-NL" sz="2400" dirty="0">
                <a:latin typeface="Calibri" panose="020F0502020204030204" pitchFamily="34" charset="0"/>
              </a:rPr>
              <a:t>industrialisatiebeleid. Wil tegenwicht bieden aan machtig Brazilië. Resultaten: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assemblage van grondstoffen en onderdelen tot eindproducten voor uitvoer naar Azië = </a:t>
            </a:r>
            <a:r>
              <a:rPr lang="nl-NL" sz="2400" b="1" dirty="0">
                <a:latin typeface="Calibri" panose="020F0502020204030204" pitchFamily="34" charset="0"/>
              </a:rPr>
              <a:t>exportvalorisatie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assemblage geconcentreerd in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vrijhandelszones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bij verkeersknooppunten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groeiende </a:t>
            </a:r>
            <a:r>
              <a:rPr lang="nl-NL" sz="2400" b="1" dirty="0">
                <a:latin typeface="Calibri" panose="020F0502020204030204" pitchFamily="34" charset="0"/>
              </a:rPr>
              <a:t>welvaart </a:t>
            </a:r>
            <a:r>
              <a:rPr lang="nl-NL" sz="2400" dirty="0">
                <a:latin typeface="Calibri" panose="020F0502020204030204" pitchFamily="34" charset="0"/>
              </a:rPr>
              <a:t>zolang de wereldeconomie groeit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toegenomen </a:t>
            </a:r>
            <a:r>
              <a:rPr lang="nl-NL" sz="2400" b="1" dirty="0">
                <a:latin typeface="Calibri" panose="020F0502020204030204" pitchFamily="34" charset="0"/>
              </a:rPr>
              <a:t>inkomensongelijkheid</a:t>
            </a:r>
          </a:p>
        </p:txBody>
      </p:sp>
    </p:spTree>
    <p:extLst>
      <p:ext uri="{BB962C8B-B14F-4D97-AF65-F5344CB8AC3E}">
        <p14:creationId xmlns:p14="http://schemas.microsoft.com/office/powerpoint/2010/main" val="243486041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1342</Words>
  <Application>Microsoft Macintosh PowerPoint</Application>
  <PresentationFormat>Diavoorstelling (4:3)</PresentationFormat>
  <Paragraphs>173</Paragraphs>
  <Slides>25</Slides>
  <Notes>23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28" baseType="lpstr">
      <vt:lpstr>Arial</vt:lpstr>
      <vt:lpstr>Calibri</vt:lpstr>
      <vt:lpstr>Kantoorthema</vt:lpstr>
      <vt:lpstr>PowerPoint-presentatie</vt:lpstr>
      <vt:lpstr>3. Zuid-Amerika: wereldspeler?</vt:lpstr>
      <vt:lpstr>3. Zuid-Amerika: wereldspeler?</vt:lpstr>
      <vt:lpstr>§3.1 Relaties binnen Zuid-Amerika</vt:lpstr>
      <vt:lpstr>§3.1 Relaties binnen Zuid-Amerika</vt:lpstr>
      <vt:lpstr>§3.1 Relaties binnen Zuid-Amerika</vt:lpstr>
      <vt:lpstr>§3.1 Relaties binnen Zuid-Amerika</vt:lpstr>
      <vt:lpstr>§3.1 Relaties binnen Zuid-Amerika</vt:lpstr>
      <vt:lpstr>§3.1 Relaties binnen Zuid-Amerika</vt:lpstr>
      <vt:lpstr>§3.1 Relaties binnen Zuid-Amerika</vt:lpstr>
      <vt:lpstr>§3.1 Relaties binnen Zuid-Amerika</vt:lpstr>
      <vt:lpstr>§3.1 Relaties binnen Zuid-Amerika</vt:lpstr>
      <vt:lpstr>§3.1 Relaties binnen Zuid-Amerika</vt:lpstr>
      <vt:lpstr>§3.1 Relaties binnen Zuid-Amerika</vt:lpstr>
      <vt:lpstr>§3.1 Relaties binnen Zuid-Amerika</vt:lpstr>
      <vt:lpstr>§3.2 Zuid-Amerika in de wereld</vt:lpstr>
      <vt:lpstr>§3.2 Zuid-Amerika in de wereld</vt:lpstr>
      <vt:lpstr>§3.2 Zuid-Amerika in de wereld</vt:lpstr>
      <vt:lpstr>§3.2 Zuid-Amerika in de wereld</vt:lpstr>
      <vt:lpstr>§3.2 Zuid-Amerika in de wereld</vt:lpstr>
      <vt:lpstr>§3.2 Zuid-Amerika in de wereld</vt:lpstr>
      <vt:lpstr>§3.2 Zuid-Amerika in de wereld</vt:lpstr>
      <vt:lpstr>§3.2 Zuid-Amerika in de wereld</vt:lpstr>
      <vt:lpstr>§3.2 Zuid-Amerika in de wereld</vt:lpstr>
      <vt:lpstr>§3.2 Zuid-Amerika in de wereld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2018-04-05T09:43:02Z</dcterms:created>
  <dcterms:modified xsi:type="dcterms:W3CDTF">2019-12-28T10:04:33Z</dcterms:modified>
</cp:coreProperties>
</file>