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319" r:id="rId3"/>
    <p:sldId id="268" r:id="rId4"/>
    <p:sldId id="320" r:id="rId5"/>
    <p:sldId id="316" r:id="rId6"/>
    <p:sldId id="325" r:id="rId7"/>
    <p:sldId id="330" r:id="rId8"/>
    <p:sldId id="302" r:id="rId9"/>
    <p:sldId id="326" r:id="rId10"/>
    <p:sldId id="327" r:id="rId11"/>
    <p:sldId id="323" r:id="rId12"/>
    <p:sldId id="328" r:id="rId13"/>
    <p:sldId id="329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inimized">
    <p:restoredLeft sz="17398" autoAdjust="0"/>
    <p:restoredTop sz="0" autoAdjust="0"/>
  </p:normalViewPr>
  <p:slideViewPr>
    <p:cSldViewPr>
      <p:cViewPr varScale="1">
        <p:scale>
          <a:sx n="22" d="100"/>
          <a:sy n="22" d="100"/>
        </p:scale>
        <p:origin x="241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00C8-0FAC-437B-9C52-F0E07C54B20D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BA5F-905E-4F1C-8876-4E8EA05D0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46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Wegen, landbouwgebieden en overgebleven stukken bos in het regenwoud in de deelstaat </a:t>
            </a:r>
            <a:r>
              <a:rPr lang="nl-NL" dirty="0" err="1"/>
              <a:t>Rondônia</a:t>
            </a:r>
            <a:r>
              <a:rPr lang="nl-NL" dirty="0"/>
              <a:t> in Brazilië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64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97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59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37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Externe relaties Brazilië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45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Handelsbalans van Brazilië, 1970 - 2015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929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Belangrijke exportproducten van Brazilië, 2015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585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814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023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</a:t>
            </a:r>
            <a:r>
              <a:rPr lang="nl-NL" dirty="0" err="1"/>
              <a:t>Fdi</a:t>
            </a:r>
            <a:r>
              <a:rPr lang="nl-NL" dirty="0"/>
              <a:t> in een aantal Zuid-Amerikaanse landen, 2012 - 2014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4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597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Afbeeldingen: Aantal buitenlandse toeristen in Brazilië, 1995 – 2014 / Herkomst buitenlandse toeristen in Brazilië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29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37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45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Landen van de </a:t>
            </a:r>
            <a:r>
              <a:rPr lang="nl-NL" dirty="0" err="1"/>
              <a:t>Mercosul</a:t>
            </a:r>
            <a:r>
              <a:rPr lang="nl-NL" dirty="0"/>
              <a:t> met hun bbp in 2015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69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Handel binnen de </a:t>
            </a:r>
            <a:r>
              <a:rPr lang="nl-NL" dirty="0" err="1"/>
              <a:t>Mercosul</a:t>
            </a:r>
            <a:r>
              <a:rPr lang="nl-NL" dirty="0"/>
              <a:t> en in Brazilië, 2000 - 2016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69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76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Handel tussen Brazilië en de </a:t>
            </a:r>
            <a:r>
              <a:rPr lang="nl-NL" dirty="0" err="1"/>
              <a:t>Mercosul</a:t>
            </a:r>
            <a:r>
              <a:rPr lang="nl-NL" dirty="0"/>
              <a:t>, de UNASUR en de rest van de wereld, 2000 en 2014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426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Infrastructurele projecten in Zuid-Amerika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71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65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64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29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62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9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88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50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08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19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35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7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60EE-7FC9-489C-9A72-8C3774490951}" type="datetimeFigureOut">
              <a:rPr lang="nl-NL" smtClean="0"/>
              <a:t>2-3-2020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3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7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1" y="1048894"/>
            <a:ext cx="3779912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Nieuwe organisatie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gevolg UNASUR: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toename handel binnen UNASUR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maar vooral ook: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toename handel met China, V.S. en EU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daarnaast toont Brazilië ook meer politiek leiderschap → aantal landen bang voor te grote machtspositie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914C4C6-3AFC-4A1A-9CB6-704B73560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776192" cy="41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2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2512885"/>
            <a:ext cx="5456366" cy="4473356"/>
          </a:xfrm>
        </p:spPr>
        <p:txBody>
          <a:bodyPr lIns="360000" tIns="46800" bIns="46800"/>
          <a:lstStyle/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voordeel = kortere relatieve afstand: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belang voor eenheid en samenwerking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ontsluiting nieuwe gebieden voor economische activiteiten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gemakkelijker vervoer producten naar andere landen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gemakkelijker vervoer producten naar kust en daarmee naar overzeese afzetmarkten</a:t>
            </a:r>
          </a:p>
          <a:p>
            <a:pPr marL="0" indent="0">
              <a:buNone/>
              <a:defRPr/>
            </a:pPr>
            <a:endParaRPr lang="nl-NL" sz="2400" dirty="0">
              <a:latin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3BB57A-2875-40DE-BFD8-37014AD9D265}"/>
              </a:ext>
            </a:extLst>
          </p:cNvPr>
          <p:cNvSpPr txBox="1"/>
          <p:nvPr/>
        </p:nvSpPr>
        <p:spPr>
          <a:xfrm>
            <a:off x="251520" y="1048894"/>
            <a:ext cx="8892480" cy="146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dirty="0">
                <a:latin typeface="Calibri" panose="020F0502020204030204" pitchFamily="34" charset="0"/>
              </a:rPr>
              <a:t>Focus op de transportinfrastructuur</a:t>
            </a:r>
            <a:endParaRPr lang="nl-NL" sz="28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De UNASUR is zichtbaar en actief in de transportinfrastructuur, gericht op verbinding van economische kerngebieden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0EFC94-C0EA-49E6-A764-320F53547C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28366"/>
            <a:ext cx="2542547" cy="41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Infrastructuur en milieu</a:t>
            </a:r>
          </a:p>
          <a:p>
            <a:pPr lvl="0"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Grote infrastructurele projecten hebben ook nadelen voor natuur van afgelegen gebieden: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wegen trekken ondernemers (zoals houthakkers en boeren) → ze kappen bomen om ruimte te maken voor hun werkzaamheden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bijvoorbeeld: interoceanische snelweg Brazilië - Peru</a:t>
            </a:r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DC3F84A-5AF6-4724-8191-55DCE926A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86" y="3894951"/>
            <a:ext cx="5380428" cy="28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Bedreiging van de inheemse culturen</a:t>
            </a:r>
          </a:p>
          <a:p>
            <a:pPr lvl="0"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Bedreiging leefwijze indianenstammen in Amazoneregenwoud door ontbossing en aanleg wegen. 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maatregel Braziliaanse overheid: reservaten voor indianenstammen, maar toch </a:t>
            </a:r>
            <a:r>
              <a:rPr lang="nl-NL" sz="2400" b="1" dirty="0">
                <a:latin typeface="Calibri" panose="020F0502020204030204" pitchFamily="34" charset="0"/>
              </a:rPr>
              <a:t>etnische</a:t>
            </a:r>
            <a:r>
              <a:rPr lang="nl-NL" sz="2400" dirty="0">
                <a:latin typeface="Calibri" panose="020F0502020204030204" pitchFamily="34" charset="0"/>
              </a:rPr>
              <a:t> en </a:t>
            </a:r>
            <a:r>
              <a:rPr lang="nl-NL" sz="2400" b="1" dirty="0">
                <a:latin typeface="Calibri" panose="020F0502020204030204" pitchFamily="34" charset="0"/>
              </a:rPr>
              <a:t>culturele diversiteit </a:t>
            </a:r>
            <a:r>
              <a:rPr lang="nl-NL" sz="2400" dirty="0">
                <a:latin typeface="Calibri" panose="020F0502020204030204" pitchFamily="34" charset="0"/>
              </a:rPr>
              <a:t>onder druk, doordat: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reservaten te klein voor traditionele leefwijzen → armoede en voedseltekorten → werken in loondienst  → verlies tradities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handhaving regels en veiligheid in reservaten (afgelegen gebieden) lastig, waardoor veel conflicten tussen indianenstammen en nieuwkomers</a:t>
            </a:r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6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778000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Deelvragen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Hoe probeert Brazilië een grotere rol te spelen in de wereld?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Met welke landen in de wereld heeft Brazilië economische en politieke banden?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Wat is de invloed van de economische relaties met het buitenland op de ontwikkeling van Brazilië?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1A9A16-0700-4386-8563-2C7D952E7B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6268" y="3950936"/>
            <a:ext cx="9396536" cy="48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6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Politieke rol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Brazilië wil belangrijke rol spelen op wereldtoneel. Brazilië oefent invloed uit door: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pogingen om permanent lid te worden van Veiligheidsraad van Verenigde Naties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lidmaatschap van WTO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op sportief gebied aandacht op zichzelf te vestigen (WK voetbal en Olympische Spelen)</a:t>
            </a:r>
          </a:p>
        </p:txBody>
      </p:sp>
    </p:spTree>
    <p:extLst>
      <p:ext uri="{BB962C8B-B14F-4D97-AF65-F5344CB8AC3E}">
        <p14:creationId xmlns:p14="http://schemas.microsoft.com/office/powerpoint/2010/main" val="67335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2884543"/>
            <a:ext cx="4035702" cy="3973458"/>
          </a:xfrm>
        </p:spPr>
        <p:txBody>
          <a:bodyPr lIns="360000" tIns="46800" bIns="46800"/>
          <a:lstStyle/>
          <a:p>
            <a:pPr>
              <a:buFont typeface="Calibri" panose="020F0502020204030204" pitchFamily="34" charset="0"/>
              <a:buChar char="‒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overleg over meer handel en investeringen</a:t>
            </a:r>
          </a:p>
          <a:p>
            <a:pPr>
              <a:buFont typeface="Calibri" panose="020F0502020204030204" pitchFamily="34" charset="0"/>
              <a:buChar char="‒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opzetten van New Development Bank (tegenhanger van Wereldbank en IMF)</a:t>
            </a:r>
          </a:p>
          <a:p>
            <a:pPr>
              <a:buFont typeface="Arial" panose="020B0604020202020204" pitchFamily="34" charset="0"/>
              <a:buChar char="●"/>
              <a:tabLst>
                <a:tab pos="354013" algn="l"/>
              </a:tabLst>
              <a:defRPr/>
            </a:pPr>
            <a:r>
              <a:rPr lang="nl-NL" sz="2400" dirty="0">
                <a:latin typeface="Calibri" panose="020F0502020204030204" pitchFamily="34" charset="0"/>
              </a:rPr>
              <a:t>bbp en afzetmarkten zijn groot</a:t>
            </a:r>
          </a:p>
          <a:p>
            <a:pPr>
              <a:buFont typeface="Arial" panose="020B0604020202020204" pitchFamily="34" charset="0"/>
              <a:buChar char="●"/>
              <a:tabLst>
                <a:tab pos="354013" algn="l"/>
              </a:tabLst>
              <a:defRPr/>
            </a:pPr>
            <a:r>
              <a:rPr lang="nl-NL" sz="2400" dirty="0">
                <a:latin typeface="Calibri" panose="020F0502020204030204" pitchFamily="34" charset="0"/>
              </a:rPr>
              <a:t>enorm groot oppervlak en aantal inwoners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4903B9-6047-4DF7-B6D9-D19C4EB5E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02" y="3356992"/>
            <a:ext cx="4868610" cy="326196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877932-F310-4E8F-B2AA-93431E02B0D6}"/>
              </a:ext>
            </a:extLst>
          </p:cNvPr>
          <p:cNvSpPr txBox="1"/>
          <p:nvPr/>
        </p:nvSpPr>
        <p:spPr>
          <a:xfrm>
            <a:off x="251520" y="1051220"/>
            <a:ext cx="9144000" cy="183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BRICS-landen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Brazilië heeft niet alleen externe economische relaties met rijke landen, maar ook met </a:t>
            </a:r>
            <a:r>
              <a:rPr lang="nl-NL" sz="2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BRICS-landen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(afkorting: Brazilië, Rusland, India, China en South-</a:t>
            </a:r>
            <a:r>
              <a:rPr lang="nl-NL" sz="24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Africa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47058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4261478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Handelsoriëntatie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b="1" dirty="0">
                <a:latin typeface="Calibri" panose="020F0502020204030204" pitchFamily="34" charset="0"/>
              </a:rPr>
              <a:t>Exportgerichtheid</a:t>
            </a:r>
            <a:r>
              <a:rPr lang="nl-NL" sz="2400" dirty="0">
                <a:latin typeface="Calibri" panose="020F0502020204030204" pitchFamily="34" charset="0"/>
              </a:rPr>
              <a:t> van Brazilië is groot. Waardeverschil tussen import en export zie je aan </a:t>
            </a:r>
            <a:r>
              <a:rPr lang="nl-NL" sz="2400" b="1" dirty="0">
                <a:latin typeface="Calibri" panose="020F0502020204030204" pitchFamily="34" charset="0"/>
              </a:rPr>
              <a:t>handelsbalans</a:t>
            </a:r>
            <a:r>
              <a:rPr lang="nl-NL" sz="2400" dirty="0">
                <a:latin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afgelopen decennia: handelsbalans schommelt tussen </a:t>
            </a:r>
            <a:r>
              <a:rPr lang="nl-NL" sz="2400" b="1" dirty="0">
                <a:latin typeface="Calibri" panose="020F0502020204030204" pitchFamily="34" charset="0"/>
              </a:rPr>
              <a:t>handelsoverschot</a:t>
            </a:r>
            <a:r>
              <a:rPr lang="nl-NL" sz="2400" dirty="0">
                <a:latin typeface="Calibri" panose="020F0502020204030204" pitchFamily="34" charset="0"/>
              </a:rPr>
              <a:t> (exportwaarde groter dan importwaarde = gunstig) en </a:t>
            </a:r>
            <a:r>
              <a:rPr lang="nl-NL" sz="2400" b="1" dirty="0">
                <a:latin typeface="Calibri" panose="020F0502020204030204" pitchFamily="34" charset="0"/>
              </a:rPr>
              <a:t>handelstekort</a:t>
            </a:r>
            <a:r>
              <a:rPr lang="nl-NL" sz="2400" dirty="0">
                <a:latin typeface="Calibri" panose="020F0502020204030204" pitchFamily="34" charset="0"/>
              </a:rPr>
              <a:t> (importwaarde groter dan exportwaarde)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F6746D-BD9B-4DAC-B8EA-C490A0EE34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58" y="2636912"/>
            <a:ext cx="4681761" cy="41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1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8676456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Export en import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b="1" dirty="0">
                <a:latin typeface="Calibri" panose="020F0502020204030204" pitchFamily="34" charset="0"/>
              </a:rPr>
              <a:t>Exportpakket</a:t>
            </a:r>
            <a:r>
              <a:rPr lang="nl-NL" sz="2400" dirty="0">
                <a:latin typeface="Calibri" panose="020F0502020204030204" pitchFamily="34" charset="0"/>
              </a:rPr>
              <a:t> bestaat uit land- en mijnbouwproducten (zie afbeelding) en hoogwaardige producten (zoals auto’s en chemische producten).</a:t>
            </a:r>
          </a:p>
          <a:p>
            <a:pPr>
              <a:buFont typeface="Calibri" panose="020F0502020204030204" pitchFamily="34" charset="0"/>
              <a:buChar char="‒"/>
              <a:tabLst>
                <a:tab pos="354013" algn="l"/>
              </a:tabLst>
            </a:pPr>
            <a:r>
              <a:rPr lang="nl-NL" sz="2400" b="1" dirty="0">
                <a:latin typeface="Calibri" panose="020F0502020204030204" pitchFamily="34" charset="0"/>
              </a:rPr>
              <a:t>Importpakket </a:t>
            </a:r>
            <a:r>
              <a:rPr lang="nl-NL" sz="2400" dirty="0">
                <a:latin typeface="Calibri" panose="020F0502020204030204" pitchFamily="34" charset="0"/>
              </a:rPr>
              <a:t>bestaat uit eindproducten.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C0C3CF-955D-45F0-9AC8-D0BF8015F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36" y="3284984"/>
            <a:ext cx="5447928" cy="34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8820472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Handelspartners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De handelsoriëntatie is de laatste decennia veranderd: China werd steeds belangrijker.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belangrijkste </a:t>
            </a:r>
            <a:r>
              <a:rPr lang="nl-NL" sz="2400" b="1" dirty="0">
                <a:latin typeface="Calibri" panose="020F0502020204030204" pitchFamily="34" charset="0"/>
              </a:rPr>
              <a:t>exportgebieden</a:t>
            </a:r>
            <a:r>
              <a:rPr lang="nl-NL" sz="2400" dirty="0">
                <a:latin typeface="Calibri" panose="020F0502020204030204" pitchFamily="34" charset="0"/>
              </a:rPr>
              <a:t>: EU, China, V.S., Argentinië en Japan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belangrijkste </a:t>
            </a:r>
            <a:r>
              <a:rPr lang="nl-NL" sz="2400" b="1" dirty="0">
                <a:latin typeface="Calibri" panose="020F0502020204030204" pitchFamily="34" charset="0"/>
              </a:rPr>
              <a:t>importgebieden</a:t>
            </a:r>
            <a:r>
              <a:rPr lang="nl-NL" sz="2400" dirty="0">
                <a:latin typeface="Calibri" panose="020F0502020204030204" pitchFamily="34" charset="0"/>
              </a:rPr>
              <a:t>: EU, China, V.S., Argentinië en Nigeria</a:t>
            </a:r>
          </a:p>
          <a:p>
            <a:pPr marL="0" indent="0">
              <a:buNone/>
              <a:tabLst>
                <a:tab pos="354013" algn="l"/>
              </a:tabLst>
            </a:pPr>
            <a:endParaRPr lang="nl-N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7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Brazilië: blik op de buitenwereld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6C5C5F-8CFD-4952-A196-347D9AA7E3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048894"/>
            <a:ext cx="9981381" cy="66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8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8676456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Donkere wolken aan de hemel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De </a:t>
            </a:r>
            <a:r>
              <a:rPr lang="nl-NL" sz="2400" b="1" dirty="0">
                <a:latin typeface="Calibri" panose="020F0502020204030204" pitchFamily="34" charset="0"/>
              </a:rPr>
              <a:t>economische ontwikkelingen</a:t>
            </a:r>
            <a:r>
              <a:rPr lang="nl-NL" sz="2400" dirty="0">
                <a:latin typeface="Calibri" panose="020F0502020204030204" pitchFamily="34" charset="0"/>
              </a:rPr>
              <a:t> in China, Europa en V.S. hebben grote invloed op de Braziliaanse economie (als het daar slechter gaat, dan in Brazilië ook).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prijzen van grondstoffen</a:t>
            </a:r>
            <a:r>
              <a:rPr lang="nl-NL" sz="2400" dirty="0">
                <a:latin typeface="Calibri" panose="020F0502020204030204" pitchFamily="34" charset="0"/>
              </a:rPr>
              <a:t> op wereldmarkt dalen: ook grote invloed op Braziliaanse economie</a:t>
            </a:r>
          </a:p>
        </p:txBody>
      </p:sp>
    </p:spTree>
    <p:extLst>
      <p:ext uri="{BB962C8B-B14F-4D97-AF65-F5344CB8AC3E}">
        <p14:creationId xmlns:p14="http://schemas.microsoft.com/office/powerpoint/2010/main" val="151320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2869536"/>
            <a:ext cx="3923928" cy="4104024"/>
          </a:xfrm>
        </p:spPr>
        <p:txBody>
          <a:bodyPr lIns="360000" tIns="46800" bIns="46800"/>
          <a:lstStyle/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aanwezigheid </a:t>
            </a:r>
            <a:r>
              <a:rPr lang="nl-NL" sz="2400" b="1" dirty="0">
                <a:latin typeface="Calibri" panose="020F0502020204030204" pitchFamily="34" charset="0"/>
              </a:rPr>
              <a:t>natuurlijke hulpbronnen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groeiende </a:t>
            </a:r>
            <a:r>
              <a:rPr lang="nl-NL" sz="2400" b="1" dirty="0">
                <a:latin typeface="Calibri" panose="020F0502020204030204" pitchFamily="34" charset="0"/>
              </a:rPr>
              <a:t>afzetmarkt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Nederland grote investeerder in Brazilië</a:t>
            </a:r>
            <a:endParaRPr lang="nl-NL" sz="2400" b="1" dirty="0">
              <a:latin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EDBD9C-D4D0-4131-8242-2857278F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64" y="2924944"/>
            <a:ext cx="4711236" cy="367240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7C8E5EF-A60F-45ED-AC40-B7DAB896C83C}"/>
              </a:ext>
            </a:extLst>
          </p:cNvPr>
          <p:cNvSpPr txBox="1"/>
          <p:nvPr/>
        </p:nvSpPr>
        <p:spPr>
          <a:xfrm>
            <a:off x="251520" y="1048894"/>
            <a:ext cx="8640960" cy="183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Wie investeert in Brazilië?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Buitenlandse investeringen (of ‘</a:t>
            </a:r>
            <a:r>
              <a:rPr lang="nl-NL" sz="24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foreign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direct </a:t>
            </a:r>
            <a:r>
              <a:rPr lang="nl-NL" sz="24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investments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’ = </a:t>
            </a:r>
            <a:r>
              <a:rPr lang="nl-NL" sz="24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fdi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) in allerlei bedrijfstakken en infrastructuur. Buitenlandse investeringen vanwege:</a:t>
            </a:r>
          </a:p>
        </p:txBody>
      </p:sp>
    </p:spTree>
    <p:extLst>
      <p:ext uri="{BB962C8B-B14F-4D97-AF65-F5344CB8AC3E}">
        <p14:creationId xmlns:p14="http://schemas.microsoft.com/office/powerpoint/2010/main" val="32550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§4.2 Brazilië en zijn positie in de wereld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Buitenlands toerisme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Buitenlands toerisme in Brazilië groeit.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boeren in het binnenland proberen steeds meer vakantiegangers te trekken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Braziliaanse samenleving en cultuur worden door buitenlands toerisme beïnvloed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C246B8-6788-478C-AE75-6F45662CD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6900"/>
            <a:ext cx="3816424" cy="29558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5868B73-B1DE-4C32-98B2-4A1BDB8A0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73" y="3789040"/>
            <a:ext cx="3857507" cy="28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1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Brazilië: blik op de buitenwereld</a:t>
            </a: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778000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Hoofdvraag</a:t>
            </a:r>
          </a:p>
          <a:p>
            <a:pPr marL="0" indent="0">
              <a:buNone/>
              <a:defRPr/>
            </a:pPr>
            <a:r>
              <a:rPr lang="nl-NL" sz="2400" dirty="0">
                <a:latin typeface="Calibri" panose="020F0502020204030204" pitchFamily="34" charset="0"/>
              </a:rPr>
              <a:t>Hoe is Brazilië politiek, economisch en cultureel met de overige landen in de wereld verbonden?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9420BE9-9933-41F0-A0BA-CA826A70FB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276" y="2724588"/>
            <a:ext cx="9540552" cy="47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778000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Deelvragen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Waarom is Brazilië sinds 1980 meer gaan samenwerken met andere landen in Zuid-Amerika?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Welke rol speelt Brazilië binnen de </a:t>
            </a:r>
            <a:r>
              <a:rPr lang="nl-NL" sz="2400" dirty="0" err="1">
                <a:latin typeface="Calibri" panose="020F0502020204030204" pitchFamily="34" charset="0"/>
              </a:rPr>
              <a:t>Mercosul</a:t>
            </a:r>
            <a:r>
              <a:rPr lang="nl-NL" sz="2400" dirty="0">
                <a:latin typeface="Calibri" panose="020F0502020204030204" pitchFamily="34" charset="0"/>
              </a:rPr>
              <a:t> en de UNASUR?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Wat zijn de voor- en nadelen van de ontsluiting van Zuid-Amerika?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01885FA-3CDD-4F63-8127-942E62501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1259" y="3454022"/>
            <a:ext cx="5981482" cy="34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Economische grootmacht in Zuid-Amerika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Brazilië vergeleken met rest Zuid-Amerika: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latin typeface="Calibri" panose="020F0502020204030204" pitchFamily="34" charset="0"/>
              </a:rPr>
              <a:t>oppervlakte:</a:t>
            </a:r>
            <a:r>
              <a:rPr lang="nl-NL" sz="2400" dirty="0">
                <a:latin typeface="Calibri" panose="020F0502020204030204" pitchFamily="34" charset="0"/>
              </a:rPr>
              <a:t> bijna de helft van Zuid-Amerika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latin typeface="Calibri" panose="020F0502020204030204" pitchFamily="34" charset="0"/>
              </a:rPr>
              <a:t>inwoners: </a:t>
            </a:r>
            <a:r>
              <a:rPr lang="nl-NL" sz="2400" dirty="0">
                <a:latin typeface="Calibri" panose="020F0502020204030204" pitchFamily="34" charset="0"/>
              </a:rPr>
              <a:t>bijna de helft van Zuid-Amerika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latin typeface="Calibri" panose="020F0502020204030204" pitchFamily="34" charset="0"/>
              </a:rPr>
              <a:t>bbp: </a:t>
            </a:r>
            <a:r>
              <a:rPr lang="nl-NL" sz="2400" dirty="0">
                <a:latin typeface="Calibri" panose="020F0502020204030204" pitchFamily="34" charset="0"/>
              </a:rPr>
              <a:t>even groot als bbp van alle andere landen van Zuid-Amerika samen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latin typeface="Calibri" panose="020F0502020204030204" pitchFamily="34" charset="0"/>
              </a:rPr>
              <a:t>buitenlandse investeringen:</a:t>
            </a:r>
            <a:r>
              <a:rPr lang="nl-NL" sz="2400" dirty="0">
                <a:latin typeface="Calibri" panose="020F0502020204030204" pitchFamily="34" charset="0"/>
              </a:rPr>
              <a:t> ruim de helft van Zuid-Amerika</a:t>
            </a:r>
          </a:p>
          <a:p>
            <a:pPr marL="0" indent="0">
              <a:buNone/>
            </a:pPr>
            <a:r>
              <a:rPr lang="nl-NL" sz="2400" dirty="0">
                <a:latin typeface="Calibri" panose="020F0502020204030204" pitchFamily="34" charset="0"/>
              </a:rPr>
              <a:t>Toch ziet Brazilië zich nog niet zo lang als leider van Zuid-Amerika.</a:t>
            </a:r>
          </a:p>
        </p:txBody>
      </p:sp>
    </p:spTree>
    <p:extLst>
      <p:ext uri="{BB962C8B-B14F-4D97-AF65-F5344CB8AC3E}">
        <p14:creationId xmlns:p14="http://schemas.microsoft.com/office/powerpoint/2010/main" val="176025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De focus van Brazilië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b="1" dirty="0">
                <a:latin typeface="Calibri" panose="020F0502020204030204" pitchFamily="34" charset="0"/>
              </a:rPr>
              <a:t>Koloniale tijd:</a:t>
            </a:r>
            <a:r>
              <a:rPr lang="nl-NL" sz="2400" dirty="0">
                <a:latin typeface="Calibri" panose="020F0502020204030204" pitchFamily="34" charset="0"/>
              </a:rPr>
              <a:t> Brazilië is vooral op Europa en V.S. gericht en niet op andere Zuid-Amerikaanse landen (dat waren Spaanssprekende landen).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na Tweede Wereldoorlog:</a:t>
            </a:r>
            <a:r>
              <a:rPr lang="nl-NL" sz="2400" dirty="0">
                <a:latin typeface="Calibri" panose="020F0502020204030204" pitchFamily="34" charset="0"/>
              </a:rPr>
              <a:t> relatie met V.S. wordt minder goed. Brazilië wil zelfstandig uitgroeien tot wereldmacht, maar daarvoor zijn andere landen nodig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vanaf jaren ‘80 vorige eeuw:</a:t>
            </a:r>
            <a:r>
              <a:rPr lang="nl-NL" sz="2400" dirty="0">
                <a:latin typeface="Calibri" panose="020F0502020204030204" pitchFamily="34" charset="0"/>
              </a:rPr>
              <a:t> meer focus op de Zuid-Amerikaanse landen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endParaRPr lang="nl-NL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7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2886058"/>
            <a:ext cx="4788024" cy="4473356"/>
          </a:xfrm>
        </p:spPr>
        <p:txBody>
          <a:bodyPr lIns="360000" tIns="46800" bIns="46800"/>
          <a:lstStyle/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vrije handel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gemeenschappelijk buitentarief</a:t>
            </a:r>
          </a:p>
          <a:p>
            <a:pPr marL="0" indent="0">
              <a:buNone/>
              <a:defRPr/>
            </a:pPr>
            <a:endParaRPr lang="nl-NL" sz="2400" dirty="0">
              <a:latin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3BB57A-2875-40DE-BFD8-37014AD9D265}"/>
              </a:ext>
            </a:extLst>
          </p:cNvPr>
          <p:cNvSpPr txBox="1"/>
          <p:nvPr/>
        </p:nvSpPr>
        <p:spPr>
          <a:xfrm>
            <a:off x="230819" y="1052736"/>
            <a:ext cx="9114410" cy="183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Samenwerking in Zuid-Amerika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1991 oprichting </a:t>
            </a:r>
            <a:r>
              <a:rPr lang="nl-NL" sz="24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Mercosul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= economisch samenwerkingsverband van Brazilië, Argentinië, Paraguay, Uruguay, Venezuela en Bolivia. Afspraken: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CCC71E-943A-4B04-90C8-555792BBD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08920"/>
            <a:ext cx="3312368" cy="39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7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Samenwerking in Zuid-Amerika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 err="1">
                <a:latin typeface="Calibri" panose="020F0502020204030204" pitchFamily="34" charset="0"/>
              </a:rPr>
              <a:t>Mercosul</a:t>
            </a:r>
            <a:r>
              <a:rPr lang="nl-NL" sz="2400" dirty="0">
                <a:latin typeface="Calibri" panose="020F0502020204030204" pitchFamily="34" charset="0"/>
              </a:rPr>
              <a:t> gunstig voor: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bedrijven: grote belastingvrijere afzetmarkt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lidstaten: tegenwicht bieden aan NAFTA, ASEAN en EU 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tussen 2000 en 2011 grote groei handel binnen </a:t>
            </a:r>
            <a:r>
              <a:rPr lang="nl-NL" sz="2400" dirty="0" err="1">
                <a:latin typeface="Calibri" panose="020F0502020204030204" pitchFamily="34" charset="0"/>
              </a:rPr>
              <a:t>Mercosul</a:t>
            </a: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773507-181F-45AF-BD91-847EAEC9E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80" y="3645024"/>
            <a:ext cx="5208240" cy="31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§4.1 Brazilië: leider in Zuid-Amerika?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8604448" cy="5809106"/>
          </a:xfrm>
        </p:spPr>
        <p:txBody>
          <a:bodyPr lIns="360000" tIns="46800" bIns="46800"/>
          <a:lstStyle/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Nieuwe organisatie</a:t>
            </a:r>
          </a:p>
          <a:p>
            <a:pPr lvl="0"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2008 oprichting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UNASUR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= dit is het economisch, cultureel en politiek samenwerkingsverband van alle zelfstandige Zuid-Amerikaanse landen. Initiatief Brazilië:</a:t>
            </a:r>
            <a:endParaRPr lang="nl-NL" sz="2400" dirty="0"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de oprichting is een reactie op plan V.S. om handelsblok te vormen van Noord- en Zuid-Amerika samen (dat plan wekte angst voor concurrentie producten uit V.S.)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om te voorkomen dat Zuid-Amerikaanse landen zich bij V.S. zouden aansluiten</a:t>
            </a:r>
          </a:p>
        </p:txBody>
      </p:sp>
    </p:spTree>
    <p:extLst>
      <p:ext uri="{BB962C8B-B14F-4D97-AF65-F5344CB8AC3E}">
        <p14:creationId xmlns:p14="http://schemas.microsoft.com/office/powerpoint/2010/main" val="41825269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1205</Words>
  <Application>Microsoft Office PowerPoint</Application>
  <PresentationFormat>Diavoorstelling (4:3)</PresentationFormat>
  <Paragraphs>140</Paragraphs>
  <Slides>22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Kantoorthema</vt:lpstr>
      <vt:lpstr>PowerPoint-presentatie</vt:lpstr>
      <vt:lpstr>4. Brazilië: blik op de buitenwereld</vt:lpstr>
      <vt:lpstr>4. Brazilië: blik op de buitenwereld</vt:lpstr>
      <vt:lpstr>§4.1 Brazilië: leider in Zuid-Amerika?</vt:lpstr>
      <vt:lpstr>§4.1 Brazilië: leider in Zuid-Amerika?</vt:lpstr>
      <vt:lpstr>§4.1 Brazilië: leider in Zuid-Amerika?</vt:lpstr>
      <vt:lpstr>§4.1 Brazilië: leider in Zuid-Amerika?</vt:lpstr>
      <vt:lpstr>§4.1 Brazilië: leider in Zuid-Amerika?</vt:lpstr>
      <vt:lpstr>§4.1 Brazilië: leider in Zuid-Amerika?</vt:lpstr>
      <vt:lpstr>§4.1 Brazilië: leider in Zuid-Amerika?</vt:lpstr>
      <vt:lpstr>§4.1 Brazilië: leider in Zuid-Amerika?</vt:lpstr>
      <vt:lpstr>§4.1 Brazilië: leider in Zuid-Amerika?</vt:lpstr>
      <vt:lpstr>§4.1 Brazilië: leider in Zuid-Amerika?</vt:lpstr>
      <vt:lpstr>§4.2 Brazilië en zijn positie in de wereld</vt:lpstr>
      <vt:lpstr>§4.2 Brazilië en zijn positie in de wereld</vt:lpstr>
      <vt:lpstr>§4.2 Brazilië en zijn positie in de wereld</vt:lpstr>
      <vt:lpstr>§4.2 Brazilië en zijn positie in de wereld</vt:lpstr>
      <vt:lpstr>§4.2 Brazilië en zijn positie in de wereld</vt:lpstr>
      <vt:lpstr>§4.2 Brazilië en zijn positie in de wereld</vt:lpstr>
      <vt:lpstr>§4.2 Brazilië en zijn positie in de wereld</vt:lpstr>
      <vt:lpstr>§4.2 Brazilië en zijn positie in de wereld</vt:lpstr>
      <vt:lpstr>§4.2 Brazilië en zijn positie in de wereld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2018-03-05T15:14:00Z</dcterms:created>
  <dcterms:modified xsi:type="dcterms:W3CDTF">2020-03-02T14:29:43Z</dcterms:modified>
</cp:coreProperties>
</file>